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762" r:id="rId2"/>
  </p:sldMasterIdLst>
  <p:notesMasterIdLst>
    <p:notesMasterId r:id="rId23"/>
  </p:notesMasterIdLst>
  <p:handoutMasterIdLst>
    <p:handoutMasterId r:id="rId24"/>
  </p:handoutMasterIdLst>
  <p:sldIdLst>
    <p:sldId id="368" r:id="rId3"/>
    <p:sldId id="889" r:id="rId4"/>
    <p:sldId id="355" r:id="rId5"/>
    <p:sldId id="869" r:id="rId6"/>
    <p:sldId id="875" r:id="rId7"/>
    <p:sldId id="877" r:id="rId8"/>
    <p:sldId id="874" r:id="rId9"/>
    <p:sldId id="872" r:id="rId10"/>
    <p:sldId id="881" r:id="rId11"/>
    <p:sldId id="879" r:id="rId12"/>
    <p:sldId id="878" r:id="rId13"/>
    <p:sldId id="884" r:id="rId14"/>
    <p:sldId id="882" r:id="rId15"/>
    <p:sldId id="885" r:id="rId16"/>
    <p:sldId id="887" r:id="rId17"/>
    <p:sldId id="364" r:id="rId18"/>
    <p:sldId id="886" r:id="rId19"/>
    <p:sldId id="888" r:id="rId20"/>
    <p:sldId id="883" r:id="rId21"/>
    <p:sldId id="367" r:id="rId22"/>
  </p:sldIdLst>
  <p:sldSz cx="12188825" cy="6858000"/>
  <p:notesSz cx="7010400" cy="9296400"/>
  <p:defaultTextStyle>
    <a:defPPr>
      <a:defRPr lang="en-US"/>
    </a:defPPr>
    <a:lvl1pPr marL="0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40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880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320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760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199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639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077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517" algn="l" defTabSz="12188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4" orient="horz" pos="3456" userDrawn="1">
          <p15:clr>
            <a:srgbClr val="A4A3A4"/>
          </p15:clr>
        </p15:guide>
        <p15:guide id="5" pos="3935" userDrawn="1">
          <p15:clr>
            <a:srgbClr val="A4A3A4"/>
          </p15:clr>
        </p15:guide>
        <p15:guide id="6" pos="335" userDrawn="1">
          <p15:clr>
            <a:srgbClr val="A4A3A4"/>
          </p15:clr>
        </p15:guide>
        <p15:guide id="8" pos="4703" userDrawn="1">
          <p15:clr>
            <a:srgbClr val="A4A3A4"/>
          </p15:clr>
        </p15:guide>
        <p15:guide id="9" orient="horz" pos="4320" userDrawn="1">
          <p15:clr>
            <a:srgbClr val="A4A3A4"/>
          </p15:clr>
        </p15:guide>
        <p15:guide id="10">
          <p15:clr>
            <a:srgbClr val="A4A3A4"/>
          </p15:clr>
        </p15:guide>
        <p15:guide id="11" pos="7007" userDrawn="1">
          <p15:clr>
            <a:srgbClr val="A4A3A4"/>
          </p15:clr>
        </p15:guide>
        <p15:guide id="12" orient="horz" pos="2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58" userDrawn="1">
          <p15:clr>
            <a:srgbClr val="A4A3A4"/>
          </p15:clr>
        </p15:guide>
        <p15:guide id="3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ick Flitterman" initials="NF" lastIdx="5" clrIdx="6">
    <p:extLst/>
  </p:cmAuthor>
  <p:cmAuthor id="1" name="Steven Fay" initials="SF" lastIdx="55" clrIdx="0">
    <p:extLst/>
  </p:cmAuthor>
  <p:cmAuthor id="8" name="Michael Radermacher" initials="MR" lastIdx="3" clrIdx="7"/>
  <p:cmAuthor id="2" name="Jane Yang" initials="JY" lastIdx="29" clrIdx="1">
    <p:extLst/>
  </p:cmAuthor>
  <p:cmAuthor id="3" name="Mark" initials="M" lastIdx="1" clrIdx="2">
    <p:extLst/>
  </p:cmAuthor>
  <p:cmAuthor id="4" name="Steven Fay" initials="SF [2]" lastIdx="27" clrIdx="3">
    <p:extLst/>
  </p:cmAuthor>
  <p:cmAuthor id="5" name="Johann Scheidt" initials="JS" lastIdx="12" clrIdx="4">
    <p:extLst/>
  </p:cmAuthor>
  <p:cmAuthor id="6" name="Christan Westhead" initials="CW" lastIdx="2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B72"/>
    <a:srgbClr val="005DA2"/>
    <a:srgbClr val="FF9933"/>
    <a:srgbClr val="FFFFCC"/>
    <a:srgbClr val="107A24"/>
    <a:srgbClr val="FFCCCC"/>
    <a:srgbClr val="FF9900"/>
    <a:srgbClr val="2AA3EC"/>
    <a:srgbClr val="BFBFB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58" autoAdjust="0"/>
    <p:restoredTop sz="99291" autoAdjust="0"/>
  </p:normalViewPr>
  <p:slideViewPr>
    <p:cSldViewPr snapToGrid="0">
      <p:cViewPr varScale="1">
        <p:scale>
          <a:sx n="61" d="100"/>
          <a:sy n="61" d="100"/>
        </p:scale>
        <p:origin x="840" y="56"/>
      </p:cViewPr>
      <p:guideLst>
        <p:guide orient="horz" pos="1008"/>
        <p:guide orient="horz" pos="3456"/>
        <p:guide pos="3935"/>
        <p:guide pos="335"/>
        <p:guide pos="4703"/>
        <p:guide orient="horz" pos="4320"/>
        <p:guide/>
        <p:guide pos="7007"/>
        <p:guide orient="horz" pos="2928"/>
      </p:guideLst>
    </p:cSldViewPr>
  </p:slideViewPr>
  <p:outlineViewPr>
    <p:cViewPr>
      <p:scale>
        <a:sx n="33" d="100"/>
        <a:sy n="33" d="100"/>
      </p:scale>
      <p:origin x="0" y="2275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12999"/>
    </p:cViewPr>
  </p:sorterViewPr>
  <p:notesViewPr>
    <p:cSldViewPr snapToGrid="0" showGuides="1">
      <p:cViewPr varScale="1">
        <p:scale>
          <a:sx n="62" d="100"/>
          <a:sy n="62" d="100"/>
        </p:scale>
        <p:origin x="3077" y="72"/>
      </p:cViewPr>
      <p:guideLst>
        <p:guide orient="horz" pos="2928"/>
        <p:guide pos="225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126807003073798E-3"/>
          <c:y val="5.0832033423244542E-2"/>
          <c:w val="0.99608731929969263"/>
          <c:h val="0.8162340121975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96</c:v>
                </c:pt>
                <c:pt idx="1">
                  <c:v>122</c:v>
                </c:pt>
                <c:pt idx="2">
                  <c:v>151</c:v>
                </c:pt>
                <c:pt idx="3">
                  <c:v>186</c:v>
                </c:pt>
                <c:pt idx="4">
                  <c:v>228</c:v>
                </c:pt>
                <c:pt idx="5">
                  <c:v>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9E-4C9F-96EA-45EF92116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372900352"/>
        <c:axId val="618106816"/>
      </c:barChart>
      <c:catAx>
        <c:axId val="37290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18106816"/>
        <c:crosses val="autoZero"/>
        <c:auto val="1"/>
        <c:lblAlgn val="ctr"/>
        <c:lblOffset val="100"/>
        <c:noMultiLvlLbl val="0"/>
      </c:catAx>
      <c:valAx>
        <c:axId val="618106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7290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4040" tIns="47020" rIns="94040" bIns="470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4040" tIns="47020" rIns="94040" bIns="47020" rtlCol="0"/>
          <a:lstStyle>
            <a:lvl1pPr algn="r">
              <a:defRPr sz="1200"/>
            </a:lvl1pPr>
          </a:lstStyle>
          <a:p>
            <a:fld id="{60F1CAD2-EE2D-4466-AE3F-0E1702CB11E7}" type="datetimeFigureOut">
              <a:rPr lang="en-US" smtClean="0"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4040" tIns="47020" rIns="94040" bIns="470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4040" tIns="47020" rIns="94040" bIns="47020" rtlCol="0" anchor="b"/>
          <a:lstStyle>
            <a:lvl1pPr algn="r">
              <a:defRPr sz="1200"/>
            </a:lvl1pPr>
          </a:lstStyle>
          <a:p>
            <a:fld id="{D8EB1B0C-8F79-4AAE-956D-C2D276F4DC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81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4040" tIns="47020" rIns="94040" bIns="470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4040" tIns="47020" rIns="94040" bIns="47020" rtlCol="0"/>
          <a:lstStyle>
            <a:lvl1pPr algn="r">
              <a:defRPr sz="1200"/>
            </a:lvl1pPr>
          </a:lstStyle>
          <a:p>
            <a:fld id="{D1C4A2DB-CC71-412B-8EA3-FDAA1A91144A}" type="datetimeFigureOut">
              <a:rPr lang="en-US" smtClean="0"/>
              <a:t>10/30/2018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0" tIns="47020" rIns="94040" bIns="470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4040" tIns="47020" rIns="94040" bIns="470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4040" tIns="47020" rIns="94040" bIns="470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4040" tIns="47020" rIns="94040" bIns="47020" rtlCol="0" anchor="b"/>
          <a:lstStyle>
            <a:lvl1pPr algn="r">
              <a:defRPr sz="1200"/>
            </a:lvl1pPr>
          </a:lstStyle>
          <a:p>
            <a:fld id="{6951501D-6085-4884-813C-A50F0F44C7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31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40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880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320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760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199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639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077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17" algn="l" defTabSz="12188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94150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07904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822491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21747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43568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616332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96491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1121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46011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45245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497757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C40863-E15B-4D4F-9A29-9035B881B3B1}" type="datetime8">
              <a:rPr lang="en-US"/>
              <a:pPr/>
              <a:t>10/30/2018 7:21 PM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85838" y="1525588"/>
            <a:ext cx="7313613" cy="4114800"/>
          </a:xfrm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8" y="6100777"/>
            <a:ext cx="4895362" cy="5791215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1491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We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260790" y="4597331"/>
            <a:ext cx="7178160" cy="781045"/>
          </a:xfrm>
          <a:prstGeom prst="rect">
            <a:avLst/>
          </a:prstGeom>
        </p:spPr>
        <p:txBody>
          <a:bodyPr vert="horz" lIns="121899" tIns="60949" rIns="121899" bIns="60949" anchor="b"/>
          <a:lstStyle>
            <a:lvl1pPr marL="0" indent="0">
              <a:spcBef>
                <a:spcPts val="0"/>
              </a:spcBef>
              <a:buFontTx/>
              <a:buNone/>
              <a:defRPr sz="2000" b="1" baseline="0">
                <a:solidFill>
                  <a:srgbClr val="0A4B72"/>
                </a:solidFill>
                <a:latin typeface="+mn-lt"/>
                <a:ea typeface="Verdana" panose="020B0604030504040204" pitchFamily="34" charset="0"/>
                <a:cs typeface="Aharoni" panose="02010803020104030203" pitchFamily="2" charset="-79"/>
              </a:defRPr>
            </a:lvl1pPr>
            <a:lvl5pPr marL="1828537" indent="0" algn="l">
              <a:buNone/>
              <a:defRPr sz="2400" b="1"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b="0" dirty="0"/>
              <a:t>Sub-Title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260790" y="5377048"/>
            <a:ext cx="4168893" cy="365125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1000" spc="300">
                <a:solidFill>
                  <a:srgbClr val="0A4B72"/>
                </a:solidFill>
                <a:latin typeface="+mn-lt"/>
                <a:cs typeface="Open Sans Light"/>
              </a:defRPr>
            </a:lvl1pPr>
          </a:lstStyle>
          <a:p>
            <a:r>
              <a:rPr lang="en-US"/>
              <a:t>March 2016</a:t>
            </a:r>
            <a:endParaRPr lang="en-US" dirty="0"/>
          </a:p>
        </p:txBody>
      </p:sp>
      <p:pic>
        <p:nvPicPr>
          <p:cNvPr id="9" name="Picture 8" descr="OneWeb Logo Transparen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363" y="2815743"/>
            <a:ext cx="2659755" cy="1773632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4260790" y="4452731"/>
            <a:ext cx="7178160" cy="0"/>
          </a:xfrm>
          <a:prstGeom prst="line">
            <a:avLst/>
          </a:prstGeom>
          <a:ln w="228600" cmpd="sng">
            <a:solidFill>
              <a:srgbClr val="0A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260790" y="5742171"/>
            <a:ext cx="7178160" cy="6624"/>
          </a:xfrm>
          <a:prstGeom prst="line">
            <a:avLst/>
          </a:prstGeom>
          <a:ln w="38100" cmpd="thickThin">
            <a:solidFill>
              <a:srgbClr val="0A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72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ith Sub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655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655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568" y="6538686"/>
            <a:ext cx="1243121" cy="223053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1000">
                <a:solidFill>
                  <a:srgbClr val="15A431"/>
                </a:solidFill>
                <a:latin typeface="Calibri" panose="020F0502020204030204" pitchFamily="34" charset="0"/>
              </a:defRPr>
            </a:lvl1pPr>
          </a:lstStyle>
          <a:p>
            <a:fld id="{CE66BF55-AA77-4A10-A9E4-4E93DFAD71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636" y="598183"/>
            <a:ext cx="8636924" cy="338341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2200">
                <a:solidFill>
                  <a:srgbClr val="0A4B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506679" y="1003172"/>
            <a:ext cx="10720691" cy="31"/>
          </a:xfrm>
          <a:prstGeom prst="line">
            <a:avLst/>
          </a:prstGeom>
          <a:ln w="38100" cmpd="thickThin">
            <a:solidFill>
              <a:srgbClr val="0A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10827531" y="6527104"/>
            <a:ext cx="0" cy="2725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8319285" y="6536969"/>
            <a:ext cx="2436495" cy="223053"/>
          </a:xfrm>
          <a:prstGeom prst="rect">
            <a:avLst/>
          </a:prstGeom>
        </p:spPr>
        <p:txBody>
          <a:bodyPr wrap="square" lIns="60945" tIns="30472" rIns="60945" bIns="30472">
            <a:spAutoFit/>
          </a:bodyPr>
          <a:lstStyle/>
          <a:p>
            <a:pPr algn="r" defTabSz="609448"/>
            <a:r>
              <a:rPr lang="en-US" sz="1000" i="1" dirty="0">
                <a:solidFill>
                  <a:prstClr val="black"/>
                </a:solidFill>
              </a:rPr>
              <a:t>Please refer to page 2 for control</a:t>
            </a:r>
          </a:p>
        </p:txBody>
      </p:sp>
    </p:spTree>
    <p:extLst>
      <p:ext uri="{BB962C8B-B14F-4D97-AF65-F5344CB8AC3E}">
        <p14:creationId xmlns:p14="http://schemas.microsoft.com/office/powerpoint/2010/main" val="326573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440268"/>
            <a:ext cx="12188825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05E85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441" y="1577341"/>
            <a:ext cx="10969943" cy="246221"/>
          </a:xfrm>
        </p:spPr>
        <p:txBody>
          <a:bodyPr lIns="0" tIns="0" rIns="0" bIns="0"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53067" y="6328730"/>
            <a:ext cx="4966946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n-US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0" y="1023914"/>
            <a:ext cx="12188825" cy="292388"/>
          </a:xfrm>
        </p:spPr>
        <p:txBody>
          <a:bodyPr/>
          <a:lstStyle>
            <a:lvl1pPr marL="0" indent="0" algn="ctr">
              <a:buNone/>
              <a:defRPr sz="1900" b="0" i="0">
                <a:solidFill>
                  <a:schemeClr val="tx1"/>
                </a:solidFill>
                <a:latin typeface="Calibri" panose="020F0502020204030204" pitchFamily="34" charset="0"/>
                <a:ea typeface="Open Sans Light" charset="0"/>
                <a:cs typeface="Calibri" panose="020F0502020204030204" pitchFamily="34" charset="0"/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2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4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ith Sub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636" y="496785"/>
            <a:ext cx="9752292" cy="439739"/>
          </a:xfrm>
          <a:prstGeom prst="rect">
            <a:avLst/>
          </a:prstGeom>
        </p:spPr>
        <p:txBody>
          <a:bodyPr lIns="0" tIns="60949" rIns="121899" bIns="60949" anchor="b"/>
          <a:lstStyle>
            <a:lvl1pPr marL="0" indent="0">
              <a:spcBef>
                <a:spcPts val="0"/>
              </a:spcBef>
              <a:buNone/>
              <a:defRPr sz="2200">
                <a:solidFill>
                  <a:srgbClr val="0A4B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506641" y="1003173"/>
            <a:ext cx="10720691" cy="31"/>
          </a:xfrm>
          <a:prstGeom prst="line">
            <a:avLst/>
          </a:prstGeom>
          <a:ln w="38100" cmpd="thickThin">
            <a:solidFill>
              <a:srgbClr val="0A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10835992" y="6527022"/>
            <a:ext cx="0" cy="2725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846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th Sub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655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655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568" y="6538688"/>
            <a:ext cx="1243121" cy="223053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1000">
                <a:solidFill>
                  <a:srgbClr val="15A431"/>
                </a:solidFill>
                <a:latin typeface="Calibri" panose="020F0502020204030204" pitchFamily="34" charset="0"/>
              </a:defRPr>
            </a:lvl1pPr>
          </a:lstStyle>
          <a:p>
            <a:fld id="{CE66BF55-AA77-4A10-A9E4-4E93DFAD71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636" y="598183"/>
            <a:ext cx="8636924" cy="338341"/>
          </a:xfrm>
          <a:prstGeom prst="rect">
            <a:avLst/>
          </a:prstGeom>
        </p:spPr>
        <p:txBody>
          <a:bodyPr lIns="0" tIns="30472" rIns="60945" bIns="30472" anchor="b"/>
          <a:lstStyle>
            <a:lvl1pPr marL="0" indent="0">
              <a:buNone/>
              <a:defRPr sz="2200">
                <a:solidFill>
                  <a:srgbClr val="0A4B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506680" y="1003172"/>
            <a:ext cx="10720691" cy="31"/>
          </a:xfrm>
          <a:prstGeom prst="line">
            <a:avLst/>
          </a:prstGeom>
          <a:ln w="38100" cmpd="thickThin">
            <a:solidFill>
              <a:srgbClr val="0A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7908" y="1447801"/>
            <a:ext cx="10766795" cy="109260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172903" indent="-17290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1800" b="0">
                <a:latin typeface="+mn-lt"/>
                <a:cs typeface="Times New Roman"/>
              </a:defRPr>
            </a:lvl1pPr>
            <a:lvl2pPr marL="574225" indent="-290285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Lucida Grande"/>
              <a:buChar char="—"/>
              <a:defRPr sz="1600" b="0">
                <a:latin typeface="+mn-lt"/>
                <a:cs typeface="Times New Roman"/>
              </a:defRPr>
            </a:lvl2pPr>
            <a:lvl3pPr marL="797888" indent="-112625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Lucida Grande"/>
              <a:buChar char="–"/>
              <a:defRPr sz="1400" b="0">
                <a:latin typeface="+mn-lt"/>
                <a:cs typeface="Times New Roman"/>
              </a:defRPr>
            </a:lvl3pPr>
            <a:lvl4pPr marL="1029481" indent="-115797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Lucida Grande"/>
              <a:buChar char="–"/>
              <a:defRPr sz="1200" b="0">
                <a:latin typeface="+mn-lt"/>
                <a:cs typeface="Times New Roman"/>
              </a:defRPr>
            </a:lvl4pPr>
            <a:lvl5pPr marL="1316593" indent="-11897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Lucida Grande"/>
              <a:buChar char="–"/>
              <a:defRPr sz="1100" b="0">
                <a:latin typeface="+mn-lt"/>
                <a:cs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10827531" y="6527104"/>
            <a:ext cx="0" cy="2725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880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633" y="2138494"/>
            <a:ext cx="6297559" cy="269965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5231037" y="6400800"/>
            <a:ext cx="172675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4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ra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4"/>
            <a:ext cx="12190412" cy="6857107"/>
          </a:xfrm>
          <a:prstGeom prst="rect">
            <a:avLst/>
          </a:prstGeom>
        </p:spPr>
      </p:pic>
      <p:sp>
        <p:nvSpPr>
          <p:cNvPr id="1945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4412" y="3173119"/>
            <a:ext cx="5484972" cy="492443"/>
          </a:xfrm>
        </p:spPr>
        <p:txBody>
          <a:bodyPr anchor="b" anchorCtr="0"/>
          <a:lstStyle>
            <a:lvl1pPr algn="l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/>
              <a:t>Presentation Title</a:t>
            </a: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6094412" y="3675418"/>
            <a:ext cx="5484972" cy="307777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Times" pitchFamily="18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4444" y="4225721"/>
            <a:ext cx="3581369" cy="369332"/>
          </a:xfrm>
          <a:prstGeom prst="rect">
            <a:avLst/>
          </a:prstGeom>
          <a:noFill/>
        </p:spPr>
        <p:txBody>
          <a:bodyPr wrap="square" lIns="60945" tIns="30472" rIns="60945" bIns="30472" rtlCol="0">
            <a:spAutoFit/>
          </a:bodyPr>
          <a:lstStyle/>
          <a:p>
            <a:pPr defTabSz="609448"/>
            <a:fld id="{B63D0854-336F-4F9B-A9EC-1CD9A6E31AF3}" type="datetime4">
              <a:rPr lang="en-US" sz="2000" smtClean="0">
                <a:solidFill>
                  <a:srgbClr val="FFFFFF"/>
                </a:solidFill>
                <a:latin typeface="Arial"/>
              </a:rPr>
              <a:pPr defTabSz="609448"/>
              <a:t>October 30, 2018</a:t>
            </a:fld>
            <a:endParaRPr lang="en-US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094413" y="4033991"/>
            <a:ext cx="6094412" cy="140349"/>
          </a:xfrm>
          <a:prstGeom prst="rect">
            <a:avLst/>
          </a:prstGeom>
          <a:gradFill flip="none" rotWithShape="1">
            <a:gsLst>
              <a:gs pos="0">
                <a:srgbClr val="00AF40"/>
              </a:gs>
              <a:gs pos="28000">
                <a:srgbClr val="11C04F"/>
              </a:gs>
              <a:gs pos="100000">
                <a:schemeClr val="bg2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lIns="74971" tIns="37484" rIns="74971" bIns="37484" anchor="ctr"/>
          <a:lstStyle/>
          <a:p>
            <a:pPr algn="ctr" defTabSz="456602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-1828324" y="1041400"/>
            <a:ext cx="772099" cy="7723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-1828324" y="2038867"/>
            <a:ext cx="772099" cy="772300"/>
          </a:xfrm>
          <a:prstGeom prst="ellipse">
            <a:avLst/>
          </a:prstGeom>
          <a:solidFill>
            <a:srgbClr val="00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-1828324" y="3036333"/>
            <a:ext cx="772099" cy="772300"/>
          </a:xfrm>
          <a:prstGeom prst="ellipse">
            <a:avLst/>
          </a:prstGeom>
          <a:solidFill>
            <a:srgbClr val="424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-1828324" y="4033800"/>
            <a:ext cx="772099" cy="772300"/>
          </a:xfrm>
          <a:prstGeom prst="ellipse">
            <a:avLst/>
          </a:prstGeom>
          <a:solidFill>
            <a:srgbClr val="4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-1828324" y="5031267"/>
            <a:ext cx="772099" cy="772300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0238" y="4246240"/>
            <a:ext cx="5484971" cy="32829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  <a:lvl2pPr algn="l">
              <a:defRPr sz="2100" baseline="0"/>
            </a:lvl2pPr>
          </a:lstStyle>
          <a:p>
            <a:pPr lvl="0"/>
            <a:r>
              <a:rPr lang="en-US" dirty="0"/>
              <a:t>Insert Date Here</a:t>
            </a:r>
          </a:p>
        </p:txBody>
      </p:sp>
      <p:sp>
        <p:nvSpPr>
          <p:cNvPr id="19" name="object 6"/>
          <p:cNvSpPr/>
          <p:nvPr userDrawn="1"/>
        </p:nvSpPr>
        <p:spPr>
          <a:xfrm>
            <a:off x="5688119" y="6510430"/>
            <a:ext cx="869573" cy="25062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448"/>
            <a:endParaRPr sz="1200">
              <a:solidFill>
                <a:srgbClr val="EBEBE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9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609441" y="717712"/>
            <a:ext cx="10969943" cy="36933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+mn-lt"/>
                <a:ea typeface="Open Sans Light" charset="0"/>
                <a:cs typeface="Open Sans Light" charset="0"/>
              </a:defRPr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Holder 4"/>
          <p:cNvSpPr>
            <a:spLocks noGrp="1"/>
          </p:cNvSpPr>
          <p:nvPr>
            <p:ph type="ftr" sz="quarter" idx="5"/>
          </p:nvPr>
        </p:nvSpPr>
        <p:spPr>
          <a:xfrm>
            <a:off x="609442" y="6587867"/>
            <a:ext cx="1096994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EBEBEB">
                  <a:lumMod val="90000"/>
                </a:srgbClr>
              </a:solidFill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7"/>
          </p:nvPr>
        </p:nvSpPr>
        <p:spPr>
          <a:xfrm>
            <a:off x="609441" y="6587866"/>
            <a:ext cx="1096994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BEBEB">
                    <a:lumMod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BEBEB">
                  <a:lumMod val="90000"/>
                </a:srgb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441" y="134845"/>
            <a:ext cx="10959785" cy="861774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609441" y="1346200"/>
            <a:ext cx="10959785" cy="1687641"/>
          </a:xfrm>
        </p:spPr>
        <p:txBody>
          <a:bodyPr/>
          <a:lstStyle>
            <a:lvl1pPr marL="228543" indent="-228543"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  <a:defRPr sz="2100"/>
            </a:lvl1pPr>
            <a:lvl2pPr marL="533267" indent="-228543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 sz="2000"/>
            </a:lvl2pPr>
            <a:lvl3pPr marL="837990" indent="-228543">
              <a:spcAft>
                <a:spcPts val="40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§"/>
              <a:defRPr sz="1900"/>
            </a:lvl3pPr>
            <a:lvl4pPr marL="1142714" indent="-228543">
              <a:spcAft>
                <a:spcPts val="20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§"/>
              <a:defRPr sz="1700"/>
            </a:lvl4pPr>
            <a:lvl5pPr marL="1447438" indent="-228543">
              <a:spcAft>
                <a:spcPts val="20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088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633" y="2138494"/>
            <a:ext cx="6297559" cy="269965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5231037" y="6400800"/>
            <a:ext cx="172675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0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956324"/>
            <a:ext cx="10360501" cy="615553"/>
          </a:xfrm>
        </p:spPr>
        <p:txBody>
          <a:bodyPr anchor="b" anchorCtr="0"/>
          <a:lstStyle>
            <a:lvl1pPr algn="l">
              <a:defRPr sz="4000" b="1" cap="none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3581401"/>
            <a:ext cx="10360501" cy="36933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086" indent="0">
              <a:buNone/>
              <a:defRPr sz="1800"/>
            </a:lvl2pPr>
            <a:lvl3pPr marL="914171" indent="0">
              <a:buNone/>
              <a:defRPr sz="1600"/>
            </a:lvl3pPr>
            <a:lvl4pPr marL="1371257" indent="0">
              <a:buNone/>
              <a:defRPr sz="1400"/>
            </a:lvl4pPr>
            <a:lvl5pPr marL="1828343" indent="0">
              <a:buNone/>
              <a:defRPr sz="1400"/>
            </a:lvl5pPr>
            <a:lvl6pPr marL="2285429" indent="0">
              <a:buNone/>
              <a:defRPr sz="1400"/>
            </a:lvl6pPr>
            <a:lvl7pPr marL="2742514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7E3AA3-7118-449C-899A-3C39A3E2DBF4}"/>
              </a:ext>
            </a:extLst>
          </p:cNvPr>
          <p:cNvSpPr/>
          <p:nvPr userDrawn="1"/>
        </p:nvSpPr>
        <p:spPr>
          <a:xfrm>
            <a:off x="507868" y="6477000"/>
            <a:ext cx="4164515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9A91E3-1564-4B2A-89B6-6F6F4F70C33C}"/>
              </a:ext>
            </a:extLst>
          </p:cNvPr>
          <p:cNvSpPr/>
          <p:nvPr userDrawn="1"/>
        </p:nvSpPr>
        <p:spPr>
          <a:xfrm>
            <a:off x="7618016" y="6489566"/>
            <a:ext cx="4164515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5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th Sub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655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655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568" y="6538688"/>
            <a:ext cx="1243121" cy="223053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1000">
                <a:solidFill>
                  <a:srgbClr val="15A431"/>
                </a:solidFill>
                <a:latin typeface="Calibri" panose="020F0502020204030204" pitchFamily="34" charset="0"/>
              </a:defRPr>
            </a:lvl1pPr>
          </a:lstStyle>
          <a:p>
            <a:fld id="{CE66BF55-AA77-4A10-A9E4-4E93DFAD71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636" y="598183"/>
            <a:ext cx="8636924" cy="338341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2200">
                <a:solidFill>
                  <a:srgbClr val="0A4B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506680" y="1003172"/>
            <a:ext cx="10720691" cy="31"/>
          </a:xfrm>
          <a:prstGeom prst="line">
            <a:avLst/>
          </a:prstGeom>
          <a:ln w="38100" cmpd="thickThin">
            <a:solidFill>
              <a:srgbClr val="0A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7908" y="1447801"/>
            <a:ext cx="10766795" cy="109260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172903" indent="-17290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1800" b="0">
                <a:latin typeface="+mn-lt"/>
                <a:cs typeface="Times New Roman"/>
              </a:defRPr>
            </a:lvl1pPr>
            <a:lvl2pPr marL="574225" indent="-290285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Lucida Grande"/>
              <a:buChar char="—"/>
              <a:defRPr sz="1600" b="0">
                <a:latin typeface="+mn-lt"/>
                <a:cs typeface="Times New Roman"/>
              </a:defRPr>
            </a:lvl2pPr>
            <a:lvl3pPr marL="797888" indent="-112625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Lucida Grande"/>
              <a:buChar char="–"/>
              <a:defRPr sz="1400" b="0">
                <a:latin typeface="+mn-lt"/>
                <a:cs typeface="Times New Roman"/>
              </a:defRPr>
            </a:lvl3pPr>
            <a:lvl4pPr marL="1029481" indent="-115797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Lucida Grande"/>
              <a:buChar char="–"/>
              <a:defRPr sz="1200" b="0">
                <a:latin typeface="+mn-lt"/>
                <a:cs typeface="Times New Roman"/>
              </a:defRPr>
            </a:lvl4pPr>
            <a:lvl5pPr marL="1316593" indent="-11897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Lucida Grande"/>
              <a:buChar char="–"/>
              <a:defRPr sz="1100" b="0">
                <a:latin typeface="+mn-lt"/>
                <a:cs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10827531" y="6527104"/>
            <a:ext cx="0" cy="2725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8319285" y="6536969"/>
            <a:ext cx="2436495" cy="223053"/>
          </a:xfrm>
          <a:prstGeom prst="rect">
            <a:avLst/>
          </a:prstGeom>
        </p:spPr>
        <p:txBody>
          <a:bodyPr wrap="square" lIns="60945" tIns="30472" rIns="60945" bIns="30472">
            <a:spAutoFit/>
          </a:bodyPr>
          <a:lstStyle/>
          <a:p>
            <a:pPr algn="r" defTabSz="609448"/>
            <a:r>
              <a:rPr lang="en-US" sz="1000" i="1" dirty="0">
                <a:solidFill>
                  <a:prstClr val="black"/>
                </a:solidFill>
              </a:rPr>
              <a:t>Please refer to page 2 for control</a:t>
            </a:r>
          </a:p>
        </p:txBody>
      </p:sp>
    </p:spTree>
    <p:extLst>
      <p:ext uri="{BB962C8B-B14F-4D97-AF65-F5344CB8AC3E}">
        <p14:creationId xmlns:p14="http://schemas.microsoft.com/office/powerpoint/2010/main" val="619526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54981" y="6527021"/>
            <a:ext cx="2078869" cy="27699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000" spc="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CONFIDENTIAL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569" y="6467571"/>
            <a:ext cx="124312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400">
                <a:solidFill>
                  <a:srgbClr val="15A431"/>
                </a:solidFill>
                <a:latin typeface="Calibri" panose="020F0502020204030204" pitchFamily="34" charset="0"/>
              </a:defRPr>
            </a:lvl1pPr>
          </a:lstStyle>
          <a:p>
            <a:fld id="{CE66BF55-AA77-4A10-A9E4-4E93DFAD7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9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57" r:id="rId2"/>
    <p:sldLayoutId id="2147483759" r:id="rId3"/>
    <p:sldLayoutId id="2147483761" r:id="rId4"/>
  </p:sldLayoutIdLst>
  <p:hf hdr="0" ftr="0"/>
  <p:txStyles>
    <p:titleStyle>
      <a:lvl1pPr algn="l" defTabSz="9142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1" indent="-228568" algn="l" defTabSz="914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6" indent="-228568" algn="l" defTabSz="914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1" indent="-228568" algn="l" defTabSz="914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4" indent="-228568" algn="l" defTabSz="914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9" indent="-228568" algn="l" defTabSz="914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2" indent="-228568" algn="l" defTabSz="914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8" indent="-228568" algn="l" defTabSz="914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1" indent="-228568" algn="l" defTabSz="914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7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1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7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09442" y="6587867"/>
            <a:ext cx="1096994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609448"/>
            <a:endParaRPr lang="en-US" sz="1200" dirty="0">
              <a:solidFill>
                <a:srgbClr val="EBEBEB">
                  <a:lumMod val="75000"/>
                </a:srgbClr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441" y="127000"/>
            <a:ext cx="1096994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005E85"/>
                </a:solidFill>
                <a:latin typeface="Roboto Black"/>
                <a:cs typeface="Roboto Black"/>
              </a:defRPr>
            </a:lvl1pPr>
          </a:lstStyle>
          <a:p>
            <a:r>
              <a:rPr lang="en-US" b="0" dirty="0">
                <a:latin typeface="+mj-lt"/>
              </a:rPr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441" y="787401"/>
            <a:ext cx="10969943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9441" y="6587866"/>
            <a:ext cx="1096994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609448"/>
            <a:fld id="{B6F15528-21DE-4FAA-801E-634DDDAF4B2B}" type="slidenum">
              <a:rPr lang="en-US" sz="1200" smtClean="0">
                <a:solidFill>
                  <a:srgbClr val="EBEBEB">
                    <a:lumMod val="75000"/>
                  </a:srgbClr>
                </a:solidFill>
              </a:rPr>
              <a:pPr defTabSz="609448"/>
              <a:t>‹#›</a:t>
            </a:fld>
            <a:endParaRPr lang="en-US" sz="1200" dirty="0">
              <a:solidFill>
                <a:srgbClr val="EBEBEB">
                  <a:lumMod val="75000"/>
                </a:srgbClr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-1828324" y="1041400"/>
            <a:ext cx="772099" cy="7723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-1828324" y="2038867"/>
            <a:ext cx="772099" cy="772300"/>
          </a:xfrm>
          <a:prstGeom prst="ellipse">
            <a:avLst/>
          </a:prstGeom>
          <a:solidFill>
            <a:srgbClr val="00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-1828324" y="3036333"/>
            <a:ext cx="772099" cy="772300"/>
          </a:xfrm>
          <a:prstGeom prst="ellipse">
            <a:avLst/>
          </a:prstGeom>
          <a:solidFill>
            <a:srgbClr val="424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-1828324" y="4033800"/>
            <a:ext cx="772099" cy="772300"/>
          </a:xfrm>
          <a:prstGeom prst="ellipse">
            <a:avLst/>
          </a:prstGeom>
          <a:solidFill>
            <a:srgbClr val="4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-1828324" y="5031267"/>
            <a:ext cx="772099" cy="772300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 defTabSz="609448"/>
            <a:endParaRPr lang="en-US" sz="1200">
              <a:solidFill>
                <a:srgbClr val="EBEBEB"/>
              </a:solidFill>
            </a:endParaRPr>
          </a:p>
        </p:txBody>
      </p:sp>
      <p:sp>
        <p:nvSpPr>
          <p:cNvPr id="23" name="object 6"/>
          <p:cNvSpPr/>
          <p:nvPr userDrawn="1"/>
        </p:nvSpPr>
        <p:spPr>
          <a:xfrm>
            <a:off x="5688119" y="6510430"/>
            <a:ext cx="869573" cy="25062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448"/>
            <a:endParaRPr sz="1200">
              <a:solidFill>
                <a:srgbClr val="EBEBE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5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hf hdr="0" dt="0"/>
  <p:txStyles>
    <p:titleStyle>
      <a:lvl1pPr algn="ctr" eaLnBrk="1" hangingPunct="1">
        <a:defRPr sz="3600" b="1" baseline="0">
          <a:latin typeface="+mj-lt"/>
          <a:ea typeface="+mj-ea"/>
          <a:cs typeface="+mj-cs"/>
        </a:defRPr>
      </a:lvl1pPr>
    </p:titleStyle>
    <p:bodyStyle>
      <a:lvl1pPr marL="0" algn="ctr" eaLnBrk="1" hangingPunct="1">
        <a:defRPr sz="2100">
          <a:latin typeface="+mn-lt"/>
          <a:ea typeface="+mn-ea"/>
          <a:cs typeface="+mn-cs"/>
        </a:defRPr>
      </a:lvl1pPr>
      <a:lvl2pPr marL="304724" eaLnBrk="1" hangingPunct="1">
        <a:defRPr>
          <a:latin typeface="+mn-lt"/>
          <a:ea typeface="+mn-ea"/>
          <a:cs typeface="+mn-cs"/>
        </a:defRPr>
      </a:lvl2pPr>
      <a:lvl3pPr marL="609448" eaLnBrk="1" hangingPunct="1">
        <a:defRPr>
          <a:latin typeface="+mn-lt"/>
          <a:ea typeface="+mn-ea"/>
          <a:cs typeface="+mn-cs"/>
        </a:defRPr>
      </a:lvl3pPr>
      <a:lvl4pPr marL="914171" eaLnBrk="1" hangingPunct="1">
        <a:defRPr>
          <a:latin typeface="+mn-lt"/>
          <a:ea typeface="+mn-ea"/>
          <a:cs typeface="+mn-cs"/>
        </a:defRPr>
      </a:lvl4pPr>
      <a:lvl5pPr marL="1218895" eaLnBrk="1" hangingPunct="1">
        <a:defRPr>
          <a:latin typeface="+mn-lt"/>
          <a:ea typeface="+mn-ea"/>
          <a:cs typeface="+mn-cs"/>
        </a:defRPr>
      </a:lvl5pPr>
      <a:lvl6pPr marL="1523619" eaLnBrk="1" hangingPunct="1">
        <a:defRPr>
          <a:latin typeface="+mn-lt"/>
          <a:ea typeface="+mn-ea"/>
          <a:cs typeface="+mn-cs"/>
        </a:defRPr>
      </a:lvl6pPr>
      <a:lvl7pPr marL="1828343" eaLnBrk="1" hangingPunct="1">
        <a:defRPr>
          <a:latin typeface="+mn-lt"/>
          <a:ea typeface="+mn-ea"/>
          <a:cs typeface="+mn-cs"/>
        </a:defRPr>
      </a:lvl7pPr>
      <a:lvl8pPr marL="2133067" eaLnBrk="1" hangingPunct="1">
        <a:defRPr>
          <a:latin typeface="+mn-lt"/>
          <a:ea typeface="+mn-ea"/>
          <a:cs typeface="+mn-cs"/>
        </a:defRPr>
      </a:lvl8pPr>
      <a:lvl9pPr marL="243779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04724" eaLnBrk="1" hangingPunct="1">
        <a:defRPr>
          <a:latin typeface="+mn-lt"/>
          <a:ea typeface="+mn-ea"/>
          <a:cs typeface="+mn-cs"/>
        </a:defRPr>
      </a:lvl2pPr>
      <a:lvl3pPr marL="609448" eaLnBrk="1" hangingPunct="1">
        <a:defRPr>
          <a:latin typeface="+mn-lt"/>
          <a:ea typeface="+mn-ea"/>
          <a:cs typeface="+mn-cs"/>
        </a:defRPr>
      </a:lvl3pPr>
      <a:lvl4pPr marL="914171" eaLnBrk="1" hangingPunct="1">
        <a:defRPr>
          <a:latin typeface="+mn-lt"/>
          <a:ea typeface="+mn-ea"/>
          <a:cs typeface="+mn-cs"/>
        </a:defRPr>
      </a:lvl4pPr>
      <a:lvl5pPr marL="1218895" eaLnBrk="1" hangingPunct="1">
        <a:defRPr>
          <a:latin typeface="+mn-lt"/>
          <a:ea typeface="+mn-ea"/>
          <a:cs typeface="+mn-cs"/>
        </a:defRPr>
      </a:lvl5pPr>
      <a:lvl6pPr marL="1523619" eaLnBrk="1" hangingPunct="1">
        <a:defRPr>
          <a:latin typeface="+mn-lt"/>
          <a:ea typeface="+mn-ea"/>
          <a:cs typeface="+mn-cs"/>
        </a:defRPr>
      </a:lvl6pPr>
      <a:lvl7pPr marL="1828343" eaLnBrk="1" hangingPunct="1">
        <a:defRPr>
          <a:latin typeface="+mn-lt"/>
          <a:ea typeface="+mn-ea"/>
          <a:cs typeface="+mn-cs"/>
        </a:defRPr>
      </a:lvl7pPr>
      <a:lvl8pPr marL="2133067" eaLnBrk="1" hangingPunct="1">
        <a:defRPr>
          <a:latin typeface="+mn-lt"/>
          <a:ea typeface="+mn-ea"/>
          <a:cs typeface="+mn-cs"/>
        </a:defRPr>
      </a:lvl8pPr>
      <a:lvl9pPr marL="243779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49.tif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5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tony@oneweb.net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15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3.jpeg"/><Relationship Id="rId5" Type="http://schemas.openxmlformats.org/officeDocument/2006/relationships/tags" Target="../tags/tag11.xml"/><Relationship Id="rId10" Type="http://schemas.openxmlformats.org/officeDocument/2006/relationships/image" Target="../media/image12.tiff"/><Relationship Id="rId4" Type="http://schemas.openxmlformats.org/officeDocument/2006/relationships/tags" Target="../tags/tag10.xml"/><Relationship Id="rId9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tiff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17.jpeg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5" Type="http://schemas.openxmlformats.org/officeDocument/2006/relationships/image" Target="../media/image25.tiff"/><Relationship Id="rId10" Type="http://schemas.openxmlformats.org/officeDocument/2006/relationships/image" Target="../media/image21.jpe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30.jp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8.pn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F2263B-C42D-45E8-93AD-A654A944F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97" b="15634"/>
          <a:stretch/>
        </p:blipFill>
        <p:spPr>
          <a:xfrm>
            <a:off x="5586545" y="4049878"/>
            <a:ext cx="6602280" cy="2808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9E377F-81AF-485E-BF50-75045DBD5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4" t="19319" r="10069" b="24674"/>
          <a:stretch/>
        </p:blipFill>
        <p:spPr>
          <a:xfrm>
            <a:off x="1" y="0"/>
            <a:ext cx="12188825" cy="404987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071" y="4283379"/>
            <a:ext cx="11006684" cy="110799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bg2"/>
                </a:solidFill>
              </a:rPr>
              <a:t>“Global broadband connectivity through</a:t>
            </a:r>
            <a:br>
              <a:rPr lang="en-GB" sz="3600" dirty="0">
                <a:solidFill>
                  <a:schemeClr val="bg2"/>
                </a:solidFill>
              </a:rPr>
            </a:br>
            <a:r>
              <a:rPr lang="en-GB" sz="3600" dirty="0">
                <a:solidFill>
                  <a:schemeClr val="bg2"/>
                </a:solidFill>
              </a:rPr>
              <a:t>LEO constellations”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262" y="5343286"/>
            <a:ext cx="11412978" cy="661720"/>
          </a:xfrm>
        </p:spPr>
        <p:txBody>
          <a:bodyPr/>
          <a:lstStyle/>
          <a:p>
            <a:endParaRPr lang="en-GB" sz="1800" dirty="0">
              <a:solidFill>
                <a:srgbClr val="005DA2"/>
              </a:solidFill>
            </a:endParaRPr>
          </a:p>
          <a:p>
            <a:r>
              <a:rPr lang="en-US" sz="1800" dirty="0">
                <a:solidFill>
                  <a:srgbClr val="005DA2"/>
                </a:solidFill>
              </a:rPr>
              <a:t>ACMA RADCOMMS – Sydney, 30-31 October 2018</a:t>
            </a:r>
          </a:p>
          <a:p>
            <a:endParaRPr lang="en-US" sz="700" dirty="0">
              <a:solidFill>
                <a:srgbClr val="005DA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367928-6FB0-418B-A4AF-C4B5C5FBC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34737" r="10001" b="34737"/>
          <a:stretch/>
        </p:blipFill>
        <p:spPr>
          <a:xfrm>
            <a:off x="507868" y="2275651"/>
            <a:ext cx="4598901" cy="1732505"/>
          </a:xfrm>
          <a:prstGeom prst="rect">
            <a:avLst/>
          </a:prstGeom>
          <a:effectLst>
            <a:outerShdw blurRad="850900" dist="38100" dir="2700000" algn="tl" rotWithShape="0">
              <a:prstClr val="black"/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20F72E-BAB0-45CC-BAB9-7644AFC3CBEE}"/>
              </a:ext>
            </a:extLst>
          </p:cNvPr>
          <p:cNvSpPr txBox="1"/>
          <p:nvPr/>
        </p:nvSpPr>
        <p:spPr>
          <a:xfrm>
            <a:off x="74612" y="6495067"/>
            <a:ext cx="12048411" cy="369316"/>
          </a:xfrm>
          <a:prstGeom prst="rect">
            <a:avLst/>
          </a:prstGeom>
          <a:noFill/>
        </p:spPr>
        <p:txBody>
          <a:bodyPr wrap="square" lIns="60945" tIns="30472" rIns="60945" bIns="30472" rtlCol="0">
            <a:spAutoFit/>
          </a:bodyPr>
          <a:lstStyle/>
          <a:p>
            <a:pPr algn="ctr"/>
            <a:r>
              <a:rPr lang="en-US" sz="1000" b="1" i="1" dirty="0"/>
              <a:t>Information included herein has been determined to not contain any controlled technical data or technology as these terms are defined under the International Traffic in Arms Regulations (ITAR) and </a:t>
            </a:r>
          </a:p>
          <a:p>
            <a:pPr algn="ctr"/>
            <a:r>
              <a:rPr lang="en-US" sz="1000" b="1" i="1" dirty="0"/>
              <a:t>the Export Administration Regulations (EAR). Technical elaboration is not permitted for release without a prior review and separate release.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6470E2-19E8-4AB8-B212-31F75B6E3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951" y="5985236"/>
            <a:ext cx="8229600" cy="65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1741" tIns="63480" rIns="31741" bIns="63480">
            <a:spAutoFit/>
          </a:bodyPr>
          <a:lstStyle>
            <a:lvl1pPr marL="173038" indent="-17303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20700" indent="-233363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800100" indent="-1651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 algn="ctr" defTabSz="806235">
              <a:buClr>
                <a:srgbClr val="08BE4A"/>
              </a:buClr>
              <a:tabLst>
                <a:tab pos="232912" algn="l"/>
              </a:tabLst>
              <a:defRPr/>
            </a:pPr>
            <a:r>
              <a:rPr lang="en-US" altLang="en-US" sz="1800" b="1" i="1" dirty="0">
                <a:latin typeface="Calibri"/>
                <a:ea typeface="Batang"/>
                <a:cs typeface="Arial"/>
              </a:rPr>
              <a:t>Tony Azzarelli - Vice President Global Licensing and Spectrum</a:t>
            </a:r>
          </a:p>
          <a:p>
            <a:pPr marL="0" indent="0" algn="ctr" defTabSz="806235">
              <a:buClr>
                <a:srgbClr val="08BE4A"/>
              </a:buClr>
              <a:tabLst>
                <a:tab pos="232912" algn="l"/>
              </a:tabLst>
              <a:defRPr/>
            </a:pPr>
            <a:endParaRPr lang="en-US" altLang="en-US" sz="1600" b="1" i="1" dirty="0">
              <a:latin typeface="Calibri"/>
              <a:ea typeface="Batang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29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9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GB" sz="3200" b="1" dirty="0"/>
              <a:t>Gateway Deployment Overview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58A10-8BDC-4E52-8322-1506E46CC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754" y="1100629"/>
            <a:ext cx="2703364" cy="3604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655365-31CD-45A2-AC6A-BF6481E99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359" y="4213409"/>
            <a:ext cx="6011779" cy="2427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1C002-CE3D-4021-87DB-5A29762F8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889" y="1081579"/>
            <a:ext cx="3150765" cy="31507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AB2AF7-3F6B-40BC-984B-307266718F14}"/>
              </a:ext>
            </a:extLst>
          </p:cNvPr>
          <p:cNvGrpSpPr/>
          <p:nvPr/>
        </p:nvGrpSpPr>
        <p:grpSpPr>
          <a:xfrm>
            <a:off x="178678" y="2095407"/>
            <a:ext cx="5415084" cy="3637308"/>
            <a:chOff x="210208" y="2095407"/>
            <a:chExt cx="5415084" cy="3637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310FBF-BFCB-4310-9CB3-848FA214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0208" y="2223962"/>
              <a:ext cx="5415084" cy="35087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407CC2-A200-4C7E-A09C-CFBF38289556}"/>
                </a:ext>
              </a:extLst>
            </p:cNvPr>
            <p:cNvSpPr txBox="1"/>
            <p:nvPr/>
          </p:nvSpPr>
          <p:spPr>
            <a:xfrm>
              <a:off x="210208" y="2095407"/>
              <a:ext cx="5415084" cy="45860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A4B72"/>
                  </a:solidFill>
                </a:rPr>
                <a:t>Indicative Gateway Locations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52674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10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GB" sz="3200" b="1" dirty="0"/>
              <a:t>Satellite Manufacturing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9450C7C-E4C1-4DCC-9BF9-87ED8276E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059" y="2630483"/>
            <a:ext cx="2646789" cy="8402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F93D9BF-06AC-475D-9C25-3DCF319ED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979" y="2663758"/>
            <a:ext cx="2010650" cy="785772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A469E7E6-0810-4D75-87A5-9B1DD329DC97}"/>
              </a:ext>
            </a:extLst>
          </p:cNvPr>
          <p:cNvSpPr txBox="1">
            <a:spLocks/>
          </p:cNvSpPr>
          <p:nvPr/>
        </p:nvSpPr>
        <p:spPr>
          <a:xfrm>
            <a:off x="1278705" y="4049062"/>
            <a:ext cx="7826951" cy="2852973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en-US" sz="2399" b="1" dirty="0"/>
              <a:t>Simple satellite architecture</a:t>
            </a:r>
            <a:endParaRPr lang="en-US" sz="2399" b="1" dirty="0">
              <a:solidFill>
                <a:srgbClr val="FF0000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2399" b="1" dirty="0"/>
              <a:t>High volume / Low cost production</a:t>
            </a:r>
          </a:p>
          <a:p>
            <a:r>
              <a:rPr lang="en-US" sz="2399" b="1" dirty="0"/>
              <a:t>Size -  ~1 cubic meter &amp; ~150 kg</a:t>
            </a:r>
          </a:p>
          <a:p>
            <a:r>
              <a:rPr lang="en-US" sz="2399" b="1" dirty="0"/>
              <a:t>Lifetime of more than 5 years</a:t>
            </a:r>
          </a:p>
          <a:p>
            <a:r>
              <a:rPr lang="en-US" sz="2399" b="1" dirty="0"/>
              <a:t>De-orbit Capability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B9D976C-A4C6-4F33-9B35-2D24B71370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273" y="3355335"/>
            <a:ext cx="6891500" cy="4307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01C5F2-D5B4-4E75-B097-7CDF4EF24CE9}"/>
              </a:ext>
            </a:extLst>
          </p:cNvPr>
          <p:cNvSpPr txBox="1"/>
          <p:nvPr/>
        </p:nvSpPr>
        <p:spPr>
          <a:xfrm>
            <a:off x="5043148" y="2203837"/>
            <a:ext cx="188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Joint Venture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0F2C9-8C81-4434-903E-F7346E86D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627" y="1106441"/>
            <a:ext cx="4686300" cy="99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7976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11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GB" sz="3200" b="1" dirty="0"/>
              <a:t>Satellite Manufacturing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EDC83-B6A1-4C73-808E-A065CD2F1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49" y="2209381"/>
            <a:ext cx="7389970" cy="4189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7E45F-FF97-401A-BADB-1FFF9183D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7" y="1106441"/>
            <a:ext cx="4686300" cy="99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FA9660-318E-4DEC-9B2E-17F936E99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8568" y="2209381"/>
            <a:ext cx="2647707" cy="4189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127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12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GB" sz="3200" b="1" dirty="0"/>
              <a:t>Spectrum Requirements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4240547-A4CF-43B7-824E-22B3C3DC02E2}"/>
              </a:ext>
            </a:extLst>
          </p:cNvPr>
          <p:cNvSpPr txBox="1">
            <a:spLocks/>
          </p:cNvSpPr>
          <p:nvPr/>
        </p:nvSpPr>
        <p:spPr>
          <a:xfrm>
            <a:off x="1110168" y="2437893"/>
            <a:ext cx="10230493" cy="3910358"/>
          </a:xfrm>
          <a:prstGeom prst="rect">
            <a:avLst/>
          </a:prstGeom>
        </p:spPr>
        <p:txBody>
          <a:bodyPr/>
          <a:lstStyle>
            <a:lvl1pPr marL="228568" indent="-228568" algn="l" defTabSz="91426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36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04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39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2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08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ea typeface="Roboto Black" panose="02000000000000000000" pitchFamily="2" charset="0"/>
                <a:cs typeface="Roboto Black" panose="02000000000000000000" pitchFamily="2" charset="0"/>
              </a:rPr>
              <a:t>OneWeb operates in the Ku-band and Ka-band frequency allocations</a:t>
            </a:r>
          </a:p>
          <a:p>
            <a:endParaRPr lang="en-US" dirty="0"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endParaRPr lang="en-US" dirty="0"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228518" lvl="1" indent="0">
              <a:buFont typeface="Arial" panose="020B0604020202020204" pitchFamily="34" charset="0"/>
              <a:buNone/>
            </a:pPr>
            <a:endParaRPr lang="en-US" sz="1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518" lvl="1" indent="0">
              <a:buFont typeface="Arial" panose="020B0604020202020204" pitchFamily="34" charset="0"/>
              <a:buNone/>
            </a:pPr>
            <a:endParaRPr lang="en-US" sz="1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518" lvl="1" indent="0">
              <a:buFont typeface="Arial" panose="020B0604020202020204" pitchFamily="34" charset="0"/>
              <a:buNone/>
            </a:pPr>
            <a:endParaRPr lang="en-US" sz="1000" dirty="0"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457086" lvl="1"/>
            <a:endParaRPr lang="en-US" sz="1000" dirty="0"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457086" lvl="1"/>
            <a:endParaRPr lang="en-US" sz="1000" dirty="0"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445976" lvl="1" indent="-445976"/>
            <a:r>
              <a:rPr lang="en-US" b="1" dirty="0">
                <a:ea typeface="Roboto Black" panose="02000000000000000000" pitchFamily="2" charset="0"/>
                <a:cs typeface="Roboto Black" panose="02000000000000000000" pitchFamily="2" charset="0"/>
              </a:rPr>
              <a:t>Allocations are assured by the ITU Radio Regulations set at WRC-2000</a:t>
            </a:r>
          </a:p>
          <a:p>
            <a:pPr marL="445976" lvl="1" indent="-445976"/>
            <a:endParaRPr lang="en-US" sz="700" dirty="0"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445976" lvl="1" indent="-445976"/>
            <a:r>
              <a:rPr lang="en-US" b="1" dirty="0">
                <a:ea typeface="Roboto Black" panose="02000000000000000000" pitchFamily="2" charset="0"/>
                <a:cs typeface="Roboto Black" panose="02000000000000000000" pitchFamily="2" charset="0"/>
              </a:rPr>
              <a:t>Protection of GSO systems assured through Article 22 limits </a:t>
            </a:r>
          </a:p>
          <a:p>
            <a:pPr marL="0" lvl="1" indent="0">
              <a:buNone/>
            </a:pPr>
            <a:r>
              <a:rPr lang="en-US" b="1" dirty="0">
                <a:ea typeface="Roboto Black" panose="02000000000000000000" pitchFamily="2" charset="0"/>
                <a:cs typeface="Roboto Black" panose="02000000000000000000" pitchFamily="2" charset="0"/>
              </a:rPr>
              <a:t>	</a:t>
            </a:r>
            <a:r>
              <a:rPr lang="en-US" dirty="0">
                <a:ea typeface="Roboto Black" panose="02000000000000000000" pitchFamily="2" charset="0"/>
                <a:cs typeface="Roboto Black" panose="02000000000000000000" pitchFamily="2" charset="0"/>
              </a:rPr>
              <a:t>– ITU confirmed (Jan 2018) that OneWeb complies with these limits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AB760C3-A542-4DE0-9359-9E285E0AC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802731"/>
              </p:ext>
            </p:extLst>
          </p:nvPr>
        </p:nvGraphicFramePr>
        <p:xfrm>
          <a:off x="2205969" y="3092720"/>
          <a:ext cx="7776883" cy="1402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086">
                  <a:extLst>
                    <a:ext uri="{9D8B030D-6E8A-4147-A177-3AD203B41FA5}">
                      <a16:colId xmlns:a16="http://schemas.microsoft.com/office/drawing/2014/main" val="3888786686"/>
                    </a:ext>
                  </a:extLst>
                </a:gridCol>
                <a:gridCol w="2963917">
                  <a:extLst>
                    <a:ext uri="{9D8B030D-6E8A-4147-A177-3AD203B41FA5}">
                      <a16:colId xmlns:a16="http://schemas.microsoft.com/office/drawing/2014/main" val="1726547199"/>
                    </a:ext>
                  </a:extLst>
                </a:gridCol>
                <a:gridCol w="2898880">
                  <a:extLst>
                    <a:ext uri="{9D8B030D-6E8A-4147-A177-3AD203B41FA5}">
                      <a16:colId xmlns:a16="http://schemas.microsoft.com/office/drawing/2014/main" val="1986275866"/>
                    </a:ext>
                  </a:extLst>
                </a:gridCol>
              </a:tblGrid>
              <a:tr h="304721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60944" marR="60944" marT="30472" marB="30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User</a:t>
                      </a:r>
                      <a:r>
                        <a:rPr lang="en-GB" sz="2000" b="1" baseline="0" dirty="0"/>
                        <a:t> Link</a:t>
                      </a:r>
                    </a:p>
                    <a:p>
                      <a:pPr algn="ctr"/>
                      <a:r>
                        <a:rPr lang="en-GB" sz="2000" b="1" baseline="0" dirty="0"/>
                        <a:t>(Ku-band)</a:t>
                      </a:r>
                      <a:endParaRPr lang="en-GB" sz="2000" b="1" dirty="0"/>
                    </a:p>
                  </a:txBody>
                  <a:tcPr marL="60944" marR="60944" marT="30472" marB="30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Gateway Link</a:t>
                      </a:r>
                    </a:p>
                    <a:p>
                      <a:pPr algn="ctr"/>
                      <a:r>
                        <a:rPr lang="en-GB" sz="2000" b="1" dirty="0"/>
                        <a:t>(Ka-band)</a:t>
                      </a:r>
                    </a:p>
                  </a:txBody>
                  <a:tcPr marL="60944" marR="60944" marT="30472" marB="30472"/>
                </a:tc>
                <a:extLst>
                  <a:ext uri="{0D108BD9-81ED-4DB2-BD59-A6C34878D82A}">
                    <a16:rowId xmlns:a16="http://schemas.microsoft.com/office/drawing/2014/main" val="1816979783"/>
                  </a:ext>
                </a:extLst>
              </a:tr>
              <a:tr h="304721">
                <a:tc>
                  <a:txBody>
                    <a:bodyPr/>
                    <a:lstStyle/>
                    <a:p>
                      <a:r>
                        <a:rPr lang="en-GB" sz="2000" b="1" dirty="0"/>
                        <a:t>Space-to-Earth</a:t>
                      </a:r>
                    </a:p>
                  </a:txBody>
                  <a:tcPr marL="60944" marR="60944" marT="30472" marB="30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10.7 - 12.75 GHz</a:t>
                      </a:r>
                    </a:p>
                  </a:txBody>
                  <a:tcPr marL="60944" marR="60944" marT="30472" marB="30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17.8 - 20.2</a:t>
                      </a:r>
                      <a:r>
                        <a:rPr lang="en-GB" sz="2000" baseline="0" dirty="0"/>
                        <a:t> GHz</a:t>
                      </a:r>
                      <a:endParaRPr lang="en-GB" sz="2000" dirty="0"/>
                    </a:p>
                  </a:txBody>
                  <a:tcPr marL="60944" marR="60944" marT="30472" marB="30472"/>
                </a:tc>
                <a:extLst>
                  <a:ext uri="{0D108BD9-81ED-4DB2-BD59-A6C34878D82A}">
                    <a16:rowId xmlns:a16="http://schemas.microsoft.com/office/drawing/2014/main" val="2693190990"/>
                  </a:ext>
                </a:extLst>
              </a:tr>
              <a:tr h="304721">
                <a:tc>
                  <a:txBody>
                    <a:bodyPr/>
                    <a:lstStyle/>
                    <a:p>
                      <a:r>
                        <a:rPr lang="en-GB" sz="2000" b="1" dirty="0"/>
                        <a:t>Earth-to-space</a:t>
                      </a:r>
                    </a:p>
                  </a:txBody>
                  <a:tcPr marL="60944" marR="60944" marT="30472" marB="30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14.0 - 14.5 GHz</a:t>
                      </a:r>
                    </a:p>
                  </a:txBody>
                  <a:tcPr marL="60944" marR="60944" marT="30472" marB="30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27.5 - 30 GHz</a:t>
                      </a:r>
                    </a:p>
                  </a:txBody>
                  <a:tcPr marL="60944" marR="60944" marT="30472" marB="30472"/>
                </a:tc>
                <a:extLst>
                  <a:ext uri="{0D108BD9-81ED-4DB2-BD59-A6C34878D82A}">
                    <a16:rowId xmlns:a16="http://schemas.microsoft.com/office/drawing/2014/main" val="20198834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57D0E7CE-24A1-444F-BC1D-A06E26968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75" y="1223711"/>
            <a:ext cx="10327073" cy="1149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4881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BE22754-4810-45E5-80AF-7594F9349A7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66220" y="1127385"/>
            <a:ext cx="10307407" cy="54476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/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b="1" dirty="0">
                <a:solidFill>
                  <a:srgbClr val="0A4B72"/>
                </a:solidFill>
              </a:rPr>
              <a:t>Several types of license and authorizations may be required</a:t>
            </a: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endParaRPr lang="en-US" sz="14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200" b="1" dirty="0">
                <a:solidFill>
                  <a:srgbClr val="1B1B1B"/>
                </a:solidFill>
              </a:rPr>
              <a:t>Spectrum Use</a:t>
            </a:r>
          </a:p>
          <a:p>
            <a:pPr marL="952340" lvl="1" indent="-342900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ITU satellite filings		– UK, France</a:t>
            </a:r>
          </a:p>
          <a:p>
            <a:pPr marL="952340" lvl="1" indent="-342900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Satellite equipment 	– Exempted, Class license, Blanket Authorizations</a:t>
            </a:r>
          </a:p>
          <a:p>
            <a:pPr lvl="1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				– Type Approval</a:t>
            </a:r>
          </a:p>
          <a:p>
            <a:pPr marL="952340" lvl="1" indent="-342900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Gateways 		– Coordination and License</a:t>
            </a:r>
          </a:p>
          <a:p>
            <a:pPr lvl="1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endParaRPr lang="en-US" sz="14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200" b="1" dirty="0">
                <a:solidFill>
                  <a:srgbClr val="1B1B1B"/>
                </a:solidFill>
              </a:rPr>
              <a:t>Services</a:t>
            </a:r>
          </a:p>
          <a:p>
            <a:pPr marL="952340" lvl="1" indent="-342900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We work with local service partners to acquire these authorizations</a:t>
            </a:r>
          </a:p>
          <a:p>
            <a:pPr marL="952340" lvl="1" indent="-342900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Licensing varies from country to country</a:t>
            </a:r>
          </a:p>
          <a:p>
            <a:pPr lvl="1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endParaRPr lang="en-US" sz="14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200" b="1" dirty="0">
                <a:solidFill>
                  <a:srgbClr val="1B1B1B"/>
                </a:solidFill>
              </a:rPr>
              <a:t>Ground Network</a:t>
            </a:r>
          </a:p>
          <a:p>
            <a:pPr marL="952340" lvl="1" indent="-342900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Depend where the access points lie – may require a license/authorization</a:t>
            </a:r>
          </a:p>
          <a:p>
            <a:pPr marL="952340" lvl="1" indent="-342900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endParaRPr lang="en-US" sz="14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200" b="1" dirty="0">
                <a:solidFill>
                  <a:srgbClr val="1B1B1B"/>
                </a:solidFill>
              </a:rPr>
              <a:t>Space Operations</a:t>
            </a:r>
          </a:p>
          <a:p>
            <a:pPr marL="952340" lvl="1" indent="-342900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UK launch and space operations license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2EC0B3-9A90-4DD7-A0C7-7714A68A29A8}"/>
              </a:ext>
            </a:extLst>
          </p:cNvPr>
          <p:cNvSpPr/>
          <p:nvPr/>
        </p:nvSpPr>
        <p:spPr>
          <a:xfrm>
            <a:off x="8887685" y="6608247"/>
            <a:ext cx="1828324" cy="2230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0835567" y="6479513"/>
            <a:ext cx="124312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4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8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2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6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19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3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07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1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CE66BF55-AA77-4A10-A9E4-4E93DFAD716E}" type="slidenum">
              <a:rPr lang="en-US" sz="1050" smtClean="0">
                <a:solidFill>
                  <a:srgbClr val="15A431"/>
                </a:solidFill>
                <a:latin typeface="Calibri" panose="020F0502020204030204" pitchFamily="34" charset="0"/>
              </a:rPr>
              <a:pPr defTabSz="457200">
                <a:defRPr/>
              </a:pPr>
              <a:t>13</a:t>
            </a:fld>
            <a:endParaRPr lang="en-US" sz="1050" dirty="0">
              <a:solidFill>
                <a:srgbClr val="15A4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6636" y="379409"/>
            <a:ext cx="11226576" cy="557116"/>
          </a:xfrm>
        </p:spPr>
        <p:txBody>
          <a:bodyPr/>
          <a:lstStyle/>
          <a:p>
            <a:r>
              <a:rPr lang="en-US" sz="3200" b="1" dirty="0"/>
              <a:t>Licensing requirements – in General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79958-48A0-4ADD-B8DA-2EF0FBE8A0A5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</p:spTree>
    <p:extLst>
      <p:ext uri="{BB962C8B-B14F-4D97-AF65-F5344CB8AC3E}">
        <p14:creationId xmlns:p14="http://schemas.microsoft.com/office/powerpoint/2010/main" val="52399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14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474E6-E7E0-48C0-B59E-C055E4C2F221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E8D24681-C0F3-4936-A4CA-7D2EEC5D29F8}"/>
              </a:ext>
            </a:extLst>
          </p:cNvPr>
          <p:cNvSpPr txBox="1">
            <a:spLocks/>
          </p:cNvSpPr>
          <p:nvPr/>
        </p:nvSpPr>
        <p:spPr>
          <a:xfrm>
            <a:off x="506636" y="257625"/>
            <a:ext cx="10920422" cy="680198"/>
          </a:xfrm>
          <a:prstGeom prst="rect">
            <a:avLst/>
          </a:prstGeom>
        </p:spPr>
        <p:txBody>
          <a:bodyPr lIns="0" tIns="60949" rIns="121899" bIns="60949" anchor="b"/>
          <a:lstStyle>
            <a:lvl1pPr marL="0" indent="0" algn="l" defTabSz="914269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rgbClr val="0A4B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70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36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04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39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2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08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Licensing Worldwide: fragmented and complex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AF1A27-EB5C-4BD8-8334-EC2145EA0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447048"/>
              </p:ext>
            </p:extLst>
          </p:nvPr>
        </p:nvGraphicFramePr>
        <p:xfrm>
          <a:off x="1293811" y="3048000"/>
          <a:ext cx="9982201" cy="3322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8266">
                  <a:extLst>
                    <a:ext uri="{9D8B030D-6E8A-4147-A177-3AD203B41FA5}">
                      <a16:colId xmlns:a16="http://schemas.microsoft.com/office/drawing/2014/main" val="3747990187"/>
                    </a:ext>
                  </a:extLst>
                </a:gridCol>
                <a:gridCol w="4521449">
                  <a:extLst>
                    <a:ext uri="{9D8B030D-6E8A-4147-A177-3AD203B41FA5}">
                      <a16:colId xmlns:a16="http://schemas.microsoft.com/office/drawing/2014/main" val="1227669767"/>
                    </a:ext>
                  </a:extLst>
                </a:gridCol>
                <a:gridCol w="3542486">
                  <a:extLst>
                    <a:ext uri="{9D8B030D-6E8A-4147-A177-3AD203B41FA5}">
                      <a16:colId xmlns:a16="http://schemas.microsoft.com/office/drawing/2014/main" val="790800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Region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Licensing methodology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Regulation’s attributes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396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Europe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Flexible, low cost and harmonised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Embraces innovation and connectivity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100467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Latin America</a:t>
                      </a:r>
                    </a:p>
                    <a:p>
                      <a:pPr algn="ctr"/>
                      <a:r>
                        <a:rPr lang="en-GB" sz="1800" dirty="0"/>
                        <a:t>North America</a:t>
                      </a:r>
                    </a:p>
                    <a:p>
                      <a:pPr algn="ctr"/>
                      <a:r>
                        <a:rPr lang="en-GB" sz="1800" dirty="0"/>
                        <a:t>Africa</a:t>
                      </a:r>
                    </a:p>
                    <a:p>
                      <a:pPr algn="ctr"/>
                      <a:r>
                        <a:rPr lang="en-GB" sz="1800" dirty="0"/>
                        <a:t>Asia</a:t>
                      </a:r>
                    </a:p>
                    <a:p>
                      <a:pPr algn="ctr"/>
                      <a:r>
                        <a:rPr lang="en-GB" sz="1800" dirty="0"/>
                        <a:t>Middle East</a:t>
                      </a:r>
                    </a:p>
                    <a:p>
                      <a:pPr algn="ctr"/>
                      <a:r>
                        <a:rPr lang="en-GB" sz="1800" dirty="0"/>
                        <a:t>CIS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Generally </a:t>
                      </a:r>
                    </a:p>
                    <a:p>
                      <a:pPr algn="ctr"/>
                      <a:r>
                        <a:rPr lang="en-GB" sz="2000" dirty="0"/>
                        <a:t>complex and protective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Hinders innovation and connectivity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7546841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CB9C05E0-D74A-456E-9EF6-43708C064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11" y="1251703"/>
            <a:ext cx="9982201" cy="148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1741" tIns="63480" rIns="31741" bIns="63480">
            <a:spAutoFit/>
          </a:bodyPr>
          <a:lstStyle>
            <a:lvl1pPr marL="173038" indent="-17303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20700" indent="-233363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800100" indent="-1651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342900" indent="-342900" algn="just" defTabSz="1018377">
              <a:buClr>
                <a:srgbClr val="0A4B72"/>
              </a:buClr>
              <a:buSzPct val="75000"/>
              <a:buFont typeface="Wingdings" panose="05000000000000000000" pitchFamily="2" charset="2"/>
              <a:buChar char="§"/>
              <a:tabLst>
                <a:tab pos="232912" algn="l"/>
              </a:tabLst>
              <a:defRPr/>
            </a:pPr>
            <a:r>
              <a:rPr lang="en-GB" altLang="en-US" sz="2400" b="1" dirty="0">
                <a:solidFill>
                  <a:srgbClr val="0A4B72"/>
                </a:solidFill>
                <a:latin typeface="+mn-lt"/>
              </a:rPr>
              <a:t>Satellite operators require regulations that benefit end-users everywhere</a:t>
            </a:r>
          </a:p>
          <a:p>
            <a:pPr marL="342900" indent="-342900" algn="just" defTabSz="1018377">
              <a:buClr>
                <a:srgbClr val="0A4B72"/>
              </a:buClr>
              <a:buSzPct val="75000"/>
              <a:buFont typeface="Wingdings" panose="05000000000000000000" pitchFamily="2" charset="2"/>
              <a:buChar char="§"/>
              <a:tabLst>
                <a:tab pos="232912" algn="l"/>
              </a:tabLst>
              <a:defRPr/>
            </a:pPr>
            <a:endParaRPr lang="en-GB" altLang="en-US" sz="800" b="1" u="sng" dirty="0">
              <a:solidFill>
                <a:srgbClr val="0A4B72"/>
              </a:solidFill>
              <a:latin typeface="+mn-lt"/>
            </a:endParaRPr>
          </a:p>
          <a:p>
            <a:pPr marL="690562" lvl="1" indent="-342900" algn="just" defTabSz="1018377">
              <a:buClr>
                <a:srgbClr val="0A4B72"/>
              </a:buClr>
              <a:buSzPct val="75000"/>
              <a:buFont typeface="Courier New" panose="02070309020205020404" pitchFamily="49" charset="0"/>
              <a:buChar char="o"/>
              <a:tabLst>
                <a:tab pos="232912" algn="l"/>
              </a:tabLst>
              <a:defRPr/>
            </a:pPr>
            <a:r>
              <a:rPr lang="en-GB" altLang="en-US" sz="2400" dirty="0">
                <a:latin typeface="+mn-lt"/>
              </a:rPr>
              <a:t>Regulations need to be clear, flexible and low cost</a:t>
            </a:r>
          </a:p>
          <a:p>
            <a:pPr marL="342900" indent="-342900" algn="just" defTabSz="1018377">
              <a:buClr>
                <a:srgbClr val="0A4B72"/>
              </a:buClr>
              <a:buSzPct val="75000"/>
              <a:buFont typeface="Wingdings" panose="05000000000000000000" pitchFamily="2" charset="2"/>
              <a:buChar char="§"/>
              <a:tabLst>
                <a:tab pos="232912" algn="l"/>
              </a:tabLst>
              <a:defRPr/>
            </a:pPr>
            <a:endParaRPr lang="en-GB" altLang="en-US" sz="800" b="1" dirty="0">
              <a:solidFill>
                <a:srgbClr val="0A4B72"/>
              </a:solidFill>
              <a:latin typeface="+mn-lt"/>
            </a:endParaRPr>
          </a:p>
          <a:p>
            <a:pPr marL="342900" indent="-342900" algn="just" defTabSz="1018377">
              <a:buClr>
                <a:srgbClr val="0A4B72"/>
              </a:buClr>
              <a:buSzPct val="75000"/>
              <a:buFont typeface="Wingdings" panose="05000000000000000000" pitchFamily="2" charset="2"/>
              <a:buChar char="§"/>
              <a:tabLst>
                <a:tab pos="232912" algn="l"/>
              </a:tabLst>
              <a:defRPr/>
            </a:pPr>
            <a:r>
              <a:rPr lang="en-GB" altLang="en-US" sz="2400" b="1" dirty="0">
                <a:solidFill>
                  <a:srgbClr val="0A4B72"/>
                </a:solidFill>
                <a:latin typeface="+mn-lt"/>
              </a:rPr>
              <a:t>The reality is very different and can hurt the countries themselves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8136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BE22754-4810-45E5-80AF-7594F9349A7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80762" y="3138980"/>
            <a:ext cx="5382534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/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Technology Neutrality and Competition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Light touch Licensing 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Free circulation of equipment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Self declaration of compliance to ETSI standards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Cost recovery fee, or no fee approach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2EC0B3-9A90-4DD7-A0C7-7714A68A29A8}"/>
              </a:ext>
            </a:extLst>
          </p:cNvPr>
          <p:cNvSpPr/>
          <p:nvPr/>
        </p:nvSpPr>
        <p:spPr>
          <a:xfrm>
            <a:off x="8887685" y="6608247"/>
            <a:ext cx="1828324" cy="2230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0835567" y="6479513"/>
            <a:ext cx="124312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4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8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2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6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19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3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07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1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CE66BF55-AA77-4A10-A9E4-4E93DFAD716E}" type="slidenum">
              <a:rPr lang="en-US" sz="1050" smtClean="0">
                <a:solidFill>
                  <a:srgbClr val="15A431"/>
                </a:solidFill>
                <a:latin typeface="Calibri" panose="020F0502020204030204" pitchFamily="34" charset="0"/>
              </a:rPr>
              <a:pPr defTabSz="457200">
                <a:defRPr/>
              </a:pPr>
              <a:t>15</a:t>
            </a:fld>
            <a:endParaRPr lang="en-US" sz="1050" dirty="0">
              <a:solidFill>
                <a:srgbClr val="15A4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6636" y="379409"/>
            <a:ext cx="11226576" cy="557116"/>
          </a:xfrm>
        </p:spPr>
        <p:txBody>
          <a:bodyPr/>
          <a:lstStyle/>
          <a:p>
            <a:r>
              <a:rPr lang="en-US" sz="3200" b="1" dirty="0"/>
              <a:t>Policymaking Needs to Fosters Connectivity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79958-48A0-4ADD-B8DA-2EF0FBE8A0A5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52E62D8-2BD9-4C6C-8199-37E7992869B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957610" y="3425372"/>
            <a:ext cx="3987575" cy="27699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/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Higher connectivity and sooner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Access everywhere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Mass market deployment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Affordable Equipment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Affordable Services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8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000" b="1" dirty="0">
                <a:solidFill>
                  <a:srgbClr val="1B1B1B"/>
                </a:solidFill>
              </a:rPr>
              <a:t>High Quality of Services</a:t>
            </a:r>
            <a:endParaRPr lang="en-US" sz="800" b="1" dirty="0">
              <a:solidFill>
                <a:srgbClr val="1B1B1B"/>
              </a:solidFill>
            </a:endParaRP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endParaRPr lang="en-US" sz="2000" b="1" dirty="0">
              <a:solidFill>
                <a:srgbClr val="1B1B1B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0B74837-35B6-45A2-98BA-0F23D23C32F3}"/>
              </a:ext>
            </a:extLst>
          </p:cNvPr>
          <p:cNvSpPr/>
          <p:nvPr/>
        </p:nvSpPr>
        <p:spPr>
          <a:xfrm>
            <a:off x="6309958" y="3659342"/>
            <a:ext cx="1295400" cy="990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A299C-1E4F-41DA-AE5E-E699AFC11FE5}"/>
              </a:ext>
            </a:extLst>
          </p:cNvPr>
          <p:cNvSpPr txBox="1"/>
          <p:nvPr/>
        </p:nvSpPr>
        <p:spPr>
          <a:xfrm>
            <a:off x="653537" y="2409615"/>
            <a:ext cx="3677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solidFill>
                  <a:schemeClr val="accent1">
                    <a:lumMod val="75000"/>
                  </a:schemeClr>
                </a:solidFill>
              </a:rPr>
              <a:t>Regulations that foster: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E6B2EF-922F-4639-A5B2-0D14296263B3}"/>
              </a:ext>
            </a:extLst>
          </p:cNvPr>
          <p:cNvSpPr txBox="1"/>
          <p:nvPr/>
        </p:nvSpPr>
        <p:spPr>
          <a:xfrm>
            <a:off x="7878878" y="2413300"/>
            <a:ext cx="36791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u="sng" dirty="0">
                <a:solidFill>
                  <a:schemeClr val="accent1">
                    <a:lumMod val="75000"/>
                  </a:schemeClr>
                </a:solidFill>
              </a:rPr>
              <a:t>Are Win-Win-Win</a:t>
            </a:r>
          </a:p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(operator, country, citizens)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8468E-3DEE-432F-874D-E084CC9B3BCB}"/>
              </a:ext>
            </a:extLst>
          </p:cNvPr>
          <p:cNvSpPr/>
          <p:nvPr/>
        </p:nvSpPr>
        <p:spPr>
          <a:xfrm>
            <a:off x="1591197" y="1180518"/>
            <a:ext cx="9244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2800" b="1" dirty="0">
                <a:solidFill>
                  <a:srgbClr val="0A4B72"/>
                </a:solidFill>
                <a:latin typeface="Calibri" charset="0"/>
                <a:ea typeface="MS PGothic" charset="0"/>
                <a:cs typeface="Calibri" charset="0"/>
              </a:rPr>
              <a:t>Policymaking needs to fosters </a:t>
            </a:r>
          </a:p>
          <a:p>
            <a:pPr algn="ctr" defTabSz="457200">
              <a:defRPr/>
            </a:pPr>
            <a:r>
              <a:rPr lang="en-US" sz="2800" b="1" dirty="0">
                <a:solidFill>
                  <a:srgbClr val="0A4B72"/>
                </a:solidFill>
                <a:latin typeface="Calibri" charset="0"/>
                <a:ea typeface="MS PGothic" charset="0"/>
                <a:cs typeface="Calibri" charset="0"/>
              </a:rPr>
              <a:t>the deployment of satellite services for the benefit of users</a:t>
            </a:r>
          </a:p>
        </p:txBody>
      </p:sp>
    </p:spTree>
    <p:extLst>
      <p:ext uri="{BB962C8B-B14F-4D97-AF65-F5344CB8AC3E}">
        <p14:creationId xmlns:p14="http://schemas.microsoft.com/office/powerpoint/2010/main" val="1938352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BE22754-4810-45E5-80AF-7594F9349A7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66220" y="1285035"/>
            <a:ext cx="10307407" cy="51398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/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b="1" dirty="0">
                <a:solidFill>
                  <a:srgbClr val="0A4B72"/>
                </a:solidFill>
              </a:rPr>
              <a:t>Europe has a simplified approach to licensing - General Authorization Directive</a:t>
            </a:r>
            <a:endParaRPr lang="en-US" sz="2000" b="1" dirty="0">
              <a:solidFill>
                <a:srgbClr val="0A4B72"/>
              </a:solidFill>
            </a:endParaRP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endParaRPr lang="en-US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200" b="1" dirty="0">
                <a:solidFill>
                  <a:srgbClr val="1B1B1B"/>
                </a:solidFill>
              </a:rPr>
              <a:t>Services and Use of Spectrum</a:t>
            </a: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				– Can be exempt from license, or light touch licensing</a:t>
            </a: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				– Fees are either none or based on cost recovery</a:t>
            </a: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sz="2200" b="1" dirty="0">
                <a:solidFill>
                  <a:srgbClr val="1B1B1B"/>
                </a:solidFill>
              </a:rPr>
              <a:t>				</a:t>
            </a:r>
            <a:r>
              <a:rPr lang="en-US" sz="2200" dirty="0">
                <a:solidFill>
                  <a:srgbClr val="1B1B1B"/>
                </a:solidFill>
              </a:rPr>
              <a:t>– Through harmonized ECC Decisions and ETSI standards  </a:t>
            </a:r>
            <a:endParaRPr lang="en-US" sz="22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sz="2200" b="1" dirty="0">
              <a:solidFill>
                <a:srgbClr val="1B1B1B"/>
              </a:solidFill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200" b="1" dirty="0">
                <a:solidFill>
                  <a:srgbClr val="1B1B1B"/>
                </a:solidFill>
              </a:rPr>
              <a:t>Satellite equipment	</a:t>
            </a:r>
            <a:r>
              <a:rPr lang="en-US" sz="2200" dirty="0">
                <a:solidFill>
                  <a:srgbClr val="1B1B1B"/>
                </a:solidFill>
              </a:rPr>
              <a:t>– Exempted from individual license</a:t>
            </a: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				        – requires an ETSI equipment standard</a:t>
            </a:r>
          </a:p>
          <a:p>
            <a:pPr lvl="1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			        – requires type approval testing and CE marking</a:t>
            </a:r>
            <a:endParaRPr lang="en-US" sz="2200" b="1" dirty="0">
              <a:solidFill>
                <a:srgbClr val="1B1B1B"/>
              </a:solidFill>
            </a:endParaRPr>
          </a:p>
          <a:p>
            <a:pPr lvl="1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			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sz="2200" b="1" dirty="0">
                <a:solidFill>
                  <a:srgbClr val="1B1B1B"/>
                </a:solidFill>
              </a:rPr>
              <a:t>Gateways		</a:t>
            </a:r>
            <a:r>
              <a:rPr lang="en-US" sz="2200" dirty="0">
                <a:solidFill>
                  <a:srgbClr val="1B1B1B"/>
                </a:solidFill>
              </a:rPr>
              <a:t>– Require frequency coordination and a license</a:t>
            </a: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US" sz="2200" dirty="0">
                <a:solidFill>
                  <a:srgbClr val="1B1B1B"/>
                </a:solidFill>
              </a:rPr>
              <a:t>				– Fees based on cost recover</a:t>
            </a:r>
            <a:endParaRPr lang="en-US" sz="2200" b="1" dirty="0">
              <a:solidFill>
                <a:srgbClr val="1B1B1B"/>
              </a:solidFill>
            </a:endParaRP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endParaRPr lang="en-US" sz="2200" dirty="0">
              <a:solidFill>
                <a:srgbClr val="1B1B1B"/>
              </a:solidFill>
            </a:endParaRPr>
          </a:p>
          <a:p>
            <a:pPr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endParaRPr lang="en-US" sz="2200" dirty="0">
              <a:solidFill>
                <a:srgbClr val="1B1B1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2EC0B3-9A90-4DD7-A0C7-7714A68A29A8}"/>
              </a:ext>
            </a:extLst>
          </p:cNvPr>
          <p:cNvSpPr/>
          <p:nvPr/>
        </p:nvSpPr>
        <p:spPr>
          <a:xfrm>
            <a:off x="8887685" y="6608247"/>
            <a:ext cx="1828324" cy="2230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0835567" y="6479513"/>
            <a:ext cx="124312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4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8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2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6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19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3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07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1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CE66BF55-AA77-4A10-A9E4-4E93DFAD716E}" type="slidenum">
              <a:rPr lang="en-US" sz="1050" smtClean="0">
                <a:solidFill>
                  <a:srgbClr val="15A431"/>
                </a:solidFill>
                <a:latin typeface="Calibri" panose="020F0502020204030204" pitchFamily="34" charset="0"/>
              </a:rPr>
              <a:pPr defTabSz="457200">
                <a:defRPr/>
              </a:pPr>
              <a:t>16</a:t>
            </a:fld>
            <a:endParaRPr lang="en-US" sz="1050" dirty="0">
              <a:solidFill>
                <a:srgbClr val="15A4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6636" y="379409"/>
            <a:ext cx="11226576" cy="557116"/>
          </a:xfrm>
        </p:spPr>
        <p:txBody>
          <a:bodyPr/>
          <a:lstStyle/>
          <a:p>
            <a:r>
              <a:rPr lang="en-US" sz="3200" b="1" dirty="0"/>
              <a:t>Licensing in Europe: fosters innovation and market access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79958-48A0-4ADD-B8DA-2EF0FBE8A0A5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7D5FA-8F09-4403-8A1B-3C8D912B2ADF}"/>
              </a:ext>
            </a:extLst>
          </p:cNvPr>
          <p:cNvSpPr txBox="1"/>
          <p:nvPr/>
        </p:nvSpPr>
        <p:spPr>
          <a:xfrm>
            <a:off x="966220" y="5902634"/>
            <a:ext cx="4936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A4B72"/>
                </a:solidFill>
              </a:rPr>
              <a:t>ECC – Electronic Communications Committee</a:t>
            </a:r>
          </a:p>
          <a:p>
            <a:r>
              <a:rPr lang="en-GB" sz="1600" dirty="0">
                <a:solidFill>
                  <a:srgbClr val="0A4B72"/>
                </a:solidFill>
              </a:rPr>
              <a:t>ETSI – European Telecommunications Standards Institute</a:t>
            </a:r>
          </a:p>
          <a:p>
            <a:r>
              <a:rPr lang="en-GB" sz="1600" dirty="0">
                <a:solidFill>
                  <a:srgbClr val="0A4B72"/>
                </a:solidFill>
              </a:rPr>
              <a:t>CE – a marking approved by the European Commission</a:t>
            </a:r>
          </a:p>
        </p:txBody>
      </p:sp>
    </p:spTree>
    <p:extLst>
      <p:ext uri="{BB962C8B-B14F-4D97-AF65-F5344CB8AC3E}">
        <p14:creationId xmlns:p14="http://schemas.microsoft.com/office/powerpoint/2010/main" val="863520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EC0B3-9A90-4DD7-A0C7-7714A68A29A8}"/>
              </a:ext>
            </a:extLst>
          </p:cNvPr>
          <p:cNvSpPr/>
          <p:nvPr/>
        </p:nvSpPr>
        <p:spPr>
          <a:xfrm>
            <a:off x="8887685" y="6608247"/>
            <a:ext cx="1828324" cy="2230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10835567" y="6479513"/>
            <a:ext cx="124312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4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8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2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6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19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3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07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1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CE66BF55-AA77-4A10-A9E4-4E93DFAD716E}" type="slidenum">
              <a:rPr lang="en-US" sz="1050" smtClean="0">
                <a:solidFill>
                  <a:srgbClr val="15A431"/>
                </a:solidFill>
                <a:latin typeface="Calibri" panose="020F0502020204030204" pitchFamily="34" charset="0"/>
              </a:rPr>
              <a:pPr defTabSz="457200">
                <a:defRPr/>
              </a:pPr>
              <a:t>17</a:t>
            </a:fld>
            <a:endParaRPr lang="en-US" sz="1050" dirty="0">
              <a:solidFill>
                <a:srgbClr val="15A43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6636" y="379409"/>
            <a:ext cx="11226576" cy="557116"/>
          </a:xfrm>
        </p:spPr>
        <p:txBody>
          <a:bodyPr/>
          <a:lstStyle/>
          <a:p>
            <a:r>
              <a:rPr lang="en-US" sz="3200" b="1" dirty="0"/>
              <a:t>Licensing in Europe: an interplay between three bodies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79958-48A0-4ADD-B8DA-2EF0FBE8A0A5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F913E3-3E37-4BB2-94E7-093CE143297E}"/>
              </a:ext>
            </a:extLst>
          </p:cNvPr>
          <p:cNvSpPr/>
          <p:nvPr/>
        </p:nvSpPr>
        <p:spPr>
          <a:xfrm>
            <a:off x="8898195" y="6526487"/>
            <a:ext cx="1828324" cy="2230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771F2-8A3F-4904-99D1-F2F0A7CF6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077" y="1336190"/>
            <a:ext cx="3186577" cy="236988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360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70C0"/>
                </a:solidFill>
              </a:rPr>
              <a:t>Electronic Communication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70C0"/>
                </a:solidFill>
              </a:rPr>
              <a:t>Commission (ECC)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70C0"/>
                </a:solidFill>
              </a:rPr>
              <a:t>CEPT (48)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Creates 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harmonised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u="sng" dirty="0"/>
              <a:t>non-binding regulations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u="sng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u="sng" dirty="0"/>
              <a:t>(foster efficient use of spectrum)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ACC487-F32B-4676-8E4B-35E83280D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22" y="1396492"/>
            <a:ext cx="291742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360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70C0"/>
                </a:solidFill>
              </a:rPr>
              <a:t>European Union (28)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Creates 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u="sng" dirty="0"/>
              <a:t>harmonised and binding regulations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u="sng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u="sng" dirty="0"/>
              <a:t>(foster single market approach)</a:t>
            </a:r>
            <a:endParaRPr lang="en-GB" altLang="en-US" sz="1800" u="sng" dirty="0"/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D79691A3-FE8F-4A15-8EA8-4CF4DF083961}"/>
              </a:ext>
            </a:extLst>
          </p:cNvPr>
          <p:cNvSpPr txBox="1">
            <a:spLocks noChangeArrowheads="1"/>
          </p:cNvSpPr>
          <p:nvPr/>
        </p:nvSpPr>
        <p:spPr bwMode="auto">
          <a:xfrm rot="3720088">
            <a:off x="3158897" y="4175112"/>
            <a:ext cx="21451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360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Harmonised Standards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19452FB-735F-45AE-AE61-F90E8CB6B862}"/>
              </a:ext>
            </a:extLst>
          </p:cNvPr>
          <p:cNvCxnSpPr>
            <a:cxnSpLocks/>
          </p:cNvCxnSpPr>
          <p:nvPr/>
        </p:nvCxnSpPr>
        <p:spPr>
          <a:xfrm flipH="1" flipV="1">
            <a:off x="3724714" y="2972711"/>
            <a:ext cx="1255191" cy="2383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FCF4BC-1838-46F8-B54E-C993DFD1B8A5}"/>
              </a:ext>
            </a:extLst>
          </p:cNvPr>
          <p:cNvCxnSpPr>
            <a:cxnSpLocks/>
          </p:cNvCxnSpPr>
          <p:nvPr/>
        </p:nvCxnSpPr>
        <p:spPr>
          <a:xfrm>
            <a:off x="3352845" y="3134306"/>
            <a:ext cx="1336256" cy="2467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10C2E8A-0FCC-4B5C-92CD-F20B5565C922}"/>
              </a:ext>
            </a:extLst>
          </p:cNvPr>
          <p:cNvSpPr/>
          <p:nvPr/>
        </p:nvSpPr>
        <p:spPr>
          <a:xfrm>
            <a:off x="6228217" y="1165787"/>
            <a:ext cx="677050" cy="72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2B2EBD-38E4-46C0-815C-BA3AC391D47D}"/>
              </a:ext>
            </a:extLst>
          </p:cNvPr>
          <p:cNvCxnSpPr/>
          <p:nvPr/>
        </p:nvCxnSpPr>
        <p:spPr>
          <a:xfrm>
            <a:off x="4876908" y="1437290"/>
            <a:ext cx="1987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9">
            <a:extLst>
              <a:ext uri="{FF2B5EF4-FFF2-40B4-BE49-F238E27FC236}">
                <a16:creationId xmlns:a16="http://schemas.microsoft.com/office/drawing/2014/main" id="{4EDAD4DC-3E9C-42D5-A46D-6B0CAB987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639" y="1437290"/>
            <a:ext cx="158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360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Mandate studies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F9A694-1AA7-49C0-8302-FE72F582FBB0}"/>
              </a:ext>
            </a:extLst>
          </p:cNvPr>
          <p:cNvCxnSpPr/>
          <p:nvPr/>
        </p:nvCxnSpPr>
        <p:spPr>
          <a:xfrm flipH="1">
            <a:off x="4830417" y="1943270"/>
            <a:ext cx="1987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23">
            <a:extLst>
              <a:ext uri="{FF2B5EF4-FFF2-40B4-BE49-F238E27FC236}">
                <a16:creationId xmlns:a16="http://schemas.microsoft.com/office/drawing/2014/main" id="{FAB2601D-EA97-4F3F-B710-2F0E039B7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400" y="1665890"/>
            <a:ext cx="1191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360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ECC Report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3D647AB-4EBF-4414-8B15-F73B74BEDA83}"/>
              </a:ext>
            </a:extLst>
          </p:cNvPr>
          <p:cNvCxnSpPr>
            <a:cxnSpLocks/>
          </p:cNvCxnSpPr>
          <p:nvPr/>
        </p:nvCxnSpPr>
        <p:spPr>
          <a:xfrm flipH="1">
            <a:off x="6763764" y="2928790"/>
            <a:ext cx="1128122" cy="1854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849805A-2CDC-4829-A4BA-CE13218D1E36}"/>
              </a:ext>
            </a:extLst>
          </p:cNvPr>
          <p:cNvCxnSpPr>
            <a:cxnSpLocks/>
          </p:cNvCxnSpPr>
          <p:nvPr/>
        </p:nvCxnSpPr>
        <p:spPr>
          <a:xfrm flipV="1">
            <a:off x="7054496" y="3084982"/>
            <a:ext cx="1316401" cy="22609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1">
            <a:extLst>
              <a:ext uri="{FF2B5EF4-FFF2-40B4-BE49-F238E27FC236}">
                <a16:creationId xmlns:a16="http://schemas.microsoft.com/office/drawing/2014/main" id="{3B1ACE47-C6AA-4789-94D3-DA724B154441}"/>
              </a:ext>
            </a:extLst>
          </p:cNvPr>
          <p:cNvSpPr txBox="1">
            <a:spLocks noChangeArrowheads="1"/>
          </p:cNvSpPr>
          <p:nvPr/>
        </p:nvSpPr>
        <p:spPr bwMode="auto">
          <a:xfrm rot="17958336">
            <a:off x="6498054" y="3732242"/>
            <a:ext cx="1989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360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Technical Exchanges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Spectrum allocations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C649A4-25BF-486E-B6EA-D631DC4B4DBF}"/>
              </a:ext>
            </a:extLst>
          </p:cNvPr>
          <p:cNvGrpSpPr/>
          <p:nvPr/>
        </p:nvGrpSpPr>
        <p:grpSpPr>
          <a:xfrm>
            <a:off x="3133123" y="1114975"/>
            <a:ext cx="5693650" cy="5732515"/>
            <a:chOff x="3133123" y="1114975"/>
            <a:chExt cx="5693650" cy="57325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0EFA4B-74E2-4E81-ADD5-6E98C5F96564}"/>
                </a:ext>
              </a:extLst>
            </p:cNvPr>
            <p:cNvGrpSpPr/>
            <p:nvPr/>
          </p:nvGrpSpPr>
          <p:grpSpPr>
            <a:xfrm>
              <a:off x="3133123" y="1114975"/>
              <a:ext cx="5693650" cy="5732515"/>
              <a:chOff x="3122613" y="1125485"/>
              <a:chExt cx="5693650" cy="573251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61A498-1A22-4135-9003-BC79E27C0C04}"/>
                  </a:ext>
                </a:extLst>
              </p:cNvPr>
              <p:cNvGrpSpPr/>
              <p:nvPr/>
            </p:nvGrpSpPr>
            <p:grpSpPr>
              <a:xfrm>
                <a:off x="3122613" y="1125485"/>
                <a:ext cx="5693650" cy="5732515"/>
                <a:chOff x="3122613" y="1125485"/>
                <a:chExt cx="5693650" cy="5732515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0A67E5B-645B-480A-9D32-A889A0299502}"/>
                    </a:ext>
                  </a:extLst>
                </p:cNvPr>
                <p:cNvGrpSpPr/>
                <p:nvPr/>
              </p:nvGrpSpPr>
              <p:grpSpPr>
                <a:xfrm>
                  <a:off x="3122613" y="1125485"/>
                  <a:ext cx="5693650" cy="5732515"/>
                  <a:chOff x="3122613" y="1125485"/>
                  <a:chExt cx="5693650" cy="5732515"/>
                </a:xfrm>
              </p:grpSpPr>
              <p:grpSp>
                <p:nvGrpSpPr>
                  <p:cNvPr id="17" name="Group 27">
                    <a:extLst>
                      <a:ext uri="{FF2B5EF4-FFF2-40B4-BE49-F238E27FC236}">
                        <a16:creationId xmlns:a16="http://schemas.microsoft.com/office/drawing/2014/main" id="{000609A4-049D-4932-9E8F-E766126400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2613" y="1219200"/>
                    <a:ext cx="5382138" cy="5638800"/>
                    <a:chOff x="457200" y="1394215"/>
                    <a:chExt cx="4906963" cy="5197195"/>
                  </a:xfrm>
                </p:grpSpPr>
                <p:grpSp>
                  <p:nvGrpSpPr>
                    <p:cNvPr id="19" name="Group 25">
                      <a:extLst>
                        <a:ext uri="{FF2B5EF4-FFF2-40B4-BE49-F238E27FC236}">
                          <a16:creationId xmlns:a16="http://schemas.microsoft.com/office/drawing/2014/main" id="{690A3631-4E64-4ED4-ADCA-4957207E9D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7200" y="1394215"/>
                      <a:ext cx="4906963" cy="4756150"/>
                      <a:chOff x="457200" y="1345008"/>
                      <a:chExt cx="4906963" cy="4756150"/>
                    </a:xfrm>
                  </p:grpSpPr>
                  <p:pic>
                    <p:nvPicPr>
                      <p:cNvPr id="21" name="Picture 3">
                        <a:extLst>
                          <a:ext uri="{FF2B5EF4-FFF2-40B4-BE49-F238E27FC236}">
                            <a16:creationId xmlns:a16="http://schemas.microsoft.com/office/drawing/2014/main" id="{6AF80091-BAE5-442E-AD00-0178D289A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45008"/>
                        <a:ext cx="4906963" cy="475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2" name="Picture 5">
                        <a:extLst>
                          <a:ext uri="{FF2B5EF4-FFF2-40B4-BE49-F238E27FC236}">
                            <a16:creationId xmlns:a16="http://schemas.microsoft.com/office/drawing/2014/main" id="{1E8676B8-D2C6-42B0-9637-DA6B03AFF3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149" y="1345008"/>
                        <a:ext cx="677050" cy="677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20" name="Picture 3">
                      <a:extLst>
                        <a:ext uri="{FF2B5EF4-FFF2-40B4-BE49-F238E27FC236}">
                          <a16:creationId xmlns:a16="http://schemas.microsoft.com/office/drawing/2014/main" id="{CF5973B6-7533-4E9F-A3D8-9E54F8C0227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908727" y="5924660"/>
                      <a:ext cx="1952625" cy="666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FDE0F399-6995-492E-87A3-192FA80A3C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159038" y="1125485"/>
                    <a:ext cx="657225" cy="71437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5E308D0-ED2D-449E-9B23-BB81028613CF}"/>
                    </a:ext>
                  </a:extLst>
                </p:cNvPr>
                <p:cNvSpPr/>
                <p:nvPr/>
              </p:nvSpPr>
              <p:spPr>
                <a:xfrm>
                  <a:off x="5252248" y="3611512"/>
                  <a:ext cx="1185738" cy="122288"/>
                </a:xfrm>
                <a:prstGeom prst="rect">
                  <a:avLst/>
                </a:prstGeom>
                <a:solidFill>
                  <a:srgbClr val="FF9933"/>
                </a:solidFill>
                <a:ln>
                  <a:solidFill>
                    <a:srgbClr val="FF99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B7E1E86-D315-4B5E-9273-D5B4F5091D0D}"/>
                  </a:ext>
                </a:extLst>
              </p:cNvPr>
              <p:cNvSpPr/>
              <p:nvPr/>
            </p:nvSpPr>
            <p:spPr>
              <a:xfrm>
                <a:off x="6018212" y="1167392"/>
                <a:ext cx="935193" cy="795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9F50D36-4FF8-40A1-89DB-694EDAF48955}"/>
                </a:ext>
              </a:extLst>
            </p:cNvPr>
            <p:cNvSpPr/>
            <p:nvPr/>
          </p:nvSpPr>
          <p:spPr>
            <a:xfrm>
              <a:off x="5105634" y="2752414"/>
              <a:ext cx="1452752" cy="140395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993D14-4BF0-43D2-8A6E-7659FCA46337}"/>
                </a:ext>
              </a:extLst>
            </p:cNvPr>
            <p:cNvSpPr txBox="1"/>
            <p:nvPr/>
          </p:nvSpPr>
          <p:spPr>
            <a:xfrm>
              <a:off x="5142849" y="2939300"/>
              <a:ext cx="1388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dirty="0"/>
                <a:t>European</a:t>
              </a:r>
            </a:p>
            <a:p>
              <a:pPr algn="ctr"/>
              <a:r>
                <a:rPr lang="en-GB" sz="1800" dirty="0"/>
                <a:t>Regulatory</a:t>
              </a:r>
            </a:p>
            <a:p>
              <a:pPr algn="ctr"/>
              <a:r>
                <a:rPr lang="en-GB" sz="1800" dirty="0"/>
                <a:t>Environment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99C5E5-DCDC-4E55-A97D-0F99191A0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975" y="5144586"/>
            <a:ext cx="2957861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3603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87F6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70C0"/>
                </a:solidFill>
              </a:rPr>
              <a:t>ETSI (36)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Creates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equipment standards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that avoid harmful interference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and create market scale</a:t>
            </a:r>
          </a:p>
        </p:txBody>
      </p:sp>
    </p:spTree>
    <p:extLst>
      <p:ext uri="{BB962C8B-B14F-4D97-AF65-F5344CB8AC3E}">
        <p14:creationId xmlns:p14="http://schemas.microsoft.com/office/powerpoint/2010/main" val="2308462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18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GB" sz="3200" b="1" dirty="0"/>
              <a:t>OneWeb fosters Clean Space by Taking Responsible Measures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ECE3AE2-5C64-4305-B3D0-C92DF53A1D12}"/>
              </a:ext>
            </a:extLst>
          </p:cNvPr>
          <p:cNvSpPr txBox="1">
            <a:spLocks/>
          </p:cNvSpPr>
          <p:nvPr/>
        </p:nvSpPr>
        <p:spPr>
          <a:xfrm>
            <a:off x="1182531" y="1200378"/>
            <a:ext cx="9823762" cy="5063788"/>
          </a:xfrm>
          <a:prstGeom prst="rect">
            <a:avLst/>
          </a:prstGeom>
        </p:spPr>
        <p:txBody>
          <a:bodyPr/>
          <a:lstStyle>
            <a:lvl1pPr marL="228568" indent="-228568" algn="l" defTabSz="91426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36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04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39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2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08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Launch license from the UK</a:t>
            </a:r>
          </a:p>
          <a:p>
            <a:endParaRPr lang="en-US" sz="800" b="1" dirty="0"/>
          </a:p>
          <a:p>
            <a:r>
              <a:rPr lang="en-US" b="1" dirty="0"/>
              <a:t>OneWeb system features:</a:t>
            </a:r>
          </a:p>
          <a:p>
            <a:pPr marL="0" indent="0">
              <a:buNone/>
            </a:pPr>
            <a:endParaRPr lang="en-US" sz="1050" b="1" dirty="0"/>
          </a:p>
          <a:p>
            <a:pPr lvl="1"/>
            <a:r>
              <a:rPr lang="en-US" b="1" dirty="0"/>
              <a:t>Positional knowledge of satellites (by GPS and radars)</a:t>
            </a:r>
          </a:p>
          <a:p>
            <a:pPr marL="457063" lvl="1" indent="0">
              <a:buFont typeface="Arial" panose="020B0604020202020204" pitchFamily="34" charset="0"/>
              <a:buNone/>
            </a:pPr>
            <a:endParaRPr lang="en-US" sz="800" b="1" dirty="0"/>
          </a:p>
          <a:p>
            <a:pPr lvl="1"/>
            <a:r>
              <a:rPr lang="en-US" b="1" dirty="0"/>
              <a:t>Maneuverability and deorbiting of satellite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b="1" dirty="0"/>
          </a:p>
          <a:p>
            <a:pPr lvl="1"/>
            <a:r>
              <a:rPr lang="en-US" b="1" dirty="0"/>
              <a:t>Spacecraft designed for demise at re-entry</a:t>
            </a:r>
          </a:p>
          <a:p>
            <a:pPr marL="457063" lvl="1" indent="0">
              <a:buNone/>
            </a:pPr>
            <a:endParaRPr lang="en-US" sz="800" b="1" dirty="0"/>
          </a:p>
          <a:p>
            <a:pPr lvl="1"/>
            <a:r>
              <a:rPr lang="en-US" b="1" dirty="0"/>
              <a:t>High reliability of deorbit components (e.g., electric propulsion)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b="1" dirty="0"/>
          </a:p>
          <a:p>
            <a:pPr lvl="1"/>
            <a:r>
              <a:rPr lang="en-US" b="1" dirty="0"/>
              <a:t>In-orbit flight coordination</a:t>
            </a:r>
          </a:p>
          <a:p>
            <a:endParaRPr lang="en-US" sz="800" b="1" dirty="0"/>
          </a:p>
          <a:p>
            <a:pPr lvl="1"/>
            <a:r>
              <a:rPr lang="en-US" b="1" dirty="0"/>
              <a:t>Deorbiting infant mortality at launch phase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5026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7C2292D-86DD-481B-B26E-D106108C98F2}"/>
              </a:ext>
            </a:extLst>
          </p:cNvPr>
          <p:cNvGrpSpPr/>
          <p:nvPr/>
        </p:nvGrpSpPr>
        <p:grpSpPr>
          <a:xfrm>
            <a:off x="524070" y="2083471"/>
            <a:ext cx="6360263" cy="4434538"/>
            <a:chOff x="473531" y="1225676"/>
            <a:chExt cx="6907756" cy="47054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60B547-9B5F-48DB-9222-F1456A1C7463}"/>
                </a:ext>
              </a:extLst>
            </p:cNvPr>
            <p:cNvSpPr txBox="1"/>
            <p:nvPr/>
          </p:nvSpPr>
          <p:spPr>
            <a:xfrm>
              <a:off x="1289572" y="1225676"/>
              <a:ext cx="5524499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Roboto" charset="0"/>
                  <a:cs typeface="Roboto" charset="0"/>
                </a:rPr>
                <a:t>% of unconnected households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A2C5CE-4843-448D-B1B1-6907A357C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531" y="1824618"/>
              <a:ext cx="6907756" cy="410652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85BF36F-2D31-4ED0-A079-009FDA35DC8E}"/>
                </a:ext>
              </a:extLst>
            </p:cNvPr>
            <p:cNvSpPr/>
            <p:nvPr/>
          </p:nvSpPr>
          <p:spPr>
            <a:xfrm>
              <a:off x="1429407" y="5370786"/>
              <a:ext cx="4529959" cy="5603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itle 15"/>
          <p:cNvSpPr txBox="1">
            <a:spLocks/>
          </p:cNvSpPr>
          <p:nvPr/>
        </p:nvSpPr>
        <p:spPr>
          <a:xfrm>
            <a:off x="560453" y="1887907"/>
            <a:ext cx="10919156" cy="245935"/>
          </a:xfrm>
          <a:prstGeom prst="rect">
            <a:avLst/>
          </a:prstGeom>
        </p:spPr>
        <p:txBody>
          <a:bodyPr lIns="0" tIns="0" rIns="0" bIns="0"/>
          <a:lstStyle>
            <a:lvl1pPr algn="l" defTabSz="6858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285">
              <a:defRPr/>
            </a:pPr>
            <a:endParaRPr lang="en-US" sz="1800" dirty="0">
              <a:solidFill>
                <a:srgbClr val="0A4B72"/>
              </a:solidFill>
              <a:latin typeface="Calibri Light"/>
            </a:endParaRPr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84AB381A-95E3-4B50-9BA9-1E842106E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741" y="1439800"/>
            <a:ext cx="5758821" cy="49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1741" tIns="63480" rIns="31741" bIns="63480">
            <a:spAutoFit/>
          </a:bodyPr>
          <a:lstStyle>
            <a:lvl1pPr marL="173038" indent="-17303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20700" indent="-233363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800100" indent="-1651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 algn="ctr" defTabSz="806235">
              <a:spcAft>
                <a:spcPts val="1799"/>
              </a:spcAft>
              <a:buClr>
                <a:srgbClr val="08BE4A"/>
              </a:buClr>
              <a:tabLst>
                <a:tab pos="232912" algn="l"/>
              </a:tabLst>
              <a:defRPr/>
            </a:pPr>
            <a:r>
              <a:rPr lang="en-US" altLang="en-US" sz="2400" b="1" i="1" dirty="0">
                <a:solidFill>
                  <a:srgbClr val="000000"/>
                </a:solidFill>
                <a:latin typeface="Calibri"/>
                <a:ea typeface="Batang"/>
                <a:cs typeface="Arial"/>
              </a:rPr>
              <a:t>Not everyone is connected to the internet … </a:t>
            </a:r>
          </a:p>
        </p:txBody>
      </p:sp>
      <p:sp>
        <p:nvSpPr>
          <p:cNvPr id="74" name="Rectangle 13">
            <a:extLst>
              <a:ext uri="{FF2B5EF4-FFF2-40B4-BE49-F238E27FC236}">
                <a16:creationId xmlns:a16="http://schemas.microsoft.com/office/drawing/2014/main" id="{25B45AF5-97FA-4CC9-8988-607DF62FDB0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07185" y="6029826"/>
            <a:ext cx="6360263" cy="30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16123" bIns="16123" anchor="t"/>
          <a:lstStyle/>
          <a:p>
            <a:pPr marL="149770" indent="-149770" defTabSz="80623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800" i="1" dirty="0">
                <a:solidFill>
                  <a:srgbClr val="000000"/>
                </a:solidFill>
                <a:latin typeface="Calibri"/>
                <a:cs typeface="Arial" charset="0"/>
              </a:rPr>
              <a:t>___________________________</a:t>
            </a:r>
          </a:p>
          <a:p>
            <a:pPr defTabSz="913604">
              <a:buClr>
                <a:srgbClr val="000000"/>
              </a:buClr>
              <a:defRPr/>
            </a:pPr>
            <a:r>
              <a:rPr lang="en-US" sz="1800" i="1" dirty="0">
                <a:solidFill>
                  <a:srgbClr val="000000"/>
                </a:solidFill>
                <a:latin typeface="Calibri"/>
                <a:cs typeface="Arial" charset="0"/>
              </a:rPr>
              <a:t>Source: International Telecommunications Union (Geneva)</a:t>
            </a:r>
          </a:p>
        </p:txBody>
      </p:sp>
      <p:sp>
        <p:nvSpPr>
          <p:cNvPr id="23" name="Slide Number Placeholder 2"/>
          <p:cNvSpPr txBox="1">
            <a:spLocks/>
          </p:cNvSpPr>
          <p:nvPr/>
        </p:nvSpPr>
        <p:spPr>
          <a:xfrm>
            <a:off x="10835567" y="6467638"/>
            <a:ext cx="124312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4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8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2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6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19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3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07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1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CE66BF55-AA77-4A10-A9E4-4E93DFAD716E}" type="slidenum">
              <a:rPr lang="en-US" sz="1050" smtClean="0">
                <a:solidFill>
                  <a:srgbClr val="15A431"/>
                </a:solidFill>
                <a:latin typeface="Calibri" panose="020F0502020204030204" pitchFamily="34" charset="0"/>
              </a:rPr>
              <a:pPr defTabSz="457200">
                <a:defRPr/>
              </a:pPr>
              <a:t>1</a:t>
            </a:fld>
            <a:endParaRPr lang="en-US" sz="1050" dirty="0">
              <a:solidFill>
                <a:srgbClr val="15A43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CF54E-1D27-45B7-8BA8-4223A123E587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5006CF58-8DD2-48EB-BAE4-C2BF89BFF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636" y="257625"/>
            <a:ext cx="10920422" cy="680198"/>
          </a:xfrm>
        </p:spPr>
        <p:txBody>
          <a:bodyPr/>
          <a:lstStyle/>
          <a:p>
            <a:r>
              <a:rPr lang="en-US" sz="3200" b="1" dirty="0"/>
              <a:t>Digital Divide is everywhere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BE00BD-C1F1-43A7-A898-6E8B84793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70" y="1550881"/>
            <a:ext cx="3676965" cy="46574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4AD0422-19B0-49F8-8EF6-DE9AF6CF2332}"/>
              </a:ext>
            </a:extLst>
          </p:cNvPr>
          <p:cNvSpPr txBox="1"/>
          <p:nvPr/>
        </p:nvSpPr>
        <p:spPr>
          <a:xfrm>
            <a:off x="8162872" y="2689304"/>
            <a:ext cx="2398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54% of the world has no Internet access</a:t>
            </a:r>
          </a:p>
        </p:txBody>
      </p:sp>
    </p:spTree>
    <p:extLst>
      <p:ext uri="{BB962C8B-B14F-4D97-AF65-F5344CB8AC3E}">
        <p14:creationId xmlns:p14="http://schemas.microsoft.com/office/powerpoint/2010/main" val="401580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8EA02-0B7C-4407-A9FA-5FDDDD088273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7B57EF-2FA1-4809-9750-4A29C27B7844}"/>
              </a:ext>
            </a:extLst>
          </p:cNvPr>
          <p:cNvSpPr/>
          <p:nvPr/>
        </p:nvSpPr>
        <p:spPr>
          <a:xfrm>
            <a:off x="3122612" y="5094982"/>
            <a:ext cx="60928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Tony Azzarelli</a:t>
            </a:r>
          </a:p>
          <a:p>
            <a:pPr algn="ctr"/>
            <a:r>
              <a:rPr lang="en-US" sz="2000" dirty="0"/>
              <a:t>Vice President Global Licensing and Spectrum</a:t>
            </a:r>
          </a:p>
          <a:p>
            <a:pPr algn="ctr"/>
            <a:r>
              <a:rPr lang="en-US" sz="2000" dirty="0">
                <a:hlinkClick r:id="rId2"/>
              </a:rPr>
              <a:t>tony@oneweb.net</a:t>
            </a:r>
            <a:r>
              <a:rPr lang="en-US" sz="2000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681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6636" y="257625"/>
            <a:ext cx="10920422" cy="680198"/>
          </a:xfrm>
        </p:spPr>
        <p:txBody>
          <a:bodyPr/>
          <a:lstStyle/>
          <a:p>
            <a:r>
              <a:rPr lang="en-US" sz="3200" b="1" dirty="0"/>
              <a:t>… and Data Consumption is Growing Exponentially</a:t>
            </a:r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7C5CFBCA-349D-4729-9C64-C74130333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04" y="1853105"/>
            <a:ext cx="5771975" cy="345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1741" tIns="63480" rIns="31741" bIns="63480">
            <a:spAutoFit/>
          </a:bodyPr>
          <a:lstStyle>
            <a:lvl1pPr marL="173038" indent="-17303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20700" indent="-233363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800100" indent="-1651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US" altLang="en-US" sz="2400" b="1" dirty="0">
                <a:solidFill>
                  <a:srgbClr val="1B1B1B"/>
                </a:solidFill>
                <a:latin typeface="+mn-lt"/>
              </a:rPr>
              <a:t> Exponential grown in data consumption</a:t>
            </a:r>
          </a:p>
          <a:p>
            <a:pPr marL="0" indent="0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GB" altLang="en-US" sz="2400" b="1" dirty="0">
                <a:solidFill>
                  <a:srgbClr val="1B1B1B"/>
                </a:solidFill>
                <a:latin typeface="+mn-lt"/>
              </a:rPr>
              <a:t>    is causing strain in connectivity  </a:t>
            </a:r>
          </a:p>
          <a:p>
            <a:pPr marL="0" indent="0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GB" altLang="en-US" sz="2400" b="1" dirty="0">
                <a:solidFill>
                  <a:srgbClr val="1B1B1B"/>
                </a:solidFill>
                <a:latin typeface="+mn-lt"/>
              </a:rPr>
              <a:t> 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GB" altLang="en-US" sz="800" dirty="0">
              <a:solidFill>
                <a:srgbClr val="1B1B1B"/>
              </a:solidFill>
              <a:latin typeface="+mn-lt"/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GB" altLang="en-US" sz="800" dirty="0">
              <a:solidFill>
                <a:srgbClr val="1B1B1B"/>
              </a:solidFill>
              <a:latin typeface="+mn-lt"/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GB" altLang="en-US" sz="800" dirty="0">
              <a:solidFill>
                <a:srgbClr val="1B1B1B"/>
              </a:solidFill>
              <a:latin typeface="+mn-lt"/>
            </a:endParaRP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r>
              <a:rPr lang="en-GB" altLang="en-US" sz="2400" b="1" dirty="0">
                <a:solidFill>
                  <a:srgbClr val="1B1B1B"/>
                </a:solidFill>
                <a:latin typeface="+mn-lt"/>
              </a:rPr>
              <a:t>Satellite infrastructure can provide the needed connectivity:</a:t>
            </a:r>
          </a:p>
          <a:p>
            <a:pPr marL="0" indent="0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GB" altLang="en-US" sz="2400" dirty="0">
                <a:solidFill>
                  <a:srgbClr val="1B1B1B"/>
                </a:solidFill>
                <a:latin typeface="+mn-lt"/>
              </a:rPr>
              <a:t>	 -  at no cost for governments </a:t>
            </a:r>
          </a:p>
          <a:p>
            <a:pPr marL="0" indent="0" defTabSz="1018377">
              <a:buClr>
                <a:srgbClr val="0A4B72"/>
              </a:buClr>
              <a:buSzPct val="75000"/>
              <a:tabLst>
                <a:tab pos="232912" algn="l"/>
              </a:tabLst>
              <a:defRPr/>
            </a:pPr>
            <a:r>
              <a:rPr lang="en-GB" altLang="en-US" sz="2400" dirty="0">
                <a:solidFill>
                  <a:srgbClr val="1B1B1B"/>
                </a:solidFill>
                <a:latin typeface="+mn-lt"/>
              </a:rPr>
              <a:t>	 -  and at lower cost per bit</a:t>
            </a:r>
          </a:p>
          <a:p>
            <a:pPr marL="231593" indent="-231593" defTabSz="1018377">
              <a:buClr>
                <a:srgbClr val="0A4B72"/>
              </a:buClr>
              <a:buSzPct val="75000"/>
              <a:buFont typeface="Wingdings" charset="2"/>
              <a:buChar char="n"/>
              <a:tabLst>
                <a:tab pos="232912" algn="l"/>
              </a:tabLst>
              <a:defRPr/>
            </a:pPr>
            <a:endParaRPr lang="en-US" altLang="en-US" sz="2400" dirty="0">
              <a:solidFill>
                <a:srgbClr val="1B1B1B"/>
              </a:solidFill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88E1D2-6603-4D3A-AD4E-B281284ADE4A}"/>
              </a:ext>
            </a:extLst>
          </p:cNvPr>
          <p:cNvGrpSpPr/>
          <p:nvPr/>
        </p:nvGrpSpPr>
        <p:grpSpPr>
          <a:xfrm>
            <a:off x="6450791" y="1659023"/>
            <a:ext cx="5328840" cy="3866175"/>
            <a:chOff x="6293410" y="2330141"/>
            <a:chExt cx="5328840" cy="3866175"/>
          </a:xfrm>
        </p:grpSpPr>
        <p:graphicFrame>
          <p:nvGraphicFramePr>
            <p:cNvPr id="44" name="Chart 43">
              <a:extLst>
                <a:ext uri="{FF2B5EF4-FFF2-40B4-BE49-F238E27FC236}">
                  <a16:creationId xmlns:a16="http://schemas.microsoft.com/office/drawing/2014/main" id="{C9E7EECA-984D-4169-8248-7DB49E63A33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20052118"/>
                </p:ext>
              </p:extLst>
            </p:nvPr>
          </p:nvGraphicFramePr>
          <p:xfrm>
            <a:off x="6315399" y="2836038"/>
            <a:ext cx="5306851" cy="28292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AC7689-9CCA-4B4C-B074-564D5CBBB29A}"/>
                </a:ext>
              </a:extLst>
            </p:cNvPr>
            <p:cNvSpPr txBox="1"/>
            <p:nvPr/>
          </p:nvSpPr>
          <p:spPr>
            <a:xfrm>
              <a:off x="6330084" y="2867563"/>
              <a:ext cx="155036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8062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rgbClr val="000000"/>
                  </a:solidFill>
                  <a:latin typeface="Calibri"/>
                  <a:cs typeface="Arial" charset="0"/>
                </a:rPr>
                <a:t>(Exabytes per month)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205B82D-6592-4888-A325-28FFC6E3562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70851" y="3140409"/>
              <a:ext cx="3755958" cy="1257362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Rectangle_5_210416_1114515334">
              <a:extLst>
                <a:ext uri="{FF2B5EF4-FFF2-40B4-BE49-F238E27FC236}">
                  <a16:creationId xmlns:a16="http://schemas.microsoft.com/office/drawing/2014/main" id="{A1F1C680-EDB3-419B-A93F-B391D9D1EE8F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6293410" y="2330141"/>
              <a:ext cx="5141830" cy="339710"/>
            </a:xfrm>
            <a:prstGeom prst="rect">
              <a:avLst/>
            </a:prstGeom>
            <a:solidFill>
              <a:schemeClr val="bg2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lIns="0" tIns="16123" rIns="0" bIns="16123" anchor="ctr"/>
            <a:lstStyle/>
            <a:p>
              <a:pPr defTabSz="6718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Calibri"/>
                  <a:cs typeface="Arial" charset="0"/>
                </a:rPr>
                <a:t>  Global IP Traffic Growth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65753F8-A6C8-4F23-9CB8-17D559EFF09F}"/>
                </a:ext>
              </a:extLst>
            </p:cNvPr>
            <p:cNvSpPr txBox="1"/>
            <p:nvPr/>
          </p:nvSpPr>
          <p:spPr>
            <a:xfrm rot="20516726">
              <a:off x="8457623" y="3351426"/>
              <a:ext cx="1240789" cy="338538"/>
            </a:xfrm>
            <a:prstGeom prst="rect">
              <a:avLst/>
            </a:prstGeom>
            <a:noFill/>
          </p:spPr>
          <p:txBody>
            <a:bodyPr wrap="square" lIns="60945" tIns="30472" rIns="60945" bIns="30472" rtlCol="0">
              <a:spAutoFit/>
            </a:bodyPr>
            <a:lstStyle/>
            <a:p>
              <a:pPr defTabSz="913604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Calibri"/>
                </a:rPr>
                <a:t>24% CAGR</a:t>
              </a:r>
            </a:p>
          </p:txBody>
        </p:sp>
        <p:sp>
          <p:nvSpPr>
            <p:cNvPr id="50" name="Rectangle 13">
              <a:extLst>
                <a:ext uri="{FF2B5EF4-FFF2-40B4-BE49-F238E27FC236}">
                  <a16:creationId xmlns:a16="http://schemas.microsoft.com/office/drawing/2014/main" id="{6939B5C4-45AC-4E88-90B7-F988ED37C57C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391618" y="5756504"/>
              <a:ext cx="3741393" cy="439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16123" bIns="16123" anchor="t"/>
            <a:lstStyle/>
            <a:p>
              <a:pPr marL="149770" indent="-149770" defTabSz="806235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1050" i="1" dirty="0">
                  <a:solidFill>
                    <a:srgbClr val="000000"/>
                  </a:solidFill>
                  <a:latin typeface="Calibri"/>
                  <a:cs typeface="Arial" charset="0"/>
                </a:rPr>
                <a:t>___________________________</a:t>
              </a:r>
            </a:p>
            <a:p>
              <a:pPr defTabSz="913604">
                <a:buClr>
                  <a:srgbClr val="000000"/>
                </a:buClr>
                <a:defRPr/>
              </a:pPr>
              <a:r>
                <a:rPr lang="en-US" sz="1050" i="1" dirty="0">
                  <a:solidFill>
                    <a:srgbClr val="000000"/>
                  </a:solidFill>
                  <a:latin typeface="Calibri"/>
                  <a:cs typeface="Arial" charset="0"/>
                </a:rPr>
                <a:t>Sources: Cisco VNI Global IP Traffic Forecast, 2016-2021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4F560DA-C724-4D73-B4EA-6BCC00354970}"/>
              </a:ext>
            </a:extLst>
          </p:cNvPr>
          <p:cNvSpPr/>
          <p:nvPr/>
        </p:nvSpPr>
        <p:spPr>
          <a:xfrm>
            <a:off x="8887685" y="6536997"/>
            <a:ext cx="1828324" cy="2230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5" tIns="30472" rIns="60945" bIns="30472"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"/>
          <p:cNvSpPr txBox="1">
            <a:spLocks/>
          </p:cNvSpPr>
          <p:nvPr/>
        </p:nvSpPr>
        <p:spPr>
          <a:xfrm>
            <a:off x="10835567" y="6467638"/>
            <a:ext cx="124312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4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8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2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60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19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39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07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17" algn="l" defTabSz="121888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CE66BF55-AA77-4A10-A9E4-4E93DFAD716E}" type="slidenum">
              <a:rPr lang="en-US" sz="1050" smtClean="0">
                <a:solidFill>
                  <a:srgbClr val="15A431"/>
                </a:solidFill>
                <a:latin typeface="Calibri" panose="020F0502020204030204" pitchFamily="34" charset="0"/>
              </a:rPr>
              <a:pPr defTabSz="457200">
                <a:defRPr/>
              </a:pPr>
              <a:t>2</a:t>
            </a:fld>
            <a:endParaRPr lang="en-US" sz="1050" dirty="0">
              <a:solidFill>
                <a:srgbClr val="15A43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CF54E-1D27-45B7-8BA8-4223A123E587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</p:spTree>
    <p:extLst>
      <p:ext uri="{BB962C8B-B14F-4D97-AF65-F5344CB8AC3E}">
        <p14:creationId xmlns:p14="http://schemas.microsoft.com/office/powerpoint/2010/main" val="382134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76821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3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r>
              <a:rPr lang="en-US" sz="3200" b="1" dirty="0"/>
              <a:t>OneWeb System Overview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60728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011971-DA82-4DEE-9E40-12638D6922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113" y="5130151"/>
            <a:ext cx="8872748" cy="1591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270554B-C4AC-4D9F-9C6E-6590C6AAC86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47544" y="1229142"/>
            <a:ext cx="3473815" cy="351046"/>
          </a:xfrm>
          <a:prstGeom prst="rect">
            <a:avLst/>
          </a:prstGeom>
          <a:solidFill>
            <a:srgbClr val="E6E6E6"/>
          </a:solidFill>
          <a:ln w="6350" algn="ctr">
            <a:noFill/>
            <a:miter lim="800000"/>
            <a:headEnd/>
            <a:tailEnd/>
          </a:ln>
          <a:effectLst/>
        </p:spPr>
        <p:txBody>
          <a:bodyPr lIns="0" tIns="16132" rIns="0" bIns="16132" anchor="ctr"/>
          <a:lstStyle/>
          <a:p>
            <a:pPr defTabSz="672187" eaLnBrk="0" hangingPunct="0"/>
            <a:r>
              <a:rPr lang="en-US" b="1" dirty="0">
                <a:solidFill>
                  <a:srgbClr val="0A4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Constellation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E8F2CFFB-DEA4-47C6-8231-712C1D1CC0C9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477236" y="1232718"/>
            <a:ext cx="4176239" cy="351046"/>
          </a:xfrm>
          <a:prstGeom prst="rect">
            <a:avLst/>
          </a:prstGeom>
          <a:solidFill>
            <a:srgbClr val="E6E6E6"/>
          </a:solidFill>
          <a:ln w="6350" algn="ctr">
            <a:noFill/>
            <a:miter lim="800000"/>
            <a:headEnd/>
            <a:tailEnd/>
          </a:ln>
          <a:effectLst/>
        </p:spPr>
        <p:txBody>
          <a:bodyPr lIns="0" tIns="16132" rIns="0" bIns="16132" anchor="ctr"/>
          <a:lstStyle/>
          <a:p>
            <a:pPr defTabSz="672187" eaLnBrk="0" hangingPunct="0"/>
            <a:r>
              <a:rPr lang="en-US" b="1" dirty="0">
                <a:solidFill>
                  <a:srgbClr val="0A4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Segment</a:t>
            </a:r>
            <a:endParaRPr lang="en-US" sz="2000" b="1" dirty="0">
              <a:solidFill>
                <a:srgbClr val="0A4B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70CED8F9-C19C-4632-BF13-6DE9F0A93F1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477237" y="1631694"/>
            <a:ext cx="4601452" cy="17552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40330" rIns="0" bIns="40330" anchor="t"/>
          <a:lstStyle/>
          <a:p>
            <a:pPr marL="201656" indent="-201656" defTabSz="899050">
              <a:spcBef>
                <a:spcPts val="529"/>
              </a:spcBef>
              <a:buClr>
                <a:schemeClr val="accent1"/>
              </a:buClr>
              <a:buSzPct val="100000"/>
              <a:buFont typeface="Wingdings 2" pitchFamily="18" charset="2"/>
              <a:buChar char="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Satellite terminals</a:t>
            </a:r>
          </a:p>
          <a:p>
            <a:pPr marL="536575" lvl="1" indent="-285750" defTabSz="273050">
              <a:spcBef>
                <a:spcPts val="529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 cost and low power</a:t>
            </a:r>
          </a:p>
          <a:p>
            <a:pPr marL="536575" lvl="1" indent="-285750" defTabSz="273050">
              <a:spcBef>
                <a:spcPts val="529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Easy to install and without pointing</a:t>
            </a:r>
          </a:p>
          <a:p>
            <a:pPr marL="201656" indent="-201656" defTabSz="899050">
              <a:spcBef>
                <a:spcPts val="529"/>
              </a:spcBef>
              <a:buClr>
                <a:schemeClr val="accent1"/>
              </a:buClr>
              <a:buSzPct val="100000"/>
              <a:buFont typeface="Wingdings 2" pitchFamily="18" charset="2"/>
              <a:buChar char="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40 gateway sites across the globe</a:t>
            </a:r>
          </a:p>
          <a:p>
            <a:pPr marL="536575" lvl="1" indent="-342900" defTabSz="899050">
              <a:spcBef>
                <a:spcPts val="529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Connected by global core network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951AFF5D-8898-4ECB-86DD-196207F838A8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79073" y="1638627"/>
            <a:ext cx="4219491" cy="1950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40330" rIns="0" bIns="40330" anchor="t"/>
          <a:lstStyle/>
          <a:p>
            <a:pPr marL="201656" indent="-201656" defTabSz="899050">
              <a:spcBef>
                <a:spcPts val="529"/>
              </a:spcBef>
              <a:buClr>
                <a:schemeClr val="accent1"/>
              </a:buClr>
              <a:buSzPct val="100000"/>
              <a:buFont typeface="Wingdings 2" pitchFamily="18" charset="2"/>
              <a:buChar char="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Up to 882 satellites</a:t>
            </a:r>
          </a:p>
          <a:p>
            <a:pPr marL="536575" indent="-285750" defTabSz="899050">
              <a:spcBef>
                <a:spcPts val="529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Small &amp; low cost satellites</a:t>
            </a:r>
          </a:p>
          <a:p>
            <a:pPr marL="536575" indent="-285750" defTabSz="899050">
              <a:spcBef>
                <a:spcPts val="529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1200 km altitude in polar orbit</a:t>
            </a:r>
          </a:p>
          <a:p>
            <a:pPr marL="536575" indent="-285750" defTabSz="899050">
              <a:spcBef>
                <a:spcPts val="529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satellite launch Q1-2019</a:t>
            </a:r>
          </a:p>
          <a:p>
            <a:pPr marL="536575" indent="-285750" defTabSz="899050">
              <a:spcBef>
                <a:spcPts val="529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Services from 2020/2021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08AB8E23-1230-4711-B83E-9E1BC95589FB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024532" y="5778030"/>
            <a:ext cx="2060433" cy="38198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16132" rIns="0" bIns="16132" anchor="ctr"/>
          <a:lstStyle/>
          <a:p>
            <a:pPr defTabSz="672187" eaLnBrk="0" hangingPunct="0"/>
            <a:r>
              <a:rPr lang="en-US" sz="2000" b="1" dirty="0">
                <a:solidFill>
                  <a:srgbClr val="01628B"/>
                </a:solidFill>
              </a:rPr>
              <a:t>Satellite Terminal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624DC1-1204-4263-A633-4C40E6BD91FB}"/>
              </a:ext>
            </a:extLst>
          </p:cNvPr>
          <p:cNvSpPr txBox="1"/>
          <p:nvPr/>
        </p:nvSpPr>
        <p:spPr>
          <a:xfrm rot="19125116">
            <a:off x="4188468" y="4250869"/>
            <a:ext cx="159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Service link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20BA8F-9B85-47D9-A0A0-4AC2A4A69227}"/>
              </a:ext>
            </a:extLst>
          </p:cNvPr>
          <p:cNvSpPr txBox="1"/>
          <p:nvPr/>
        </p:nvSpPr>
        <p:spPr>
          <a:xfrm rot="2612356">
            <a:off x="6624993" y="4265129"/>
            <a:ext cx="178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Gateway link</a:t>
            </a:r>
          </a:p>
        </p:txBody>
      </p:sp>
      <p:sp>
        <p:nvSpPr>
          <p:cNvPr id="34" name="Freeform 39">
            <a:extLst>
              <a:ext uri="{FF2B5EF4-FFF2-40B4-BE49-F238E27FC236}">
                <a16:creationId xmlns:a16="http://schemas.microsoft.com/office/drawing/2014/main" id="{4D026361-A9C9-4E90-9A7C-B59CADBFC5D4}"/>
              </a:ext>
            </a:extLst>
          </p:cNvPr>
          <p:cNvSpPr/>
          <p:nvPr/>
        </p:nvSpPr>
        <p:spPr bwMode="auto">
          <a:xfrm>
            <a:off x="3687909" y="3397755"/>
            <a:ext cx="2311282" cy="2279991"/>
          </a:xfrm>
          <a:custGeom>
            <a:avLst/>
            <a:gdLst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14600 w 2514600"/>
              <a:gd name="connsiteY0" fmla="*/ 121920 h 2674620"/>
              <a:gd name="connsiteX1" fmla="*/ 2369820 w 2514600"/>
              <a:gd name="connsiteY1" fmla="*/ 0 h 2674620"/>
              <a:gd name="connsiteX2" fmla="*/ 662940 w 2514600"/>
              <a:gd name="connsiteY2" fmla="*/ 853440 h 2674620"/>
              <a:gd name="connsiteX3" fmla="*/ 60960 w 2514600"/>
              <a:gd name="connsiteY3" fmla="*/ 2354580 h 2674620"/>
              <a:gd name="connsiteX4" fmla="*/ 0 w 2514600"/>
              <a:gd name="connsiteY4" fmla="*/ 2286000 h 2674620"/>
              <a:gd name="connsiteX5" fmla="*/ 22860 w 2514600"/>
              <a:gd name="connsiteY5" fmla="*/ 2674620 h 2674620"/>
              <a:gd name="connsiteX6" fmla="*/ 251460 w 2514600"/>
              <a:gd name="connsiteY6" fmla="*/ 2552700 h 2674620"/>
              <a:gd name="connsiteX7" fmla="*/ 182880 w 2514600"/>
              <a:gd name="connsiteY7" fmla="*/ 2476500 h 2674620"/>
              <a:gd name="connsiteX8" fmla="*/ 861060 w 2514600"/>
              <a:gd name="connsiteY8" fmla="*/ 998220 h 2674620"/>
              <a:gd name="connsiteX9" fmla="*/ 2514600 w 2514600"/>
              <a:gd name="connsiteY9" fmla="*/ 121920 h 2674620"/>
              <a:gd name="connsiteX0" fmla="*/ 2514600 w 2514600"/>
              <a:gd name="connsiteY0" fmla="*/ 121920 h 2674620"/>
              <a:gd name="connsiteX1" fmla="*/ 2369820 w 2514600"/>
              <a:gd name="connsiteY1" fmla="*/ 0 h 2674620"/>
              <a:gd name="connsiteX2" fmla="*/ 662940 w 2514600"/>
              <a:gd name="connsiteY2" fmla="*/ 853440 h 2674620"/>
              <a:gd name="connsiteX3" fmla="*/ 60960 w 2514600"/>
              <a:gd name="connsiteY3" fmla="*/ 2354580 h 2674620"/>
              <a:gd name="connsiteX4" fmla="*/ 0 w 2514600"/>
              <a:gd name="connsiteY4" fmla="*/ 2286000 h 2674620"/>
              <a:gd name="connsiteX5" fmla="*/ 22860 w 2514600"/>
              <a:gd name="connsiteY5" fmla="*/ 2674620 h 2674620"/>
              <a:gd name="connsiteX6" fmla="*/ 251460 w 2514600"/>
              <a:gd name="connsiteY6" fmla="*/ 2552700 h 2674620"/>
              <a:gd name="connsiteX7" fmla="*/ 182880 w 2514600"/>
              <a:gd name="connsiteY7" fmla="*/ 2476500 h 2674620"/>
              <a:gd name="connsiteX8" fmla="*/ 861060 w 2514600"/>
              <a:gd name="connsiteY8" fmla="*/ 998220 h 2674620"/>
              <a:gd name="connsiteX9" fmla="*/ 2514600 w 2514600"/>
              <a:gd name="connsiteY9" fmla="*/ 121920 h 2674620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861060 w 2514600"/>
              <a:gd name="connsiteY8" fmla="*/ 998220 h 2696845"/>
              <a:gd name="connsiteX9" fmla="*/ 2514600 w 2514600"/>
              <a:gd name="connsiteY9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829310 w 2514600"/>
              <a:gd name="connsiteY8" fmla="*/ 985520 h 2696845"/>
              <a:gd name="connsiteX9" fmla="*/ 2514600 w 2514600"/>
              <a:gd name="connsiteY9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2514600 w 2514600"/>
              <a:gd name="connsiteY8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545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04800 w 2567940"/>
              <a:gd name="connsiteY5" fmla="*/ 25527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04800 w 2567940"/>
              <a:gd name="connsiteY5" fmla="*/ 25527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80670 w 2567940"/>
              <a:gd name="connsiteY6" fmla="*/ 24892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9903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80670 w 2567940"/>
              <a:gd name="connsiteY6" fmla="*/ 24892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9903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48920 w 2567940"/>
              <a:gd name="connsiteY6" fmla="*/ 2444750 h 2696845"/>
              <a:gd name="connsiteX7" fmla="*/ 2567940 w 2567940"/>
              <a:gd name="connsiteY7" fmla="*/ 121920 h 26968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93700 w 2567940"/>
              <a:gd name="connsiteY5" fmla="*/ 2514600 h 2646045"/>
              <a:gd name="connsiteX6" fmla="*/ 248920 w 2567940"/>
              <a:gd name="connsiteY6" fmla="*/ 24447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61950 w 2567940"/>
              <a:gd name="connsiteY5" fmla="*/ 2482850 h 2646045"/>
              <a:gd name="connsiteX6" fmla="*/ 248920 w 2567940"/>
              <a:gd name="connsiteY6" fmla="*/ 24447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07156 w 2567940"/>
              <a:gd name="connsiteY2" fmla="*/ 2391886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07156 w 2567940"/>
              <a:gd name="connsiteY2" fmla="*/ 2391886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940" h="2646045">
                <a:moveTo>
                  <a:pt x="2567940" y="121920"/>
                </a:moveTo>
                <a:lnTo>
                  <a:pt x="2423160" y="0"/>
                </a:lnTo>
                <a:cubicBezTo>
                  <a:pt x="1309370" y="346710"/>
                  <a:pt x="252095" y="1143318"/>
                  <a:pt x="107156" y="2391886"/>
                </a:cubicBezTo>
                <a:lnTo>
                  <a:pt x="0" y="2369820"/>
                </a:lnTo>
                <a:lnTo>
                  <a:pt x="144463" y="2646045"/>
                </a:lnTo>
                <a:lnTo>
                  <a:pt x="361950" y="2482850"/>
                </a:lnTo>
                <a:lnTo>
                  <a:pt x="252889" y="2441575"/>
                </a:lnTo>
                <a:cubicBezTo>
                  <a:pt x="398304" y="1247458"/>
                  <a:pt x="1587500" y="426720"/>
                  <a:pt x="2567940" y="121920"/>
                </a:cubicBezTo>
                <a:close/>
              </a:path>
            </a:pathLst>
          </a:custGeom>
          <a:gradFill flip="none" rotWithShape="1">
            <a:gsLst>
              <a:gs pos="0">
                <a:srgbClr val="00ACA1"/>
              </a:gs>
              <a:gs pos="50000">
                <a:srgbClr val="00ACA1"/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16132" bIns="16132" numCol="1" rtlCol="0" anchor="ctr" anchorCtr="0" compatLnSpc="1">
            <a:prstTxWarp prst="textNoShape">
              <a:avLst/>
            </a:prstTxWarp>
          </a:bodyPr>
          <a:lstStyle/>
          <a:p>
            <a:pPr defTabSz="806625" fontAlgn="base">
              <a:spcBef>
                <a:spcPct val="0"/>
              </a:spcBef>
              <a:spcAft>
                <a:spcPct val="0"/>
              </a:spcAft>
            </a:pPr>
            <a:endParaRPr lang="en-US" sz="1235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Freeform 41">
            <a:extLst>
              <a:ext uri="{FF2B5EF4-FFF2-40B4-BE49-F238E27FC236}">
                <a16:creationId xmlns:a16="http://schemas.microsoft.com/office/drawing/2014/main" id="{63BC0A6F-F30F-4C52-B497-50B3F7EA8EC9}"/>
              </a:ext>
            </a:extLst>
          </p:cNvPr>
          <p:cNvSpPr/>
          <p:nvPr/>
        </p:nvSpPr>
        <p:spPr bwMode="auto">
          <a:xfrm rot="10800000">
            <a:off x="4031884" y="3523305"/>
            <a:ext cx="2167138" cy="2056931"/>
          </a:xfrm>
          <a:custGeom>
            <a:avLst/>
            <a:gdLst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14600 w 2514600"/>
              <a:gd name="connsiteY0" fmla="*/ 121920 h 2674620"/>
              <a:gd name="connsiteX1" fmla="*/ 2369820 w 2514600"/>
              <a:gd name="connsiteY1" fmla="*/ 0 h 2674620"/>
              <a:gd name="connsiteX2" fmla="*/ 662940 w 2514600"/>
              <a:gd name="connsiteY2" fmla="*/ 853440 h 2674620"/>
              <a:gd name="connsiteX3" fmla="*/ 60960 w 2514600"/>
              <a:gd name="connsiteY3" fmla="*/ 2354580 h 2674620"/>
              <a:gd name="connsiteX4" fmla="*/ 0 w 2514600"/>
              <a:gd name="connsiteY4" fmla="*/ 2286000 h 2674620"/>
              <a:gd name="connsiteX5" fmla="*/ 22860 w 2514600"/>
              <a:gd name="connsiteY5" fmla="*/ 2674620 h 2674620"/>
              <a:gd name="connsiteX6" fmla="*/ 251460 w 2514600"/>
              <a:gd name="connsiteY6" fmla="*/ 2552700 h 2674620"/>
              <a:gd name="connsiteX7" fmla="*/ 182880 w 2514600"/>
              <a:gd name="connsiteY7" fmla="*/ 2476500 h 2674620"/>
              <a:gd name="connsiteX8" fmla="*/ 861060 w 2514600"/>
              <a:gd name="connsiteY8" fmla="*/ 998220 h 2674620"/>
              <a:gd name="connsiteX9" fmla="*/ 2514600 w 2514600"/>
              <a:gd name="connsiteY9" fmla="*/ 121920 h 2674620"/>
              <a:gd name="connsiteX0" fmla="*/ 2514600 w 2514600"/>
              <a:gd name="connsiteY0" fmla="*/ 121920 h 2674620"/>
              <a:gd name="connsiteX1" fmla="*/ 2369820 w 2514600"/>
              <a:gd name="connsiteY1" fmla="*/ 0 h 2674620"/>
              <a:gd name="connsiteX2" fmla="*/ 662940 w 2514600"/>
              <a:gd name="connsiteY2" fmla="*/ 853440 h 2674620"/>
              <a:gd name="connsiteX3" fmla="*/ 60960 w 2514600"/>
              <a:gd name="connsiteY3" fmla="*/ 2354580 h 2674620"/>
              <a:gd name="connsiteX4" fmla="*/ 0 w 2514600"/>
              <a:gd name="connsiteY4" fmla="*/ 2286000 h 2674620"/>
              <a:gd name="connsiteX5" fmla="*/ 22860 w 2514600"/>
              <a:gd name="connsiteY5" fmla="*/ 2674620 h 2674620"/>
              <a:gd name="connsiteX6" fmla="*/ 251460 w 2514600"/>
              <a:gd name="connsiteY6" fmla="*/ 2552700 h 2674620"/>
              <a:gd name="connsiteX7" fmla="*/ 182880 w 2514600"/>
              <a:gd name="connsiteY7" fmla="*/ 2476500 h 2674620"/>
              <a:gd name="connsiteX8" fmla="*/ 861060 w 2514600"/>
              <a:gd name="connsiteY8" fmla="*/ 998220 h 2674620"/>
              <a:gd name="connsiteX9" fmla="*/ 2514600 w 2514600"/>
              <a:gd name="connsiteY9" fmla="*/ 121920 h 2674620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861060 w 2514600"/>
              <a:gd name="connsiteY8" fmla="*/ 998220 h 2696845"/>
              <a:gd name="connsiteX9" fmla="*/ 2514600 w 2514600"/>
              <a:gd name="connsiteY9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829310 w 2514600"/>
              <a:gd name="connsiteY8" fmla="*/ 985520 h 2696845"/>
              <a:gd name="connsiteX9" fmla="*/ 2514600 w 2514600"/>
              <a:gd name="connsiteY9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2514600 w 2514600"/>
              <a:gd name="connsiteY8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545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04800 w 2567940"/>
              <a:gd name="connsiteY5" fmla="*/ 25527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04800 w 2567940"/>
              <a:gd name="connsiteY5" fmla="*/ 25527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80670 w 2567940"/>
              <a:gd name="connsiteY6" fmla="*/ 24892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9903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80670 w 2567940"/>
              <a:gd name="connsiteY6" fmla="*/ 24892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9903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48920 w 2567940"/>
              <a:gd name="connsiteY6" fmla="*/ 2444750 h 2696845"/>
              <a:gd name="connsiteX7" fmla="*/ 2567940 w 2567940"/>
              <a:gd name="connsiteY7" fmla="*/ 121920 h 26968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93700 w 2567940"/>
              <a:gd name="connsiteY5" fmla="*/ 2514600 h 2646045"/>
              <a:gd name="connsiteX6" fmla="*/ 248920 w 2567940"/>
              <a:gd name="connsiteY6" fmla="*/ 24447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61950 w 2567940"/>
              <a:gd name="connsiteY5" fmla="*/ 2482850 h 2646045"/>
              <a:gd name="connsiteX6" fmla="*/ 248920 w 2567940"/>
              <a:gd name="connsiteY6" fmla="*/ 24447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07156 w 2567940"/>
              <a:gd name="connsiteY2" fmla="*/ 2391886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07156 w 2567940"/>
              <a:gd name="connsiteY2" fmla="*/ 2391886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940" h="2646045">
                <a:moveTo>
                  <a:pt x="2567940" y="121920"/>
                </a:moveTo>
                <a:lnTo>
                  <a:pt x="2423160" y="0"/>
                </a:lnTo>
                <a:cubicBezTo>
                  <a:pt x="1309370" y="346710"/>
                  <a:pt x="252095" y="1143318"/>
                  <a:pt x="107156" y="2391886"/>
                </a:cubicBezTo>
                <a:lnTo>
                  <a:pt x="0" y="2369820"/>
                </a:lnTo>
                <a:lnTo>
                  <a:pt x="144463" y="2646045"/>
                </a:lnTo>
                <a:lnTo>
                  <a:pt x="361950" y="2482850"/>
                </a:lnTo>
                <a:lnTo>
                  <a:pt x="252889" y="2441575"/>
                </a:lnTo>
                <a:cubicBezTo>
                  <a:pt x="398304" y="1247458"/>
                  <a:pt x="1587500" y="426720"/>
                  <a:pt x="2567940" y="121920"/>
                </a:cubicBezTo>
                <a:close/>
              </a:path>
            </a:pathLst>
          </a:custGeom>
          <a:gradFill flip="none" rotWithShape="1">
            <a:gsLst>
              <a:gs pos="0">
                <a:srgbClr val="00ACA1"/>
              </a:gs>
              <a:gs pos="50000">
                <a:srgbClr val="00ACA1"/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16132" bIns="16132" numCol="1" rtlCol="0" anchor="ctr" anchorCtr="0" compatLnSpc="1">
            <a:prstTxWarp prst="textNoShape">
              <a:avLst/>
            </a:prstTxWarp>
          </a:bodyPr>
          <a:lstStyle/>
          <a:p>
            <a:pPr algn="l"/>
            <a:endParaRPr lang="en-US" sz="1588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reeform 43">
            <a:extLst>
              <a:ext uri="{FF2B5EF4-FFF2-40B4-BE49-F238E27FC236}">
                <a16:creationId xmlns:a16="http://schemas.microsoft.com/office/drawing/2014/main" id="{6C6A3284-98F2-46D1-B9B5-3D2998CC6B89}"/>
              </a:ext>
            </a:extLst>
          </p:cNvPr>
          <p:cNvSpPr/>
          <p:nvPr/>
        </p:nvSpPr>
        <p:spPr bwMode="auto">
          <a:xfrm rot="5400000">
            <a:off x="6581058" y="3317156"/>
            <a:ext cx="1974682" cy="2166213"/>
          </a:xfrm>
          <a:custGeom>
            <a:avLst/>
            <a:gdLst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14600 w 2514600"/>
              <a:gd name="connsiteY0" fmla="*/ 121920 h 2674620"/>
              <a:gd name="connsiteX1" fmla="*/ 2369820 w 2514600"/>
              <a:gd name="connsiteY1" fmla="*/ 0 h 2674620"/>
              <a:gd name="connsiteX2" fmla="*/ 662940 w 2514600"/>
              <a:gd name="connsiteY2" fmla="*/ 853440 h 2674620"/>
              <a:gd name="connsiteX3" fmla="*/ 60960 w 2514600"/>
              <a:gd name="connsiteY3" fmla="*/ 2354580 h 2674620"/>
              <a:gd name="connsiteX4" fmla="*/ 0 w 2514600"/>
              <a:gd name="connsiteY4" fmla="*/ 2286000 h 2674620"/>
              <a:gd name="connsiteX5" fmla="*/ 22860 w 2514600"/>
              <a:gd name="connsiteY5" fmla="*/ 2674620 h 2674620"/>
              <a:gd name="connsiteX6" fmla="*/ 251460 w 2514600"/>
              <a:gd name="connsiteY6" fmla="*/ 2552700 h 2674620"/>
              <a:gd name="connsiteX7" fmla="*/ 182880 w 2514600"/>
              <a:gd name="connsiteY7" fmla="*/ 2476500 h 2674620"/>
              <a:gd name="connsiteX8" fmla="*/ 861060 w 2514600"/>
              <a:gd name="connsiteY8" fmla="*/ 998220 h 2674620"/>
              <a:gd name="connsiteX9" fmla="*/ 2514600 w 2514600"/>
              <a:gd name="connsiteY9" fmla="*/ 121920 h 2674620"/>
              <a:gd name="connsiteX0" fmla="*/ 2514600 w 2514600"/>
              <a:gd name="connsiteY0" fmla="*/ 121920 h 2674620"/>
              <a:gd name="connsiteX1" fmla="*/ 2369820 w 2514600"/>
              <a:gd name="connsiteY1" fmla="*/ 0 h 2674620"/>
              <a:gd name="connsiteX2" fmla="*/ 662940 w 2514600"/>
              <a:gd name="connsiteY2" fmla="*/ 853440 h 2674620"/>
              <a:gd name="connsiteX3" fmla="*/ 60960 w 2514600"/>
              <a:gd name="connsiteY3" fmla="*/ 2354580 h 2674620"/>
              <a:gd name="connsiteX4" fmla="*/ 0 w 2514600"/>
              <a:gd name="connsiteY4" fmla="*/ 2286000 h 2674620"/>
              <a:gd name="connsiteX5" fmla="*/ 22860 w 2514600"/>
              <a:gd name="connsiteY5" fmla="*/ 2674620 h 2674620"/>
              <a:gd name="connsiteX6" fmla="*/ 251460 w 2514600"/>
              <a:gd name="connsiteY6" fmla="*/ 2552700 h 2674620"/>
              <a:gd name="connsiteX7" fmla="*/ 182880 w 2514600"/>
              <a:gd name="connsiteY7" fmla="*/ 2476500 h 2674620"/>
              <a:gd name="connsiteX8" fmla="*/ 861060 w 2514600"/>
              <a:gd name="connsiteY8" fmla="*/ 998220 h 2674620"/>
              <a:gd name="connsiteX9" fmla="*/ 2514600 w 2514600"/>
              <a:gd name="connsiteY9" fmla="*/ 121920 h 2674620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861060 w 2514600"/>
              <a:gd name="connsiteY8" fmla="*/ 998220 h 2696845"/>
              <a:gd name="connsiteX9" fmla="*/ 2514600 w 2514600"/>
              <a:gd name="connsiteY9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829310 w 2514600"/>
              <a:gd name="connsiteY8" fmla="*/ 985520 h 2696845"/>
              <a:gd name="connsiteX9" fmla="*/ 2514600 w 2514600"/>
              <a:gd name="connsiteY9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2514600 w 2514600"/>
              <a:gd name="connsiteY8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545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04800 w 2567940"/>
              <a:gd name="connsiteY5" fmla="*/ 25527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04800 w 2567940"/>
              <a:gd name="connsiteY5" fmla="*/ 25527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80670 w 2567940"/>
              <a:gd name="connsiteY6" fmla="*/ 24892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9903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80670 w 2567940"/>
              <a:gd name="connsiteY6" fmla="*/ 24892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9903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48920 w 2567940"/>
              <a:gd name="connsiteY6" fmla="*/ 2444750 h 2696845"/>
              <a:gd name="connsiteX7" fmla="*/ 2567940 w 2567940"/>
              <a:gd name="connsiteY7" fmla="*/ 121920 h 26968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93700 w 2567940"/>
              <a:gd name="connsiteY5" fmla="*/ 2514600 h 2646045"/>
              <a:gd name="connsiteX6" fmla="*/ 248920 w 2567940"/>
              <a:gd name="connsiteY6" fmla="*/ 24447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61950 w 2567940"/>
              <a:gd name="connsiteY5" fmla="*/ 2482850 h 2646045"/>
              <a:gd name="connsiteX6" fmla="*/ 248920 w 2567940"/>
              <a:gd name="connsiteY6" fmla="*/ 24447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07156 w 2567940"/>
              <a:gd name="connsiteY2" fmla="*/ 2391886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07156 w 2567940"/>
              <a:gd name="connsiteY2" fmla="*/ 2391886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940" h="2646045">
                <a:moveTo>
                  <a:pt x="2567940" y="121920"/>
                </a:moveTo>
                <a:lnTo>
                  <a:pt x="2423160" y="0"/>
                </a:lnTo>
                <a:cubicBezTo>
                  <a:pt x="1309370" y="346710"/>
                  <a:pt x="252095" y="1143318"/>
                  <a:pt x="107156" y="2391886"/>
                </a:cubicBezTo>
                <a:lnTo>
                  <a:pt x="0" y="2369820"/>
                </a:lnTo>
                <a:lnTo>
                  <a:pt x="144463" y="2646045"/>
                </a:lnTo>
                <a:lnTo>
                  <a:pt x="361950" y="2482850"/>
                </a:lnTo>
                <a:lnTo>
                  <a:pt x="252889" y="2441575"/>
                </a:lnTo>
                <a:cubicBezTo>
                  <a:pt x="398304" y="1247458"/>
                  <a:pt x="1587500" y="426720"/>
                  <a:pt x="2567940" y="121920"/>
                </a:cubicBezTo>
                <a:close/>
              </a:path>
            </a:pathLst>
          </a:custGeom>
          <a:gradFill flip="none" rotWithShape="1">
            <a:gsLst>
              <a:gs pos="0">
                <a:srgbClr val="00ACA1"/>
              </a:gs>
              <a:gs pos="50000">
                <a:srgbClr val="00ACA1"/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16132" bIns="16132" numCol="1" rtlCol="0" anchor="ctr" anchorCtr="0" compatLnSpc="1">
            <a:prstTxWarp prst="textNoShape">
              <a:avLst/>
            </a:prstTxWarp>
          </a:bodyPr>
          <a:lstStyle/>
          <a:p>
            <a:pPr defTabSz="806625" fontAlgn="base">
              <a:spcBef>
                <a:spcPct val="0"/>
              </a:spcBef>
              <a:spcAft>
                <a:spcPct val="0"/>
              </a:spcAft>
            </a:pPr>
            <a:endParaRPr lang="en-US" sz="1235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Freeform 45">
            <a:extLst>
              <a:ext uri="{FF2B5EF4-FFF2-40B4-BE49-F238E27FC236}">
                <a16:creationId xmlns:a16="http://schemas.microsoft.com/office/drawing/2014/main" id="{0E78F629-DFAD-4D85-BAEB-4675FBC794F9}"/>
              </a:ext>
            </a:extLst>
          </p:cNvPr>
          <p:cNvSpPr/>
          <p:nvPr/>
        </p:nvSpPr>
        <p:spPr bwMode="auto">
          <a:xfrm rot="16200000">
            <a:off x="6467323" y="3457153"/>
            <a:ext cx="2056929" cy="2311437"/>
          </a:xfrm>
          <a:custGeom>
            <a:avLst/>
            <a:gdLst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937260 w 2522220"/>
              <a:gd name="connsiteY8" fmla="*/ 110490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22220 w 2522220"/>
              <a:gd name="connsiteY0" fmla="*/ 121920 h 2552700"/>
              <a:gd name="connsiteX1" fmla="*/ 2377440 w 2522220"/>
              <a:gd name="connsiteY1" fmla="*/ 0 h 2552700"/>
              <a:gd name="connsiteX2" fmla="*/ 670560 w 2522220"/>
              <a:gd name="connsiteY2" fmla="*/ 853440 h 2552700"/>
              <a:gd name="connsiteX3" fmla="*/ 68580 w 2522220"/>
              <a:gd name="connsiteY3" fmla="*/ 2354580 h 2552700"/>
              <a:gd name="connsiteX4" fmla="*/ 7620 w 2522220"/>
              <a:gd name="connsiteY4" fmla="*/ 2286000 h 2552700"/>
              <a:gd name="connsiteX5" fmla="*/ 0 w 2522220"/>
              <a:gd name="connsiteY5" fmla="*/ 2545080 h 2552700"/>
              <a:gd name="connsiteX6" fmla="*/ 259080 w 2522220"/>
              <a:gd name="connsiteY6" fmla="*/ 2552700 h 2552700"/>
              <a:gd name="connsiteX7" fmla="*/ 190500 w 2522220"/>
              <a:gd name="connsiteY7" fmla="*/ 2476500 h 2552700"/>
              <a:gd name="connsiteX8" fmla="*/ 868680 w 2522220"/>
              <a:gd name="connsiteY8" fmla="*/ 998220 h 2552700"/>
              <a:gd name="connsiteX9" fmla="*/ 2522220 w 2522220"/>
              <a:gd name="connsiteY9" fmla="*/ 121920 h 2552700"/>
              <a:gd name="connsiteX0" fmla="*/ 2514600 w 2514600"/>
              <a:gd name="connsiteY0" fmla="*/ 121920 h 2674620"/>
              <a:gd name="connsiteX1" fmla="*/ 2369820 w 2514600"/>
              <a:gd name="connsiteY1" fmla="*/ 0 h 2674620"/>
              <a:gd name="connsiteX2" fmla="*/ 662940 w 2514600"/>
              <a:gd name="connsiteY2" fmla="*/ 853440 h 2674620"/>
              <a:gd name="connsiteX3" fmla="*/ 60960 w 2514600"/>
              <a:gd name="connsiteY3" fmla="*/ 2354580 h 2674620"/>
              <a:gd name="connsiteX4" fmla="*/ 0 w 2514600"/>
              <a:gd name="connsiteY4" fmla="*/ 2286000 h 2674620"/>
              <a:gd name="connsiteX5" fmla="*/ 22860 w 2514600"/>
              <a:gd name="connsiteY5" fmla="*/ 2674620 h 2674620"/>
              <a:gd name="connsiteX6" fmla="*/ 251460 w 2514600"/>
              <a:gd name="connsiteY6" fmla="*/ 2552700 h 2674620"/>
              <a:gd name="connsiteX7" fmla="*/ 182880 w 2514600"/>
              <a:gd name="connsiteY7" fmla="*/ 2476500 h 2674620"/>
              <a:gd name="connsiteX8" fmla="*/ 861060 w 2514600"/>
              <a:gd name="connsiteY8" fmla="*/ 998220 h 2674620"/>
              <a:gd name="connsiteX9" fmla="*/ 2514600 w 2514600"/>
              <a:gd name="connsiteY9" fmla="*/ 121920 h 2674620"/>
              <a:gd name="connsiteX0" fmla="*/ 2514600 w 2514600"/>
              <a:gd name="connsiteY0" fmla="*/ 121920 h 2674620"/>
              <a:gd name="connsiteX1" fmla="*/ 2369820 w 2514600"/>
              <a:gd name="connsiteY1" fmla="*/ 0 h 2674620"/>
              <a:gd name="connsiteX2" fmla="*/ 662940 w 2514600"/>
              <a:gd name="connsiteY2" fmla="*/ 853440 h 2674620"/>
              <a:gd name="connsiteX3" fmla="*/ 60960 w 2514600"/>
              <a:gd name="connsiteY3" fmla="*/ 2354580 h 2674620"/>
              <a:gd name="connsiteX4" fmla="*/ 0 w 2514600"/>
              <a:gd name="connsiteY4" fmla="*/ 2286000 h 2674620"/>
              <a:gd name="connsiteX5" fmla="*/ 22860 w 2514600"/>
              <a:gd name="connsiteY5" fmla="*/ 2674620 h 2674620"/>
              <a:gd name="connsiteX6" fmla="*/ 251460 w 2514600"/>
              <a:gd name="connsiteY6" fmla="*/ 2552700 h 2674620"/>
              <a:gd name="connsiteX7" fmla="*/ 182880 w 2514600"/>
              <a:gd name="connsiteY7" fmla="*/ 2476500 h 2674620"/>
              <a:gd name="connsiteX8" fmla="*/ 861060 w 2514600"/>
              <a:gd name="connsiteY8" fmla="*/ 998220 h 2674620"/>
              <a:gd name="connsiteX9" fmla="*/ 2514600 w 2514600"/>
              <a:gd name="connsiteY9" fmla="*/ 121920 h 2674620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861060 w 2514600"/>
              <a:gd name="connsiteY8" fmla="*/ 998220 h 2696845"/>
              <a:gd name="connsiteX9" fmla="*/ 2514600 w 2514600"/>
              <a:gd name="connsiteY9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829310 w 2514600"/>
              <a:gd name="connsiteY8" fmla="*/ 985520 h 2696845"/>
              <a:gd name="connsiteX9" fmla="*/ 2514600 w 2514600"/>
              <a:gd name="connsiteY9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62940 w 2514600"/>
              <a:gd name="connsiteY2" fmla="*/ 853440 h 2696845"/>
              <a:gd name="connsiteX3" fmla="*/ 60960 w 2514600"/>
              <a:gd name="connsiteY3" fmla="*/ 2354580 h 2696845"/>
              <a:gd name="connsiteX4" fmla="*/ 0 w 2514600"/>
              <a:gd name="connsiteY4" fmla="*/ 2286000 h 2696845"/>
              <a:gd name="connsiteX5" fmla="*/ 48260 w 2514600"/>
              <a:gd name="connsiteY5" fmla="*/ 2696845 h 2696845"/>
              <a:gd name="connsiteX6" fmla="*/ 251460 w 2514600"/>
              <a:gd name="connsiteY6" fmla="*/ 2552700 h 2696845"/>
              <a:gd name="connsiteX7" fmla="*/ 182880 w 2514600"/>
              <a:gd name="connsiteY7" fmla="*/ 2476500 h 2696845"/>
              <a:gd name="connsiteX8" fmla="*/ 2514600 w 2514600"/>
              <a:gd name="connsiteY8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14600 w 2514600"/>
              <a:gd name="connsiteY0" fmla="*/ 121920 h 2696845"/>
              <a:gd name="connsiteX1" fmla="*/ 2369820 w 2514600"/>
              <a:gd name="connsiteY1" fmla="*/ 0 h 2696845"/>
              <a:gd name="connsiteX2" fmla="*/ 60960 w 2514600"/>
              <a:gd name="connsiteY2" fmla="*/ 2354580 h 2696845"/>
              <a:gd name="connsiteX3" fmla="*/ 0 w 2514600"/>
              <a:gd name="connsiteY3" fmla="*/ 2286000 h 2696845"/>
              <a:gd name="connsiteX4" fmla="*/ 48260 w 2514600"/>
              <a:gd name="connsiteY4" fmla="*/ 2696845 h 2696845"/>
              <a:gd name="connsiteX5" fmla="*/ 251460 w 2514600"/>
              <a:gd name="connsiteY5" fmla="*/ 2552700 h 2696845"/>
              <a:gd name="connsiteX6" fmla="*/ 182880 w 2514600"/>
              <a:gd name="connsiteY6" fmla="*/ 2476500 h 2696845"/>
              <a:gd name="connsiteX7" fmla="*/ 2514600 w 251460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545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04800 w 2567940"/>
              <a:gd name="connsiteY5" fmla="*/ 25527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04800 w 2567940"/>
              <a:gd name="connsiteY5" fmla="*/ 25527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36220 w 2567940"/>
              <a:gd name="connsiteY6" fmla="*/ 24765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27000 w 2567940"/>
              <a:gd name="connsiteY2" fmla="*/ 240538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80670 w 2567940"/>
              <a:gd name="connsiteY6" fmla="*/ 24892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9903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80670 w 2567940"/>
              <a:gd name="connsiteY6" fmla="*/ 2489200 h 2696845"/>
              <a:gd name="connsiteX7" fmla="*/ 2567940 w 2567940"/>
              <a:gd name="connsiteY7" fmla="*/ 121920 h 2696845"/>
              <a:gd name="connsiteX0" fmla="*/ 2567940 w 2567940"/>
              <a:gd name="connsiteY0" fmla="*/ 121920 h 2696845"/>
              <a:gd name="connsiteX1" fmla="*/ 2423160 w 2567940"/>
              <a:gd name="connsiteY1" fmla="*/ 0 h 2696845"/>
              <a:gd name="connsiteX2" fmla="*/ 114300 w 2567940"/>
              <a:gd name="connsiteY2" fmla="*/ 2399030 h 2696845"/>
              <a:gd name="connsiteX3" fmla="*/ 0 w 2567940"/>
              <a:gd name="connsiteY3" fmla="*/ 2369820 h 2696845"/>
              <a:gd name="connsiteX4" fmla="*/ 101600 w 2567940"/>
              <a:gd name="connsiteY4" fmla="*/ 2696845 h 2696845"/>
              <a:gd name="connsiteX5" fmla="*/ 393700 w 2567940"/>
              <a:gd name="connsiteY5" fmla="*/ 2514600 h 2696845"/>
              <a:gd name="connsiteX6" fmla="*/ 248920 w 2567940"/>
              <a:gd name="connsiteY6" fmla="*/ 2444750 h 2696845"/>
              <a:gd name="connsiteX7" fmla="*/ 2567940 w 2567940"/>
              <a:gd name="connsiteY7" fmla="*/ 121920 h 26968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93700 w 2567940"/>
              <a:gd name="connsiteY5" fmla="*/ 2514600 h 2646045"/>
              <a:gd name="connsiteX6" fmla="*/ 248920 w 2567940"/>
              <a:gd name="connsiteY6" fmla="*/ 24447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61950 w 2567940"/>
              <a:gd name="connsiteY5" fmla="*/ 2482850 h 2646045"/>
              <a:gd name="connsiteX6" fmla="*/ 248920 w 2567940"/>
              <a:gd name="connsiteY6" fmla="*/ 24447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2065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01600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36220 w 2567940"/>
              <a:gd name="connsiteY6" fmla="*/ 2432050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14300 w 2567940"/>
              <a:gd name="connsiteY2" fmla="*/ 2399030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07156 w 2567940"/>
              <a:gd name="connsiteY2" fmla="*/ 2391886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  <a:gd name="connsiteX0" fmla="*/ 2567940 w 2567940"/>
              <a:gd name="connsiteY0" fmla="*/ 121920 h 2646045"/>
              <a:gd name="connsiteX1" fmla="*/ 2423160 w 2567940"/>
              <a:gd name="connsiteY1" fmla="*/ 0 h 2646045"/>
              <a:gd name="connsiteX2" fmla="*/ 107156 w 2567940"/>
              <a:gd name="connsiteY2" fmla="*/ 2391886 h 2646045"/>
              <a:gd name="connsiteX3" fmla="*/ 0 w 2567940"/>
              <a:gd name="connsiteY3" fmla="*/ 2369820 h 2646045"/>
              <a:gd name="connsiteX4" fmla="*/ 144463 w 2567940"/>
              <a:gd name="connsiteY4" fmla="*/ 2646045 h 2646045"/>
              <a:gd name="connsiteX5" fmla="*/ 361950 w 2567940"/>
              <a:gd name="connsiteY5" fmla="*/ 2482850 h 2646045"/>
              <a:gd name="connsiteX6" fmla="*/ 252889 w 2567940"/>
              <a:gd name="connsiteY6" fmla="*/ 2441575 h 2646045"/>
              <a:gd name="connsiteX7" fmla="*/ 2567940 w 2567940"/>
              <a:gd name="connsiteY7" fmla="*/ 121920 h 264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940" h="2646045">
                <a:moveTo>
                  <a:pt x="2567940" y="121920"/>
                </a:moveTo>
                <a:lnTo>
                  <a:pt x="2423160" y="0"/>
                </a:lnTo>
                <a:cubicBezTo>
                  <a:pt x="1309370" y="346710"/>
                  <a:pt x="252095" y="1143318"/>
                  <a:pt x="107156" y="2391886"/>
                </a:cubicBezTo>
                <a:lnTo>
                  <a:pt x="0" y="2369820"/>
                </a:lnTo>
                <a:lnTo>
                  <a:pt x="144463" y="2646045"/>
                </a:lnTo>
                <a:lnTo>
                  <a:pt x="361950" y="2482850"/>
                </a:lnTo>
                <a:lnTo>
                  <a:pt x="252889" y="2441575"/>
                </a:lnTo>
                <a:cubicBezTo>
                  <a:pt x="398304" y="1247458"/>
                  <a:pt x="1587500" y="426720"/>
                  <a:pt x="2567940" y="121920"/>
                </a:cubicBezTo>
                <a:close/>
              </a:path>
            </a:pathLst>
          </a:custGeom>
          <a:gradFill flip="none" rotWithShape="1">
            <a:gsLst>
              <a:gs pos="0">
                <a:srgbClr val="00ACA1"/>
              </a:gs>
              <a:gs pos="50000">
                <a:srgbClr val="00ACA1"/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16132" bIns="16132" numCol="1" rtlCol="0" anchor="ctr" anchorCtr="0" compatLnSpc="1">
            <a:prstTxWarp prst="textNoShape">
              <a:avLst/>
            </a:prstTxWarp>
          </a:bodyPr>
          <a:lstStyle/>
          <a:p>
            <a:pPr algn="l"/>
            <a:endParaRPr lang="en-US" sz="1588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5108DD9-4682-420A-A495-0D410369909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055" flipH="1">
            <a:off x="7718186" y="3713582"/>
            <a:ext cx="1430821" cy="8048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86D81A7-F01B-4F4A-AD88-181D6529FCD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7189" flipH="1">
            <a:off x="5514328" y="2569011"/>
            <a:ext cx="1430821" cy="8048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3526E7-98F5-448F-B362-EFFF5F46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2925" flipH="1">
            <a:off x="3372862" y="3551041"/>
            <a:ext cx="1430821" cy="804836"/>
          </a:xfrm>
          <a:prstGeom prst="rect">
            <a:avLst/>
          </a:prstGeom>
        </p:spPr>
      </p:pic>
      <p:sp>
        <p:nvSpPr>
          <p:cNvPr id="47" name="Rectangle 6">
            <a:extLst>
              <a:ext uri="{FF2B5EF4-FFF2-40B4-BE49-F238E27FC236}">
                <a16:creationId xmlns:a16="http://schemas.microsoft.com/office/drawing/2014/main" id="{0741499E-9E4A-4930-ADC3-570E2D3444F7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9903280" y="5726228"/>
            <a:ext cx="1633674" cy="31674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16132" rIns="0" bIns="16132" anchor="ctr"/>
          <a:lstStyle/>
          <a:p>
            <a:pPr defTabSz="672187" eaLnBrk="0" hangingPunct="0"/>
            <a:r>
              <a:rPr lang="en-US" sz="2000" b="1" dirty="0">
                <a:solidFill>
                  <a:srgbClr val="01628B"/>
                </a:solidFill>
              </a:rPr>
              <a:t>Gateway sites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1BF846-0FF6-4A7B-AAB5-60A4032DC42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80" y="5939279"/>
            <a:ext cx="1240444" cy="465953"/>
          </a:xfrm>
          <a:prstGeom prst="rect">
            <a:avLst/>
          </a:prstGeom>
        </p:spPr>
      </p:pic>
      <p:pic>
        <p:nvPicPr>
          <p:cNvPr id="31" name="Picture 7" descr="Y:\Mlp\Computer Graphics Public\A\Ali, Hussain\2015\02 Feb\CG525118\Gateway Antena.png">
            <a:extLst>
              <a:ext uri="{FF2B5EF4-FFF2-40B4-BE49-F238E27FC236}">
                <a16:creationId xmlns:a16="http://schemas.microsoft.com/office/drawing/2014/main" id="{3F3E270A-C8E5-48CC-96F2-BF162757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651506" y="5021709"/>
            <a:ext cx="1383523" cy="138352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8252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GB" sz="3200" b="1" dirty="0"/>
              <a:t>Backhaul Architecture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pic>
        <p:nvPicPr>
          <p:cNvPr id="14" name="Picture 13" descr="A380 Transparent.257.tif">
            <a:extLst>
              <a:ext uri="{FF2B5EF4-FFF2-40B4-BE49-F238E27FC236}">
                <a16:creationId xmlns:a16="http://schemas.microsoft.com/office/drawing/2014/main" id="{3DE2C2A4-3E46-47AC-B463-B684801C9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15372" r="12971" b="18756"/>
          <a:stretch/>
        </p:blipFill>
        <p:spPr>
          <a:xfrm>
            <a:off x="8409959" y="3481744"/>
            <a:ext cx="964706" cy="612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0086B-377E-4EAA-AB53-6B4EC2968F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5" b="567"/>
          <a:stretch/>
        </p:blipFill>
        <p:spPr>
          <a:xfrm>
            <a:off x="8493283" y="4489000"/>
            <a:ext cx="980838" cy="65516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A94F3-B825-471C-B12C-8936AD35EB80}"/>
              </a:ext>
            </a:extLst>
          </p:cNvPr>
          <p:cNvCxnSpPr>
            <a:cxnSpLocks/>
          </p:cNvCxnSpPr>
          <p:nvPr/>
        </p:nvCxnSpPr>
        <p:spPr bwMode="auto">
          <a:xfrm flipH="1">
            <a:off x="8066110" y="3788151"/>
            <a:ext cx="542382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4D51CC-647C-4209-9D42-F8A471A049F8}"/>
              </a:ext>
            </a:extLst>
          </p:cNvPr>
          <p:cNvCxnSpPr>
            <a:cxnSpLocks/>
          </p:cNvCxnSpPr>
          <p:nvPr/>
        </p:nvCxnSpPr>
        <p:spPr bwMode="auto">
          <a:xfrm flipH="1">
            <a:off x="8080680" y="4730826"/>
            <a:ext cx="412603" cy="5596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31AB741-F2AE-42E5-9FA4-5AB5FC321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5549" y="4354357"/>
            <a:ext cx="861435" cy="10057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87CA45-811F-4B0C-BD83-14D2FBA71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9681" y="2092712"/>
            <a:ext cx="735134" cy="72804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549BE8-7147-49F9-950B-CBD7BF4B9C62}"/>
              </a:ext>
            </a:extLst>
          </p:cNvPr>
          <p:cNvCxnSpPr>
            <a:cxnSpLocks/>
          </p:cNvCxnSpPr>
          <p:nvPr/>
        </p:nvCxnSpPr>
        <p:spPr>
          <a:xfrm>
            <a:off x="9496625" y="4804252"/>
            <a:ext cx="1107221" cy="18730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5A20BE-F400-4124-A8FE-83A92DC55CC2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 flipV="1">
            <a:off x="9374665" y="3628938"/>
            <a:ext cx="1611600" cy="159214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BA7F604-B58E-4DFD-8800-FAE36D389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6265" y="3176118"/>
            <a:ext cx="599023" cy="905639"/>
          </a:xfrm>
          <a:prstGeom prst="rect">
            <a:avLst/>
          </a:prstGeom>
        </p:spPr>
      </p:pic>
      <p:sp>
        <p:nvSpPr>
          <p:cNvPr id="26" name="Cylinder 25">
            <a:extLst>
              <a:ext uri="{FF2B5EF4-FFF2-40B4-BE49-F238E27FC236}">
                <a16:creationId xmlns:a16="http://schemas.microsoft.com/office/drawing/2014/main" id="{F79637E9-44DA-4306-AE6C-46A3F63D6B5F}"/>
              </a:ext>
            </a:extLst>
          </p:cNvPr>
          <p:cNvSpPr/>
          <p:nvPr/>
        </p:nvSpPr>
        <p:spPr>
          <a:xfrm rot="5400000">
            <a:off x="4502160" y="334712"/>
            <a:ext cx="940041" cy="5358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E3C4A-DF31-4FEA-80CC-28467BDD88CA}"/>
              </a:ext>
            </a:extLst>
          </p:cNvPr>
          <p:cNvSpPr txBox="1"/>
          <p:nvPr/>
        </p:nvSpPr>
        <p:spPr>
          <a:xfrm>
            <a:off x="3277936" y="3557429"/>
            <a:ext cx="3521862" cy="1630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1000" b="1" dirty="0">
              <a:solidFill>
                <a:schemeClr val="accent6"/>
              </a:solidFill>
            </a:endParaRPr>
          </a:p>
          <a:p>
            <a:pPr algn="ctr"/>
            <a:r>
              <a:rPr lang="en-GB" sz="2399" b="1" dirty="0">
                <a:solidFill>
                  <a:schemeClr val="accent6"/>
                </a:solidFill>
              </a:rPr>
              <a:t>Global capacity of 8 </a:t>
            </a:r>
            <a:r>
              <a:rPr lang="en-GB" sz="2399" b="1" dirty="0" err="1">
                <a:solidFill>
                  <a:schemeClr val="accent6"/>
                </a:solidFill>
              </a:rPr>
              <a:t>Tbps</a:t>
            </a:r>
            <a:endParaRPr lang="en-GB" sz="2399" b="1" dirty="0">
              <a:solidFill>
                <a:schemeClr val="accent6"/>
              </a:solidFill>
            </a:endParaRPr>
          </a:p>
          <a:p>
            <a:pPr algn="ctr"/>
            <a:endParaRPr lang="en-GB" sz="1000" b="1" dirty="0">
              <a:solidFill>
                <a:schemeClr val="accent6"/>
              </a:solidFill>
            </a:endParaRPr>
          </a:p>
          <a:p>
            <a:pPr algn="ctr"/>
            <a:r>
              <a:rPr lang="en-GB" sz="2399" b="1" dirty="0">
                <a:solidFill>
                  <a:schemeClr val="accent6"/>
                </a:solidFill>
              </a:rPr>
              <a:t>Latency of less than 50 </a:t>
            </a:r>
            <a:r>
              <a:rPr lang="en-GB" sz="2399" b="1" dirty="0" err="1">
                <a:solidFill>
                  <a:schemeClr val="accent6"/>
                </a:solidFill>
              </a:rPr>
              <a:t>ms</a:t>
            </a:r>
            <a:endParaRPr lang="en-GB" sz="2399" b="1" dirty="0">
              <a:solidFill>
                <a:schemeClr val="accent6"/>
              </a:solidFill>
            </a:endParaRPr>
          </a:p>
          <a:p>
            <a:pPr algn="ctr"/>
            <a:endParaRPr lang="en-GB" sz="800" b="1" dirty="0">
              <a:solidFill>
                <a:schemeClr val="accent6"/>
              </a:solidFill>
            </a:endParaRPr>
          </a:p>
          <a:p>
            <a:pPr algn="ctr"/>
            <a:r>
              <a:rPr lang="en-GB" sz="2399" b="1" dirty="0">
                <a:solidFill>
                  <a:schemeClr val="accent6"/>
                </a:solidFill>
              </a:rPr>
              <a:t>A truly global 5G enabler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9DF083-388E-4FD5-88FB-878A3FE48B6E}"/>
              </a:ext>
            </a:extLst>
          </p:cNvPr>
          <p:cNvSpPr/>
          <p:nvPr/>
        </p:nvSpPr>
        <p:spPr>
          <a:xfrm>
            <a:off x="1815477" y="1365836"/>
            <a:ext cx="6245575" cy="3937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88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7EBD76-BABD-4D09-AED0-B5D098D154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5623" y="2220368"/>
            <a:ext cx="982419" cy="789159"/>
          </a:xfrm>
          <a:prstGeom prst="rect">
            <a:avLst/>
          </a:prstGeom>
          <a:effectLst>
            <a:outerShdw blurRad="228600" dist="190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6E955B-7162-4B08-8B27-4F86C7AAD2D6}"/>
              </a:ext>
            </a:extLst>
          </p:cNvPr>
          <p:cNvCxnSpPr>
            <a:cxnSpLocks/>
          </p:cNvCxnSpPr>
          <p:nvPr/>
        </p:nvCxnSpPr>
        <p:spPr bwMode="auto">
          <a:xfrm flipH="1">
            <a:off x="8063175" y="2614948"/>
            <a:ext cx="372447" cy="6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35A561-8FC2-4289-A289-B2E6427A6447}"/>
              </a:ext>
            </a:extLst>
          </p:cNvPr>
          <p:cNvCxnSpPr>
            <a:cxnSpLocks/>
          </p:cNvCxnSpPr>
          <p:nvPr/>
        </p:nvCxnSpPr>
        <p:spPr>
          <a:xfrm>
            <a:off x="9677262" y="2612837"/>
            <a:ext cx="926584" cy="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1075D5-8B7C-421C-BD60-93B2D2AD9BF8}"/>
              </a:ext>
            </a:extLst>
          </p:cNvPr>
          <p:cNvGrpSpPr/>
          <p:nvPr/>
        </p:nvGrpSpPr>
        <p:grpSpPr>
          <a:xfrm>
            <a:off x="298952" y="2165461"/>
            <a:ext cx="11406523" cy="4003398"/>
            <a:chOff x="299030" y="2165131"/>
            <a:chExt cx="11409494" cy="400444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4D8BFC-BCCB-4E20-8536-ACFC054CECF5}"/>
                </a:ext>
              </a:extLst>
            </p:cNvPr>
            <p:cNvSpPr txBox="1"/>
            <p:nvPr/>
          </p:nvSpPr>
          <p:spPr>
            <a:xfrm>
              <a:off x="479903" y="4238957"/>
              <a:ext cx="987049" cy="1200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99" b="1" dirty="0"/>
                <a:t>MNOs</a:t>
              </a:r>
            </a:p>
            <a:p>
              <a:pPr algn="ctr"/>
              <a:r>
                <a:rPr lang="en-GB" sz="2399" b="1" dirty="0"/>
                <a:t>ISPs</a:t>
              </a:r>
            </a:p>
            <a:p>
              <a:pPr algn="ctr"/>
              <a:r>
                <a:rPr lang="en-GB" sz="2399" b="1" dirty="0" err="1"/>
                <a:t>Telcos</a:t>
              </a:r>
              <a:endParaRPr lang="en-GB" sz="2399" b="1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4B38FDE-4A10-4342-B9BD-0788F036E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5392" y="4787145"/>
              <a:ext cx="2305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BE246B-9BE0-45E4-AC3B-4BD63C9C4E8B}"/>
                </a:ext>
              </a:extLst>
            </p:cNvPr>
            <p:cNvSpPr txBox="1"/>
            <p:nvPr/>
          </p:nvSpPr>
          <p:spPr>
            <a:xfrm>
              <a:off x="8987028" y="5492890"/>
              <a:ext cx="1895199" cy="635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764" dirty="0"/>
                <a:t>End-Users of</a:t>
              </a:r>
            </a:p>
            <a:p>
              <a:pPr algn="ctr"/>
              <a:r>
                <a:rPr lang="en-GB" sz="1764" dirty="0"/>
                <a:t>MNOs, </a:t>
              </a:r>
              <a:r>
                <a:rPr lang="en-GB" sz="1764" dirty="0" err="1"/>
                <a:t>Telcos</a:t>
              </a:r>
              <a:r>
                <a:rPr lang="en-GB" sz="1764" dirty="0"/>
                <a:t>, ISPs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1DA9A86-D52F-4445-9716-001547007CF1}"/>
                </a:ext>
              </a:extLst>
            </p:cNvPr>
            <p:cNvSpPr/>
            <p:nvPr/>
          </p:nvSpPr>
          <p:spPr>
            <a:xfrm>
              <a:off x="299030" y="4202608"/>
              <a:ext cx="1324303" cy="12649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69F1A5-5D39-4829-B447-5BC35E3D6B8E}"/>
                </a:ext>
              </a:extLst>
            </p:cNvPr>
            <p:cNvSpPr/>
            <p:nvPr/>
          </p:nvSpPr>
          <p:spPr>
            <a:xfrm>
              <a:off x="956441" y="2165131"/>
              <a:ext cx="10752083" cy="4004441"/>
            </a:xfrm>
            <a:custGeom>
              <a:avLst/>
              <a:gdLst>
                <a:gd name="connsiteX0" fmla="*/ 0 w 10752083"/>
                <a:gd name="connsiteY0" fmla="*/ 3405352 h 4004441"/>
                <a:gd name="connsiteX1" fmla="*/ 10511 w 10752083"/>
                <a:gd name="connsiteY1" fmla="*/ 3983421 h 4004441"/>
                <a:gd name="connsiteX2" fmla="*/ 10752083 w 10752083"/>
                <a:gd name="connsiteY2" fmla="*/ 4004441 h 4004441"/>
                <a:gd name="connsiteX3" fmla="*/ 10752083 w 10752083"/>
                <a:gd name="connsiteY3" fmla="*/ 0 h 400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2083" h="4004441">
                  <a:moveTo>
                    <a:pt x="0" y="3405352"/>
                  </a:moveTo>
                  <a:lnTo>
                    <a:pt x="10511" y="3983421"/>
                  </a:lnTo>
                  <a:lnTo>
                    <a:pt x="10752083" y="4004441"/>
                  </a:lnTo>
                  <a:lnTo>
                    <a:pt x="10752083" y="0"/>
                  </a:lnTo>
                </a:path>
              </a:pathLst>
            </a:cu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ECFBACC-D346-4F42-BDB2-4C5142DD165D}"/>
              </a:ext>
            </a:extLst>
          </p:cNvPr>
          <p:cNvSpPr/>
          <p:nvPr/>
        </p:nvSpPr>
        <p:spPr>
          <a:xfrm>
            <a:off x="4091196" y="2830032"/>
            <a:ext cx="1930090" cy="46141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GB" sz="2399" b="1" dirty="0"/>
              <a:t>OneWeb Pipe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2D11C0-4BCF-4B0D-931A-30011A8A85E0}"/>
              </a:ext>
            </a:extLst>
          </p:cNvPr>
          <p:cNvSpPr txBox="1"/>
          <p:nvPr/>
        </p:nvSpPr>
        <p:spPr>
          <a:xfrm>
            <a:off x="3899593" y="1560568"/>
            <a:ext cx="2419125" cy="61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1000" b="1" i="1" dirty="0">
              <a:solidFill>
                <a:schemeClr val="accent6"/>
              </a:solidFill>
            </a:endParaRPr>
          </a:p>
          <a:p>
            <a:pPr algn="ctr"/>
            <a:r>
              <a:rPr lang="en-GB" sz="2399" b="1" i="1" dirty="0">
                <a:solidFill>
                  <a:schemeClr val="accent6"/>
                </a:solidFill>
              </a:rPr>
              <a:t>“Fibre in the Sky”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B8A018-90D8-441F-95E6-4E2883C86758}"/>
              </a:ext>
            </a:extLst>
          </p:cNvPr>
          <p:cNvSpPr txBox="1"/>
          <p:nvPr/>
        </p:nvSpPr>
        <p:spPr>
          <a:xfrm>
            <a:off x="8537042" y="1283635"/>
            <a:ext cx="2376420" cy="830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9" dirty="0"/>
              <a:t>Access link   </a:t>
            </a:r>
          </a:p>
          <a:p>
            <a:r>
              <a:rPr lang="en-GB" sz="2399" dirty="0"/>
              <a:t>          - </a:t>
            </a:r>
            <a:r>
              <a:rPr lang="en-GB" sz="2000" dirty="0" err="1"/>
              <a:t>WiFi</a:t>
            </a:r>
            <a:r>
              <a:rPr lang="en-GB" sz="2000" dirty="0"/>
              <a:t>, LTE, 5G</a:t>
            </a:r>
            <a:endParaRPr lang="en-GB" sz="2399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20169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0581B5AB-24E1-4E0E-AA1D-F26B2B5FC5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87" y="4360418"/>
            <a:ext cx="1151096" cy="432391"/>
          </a:xfrm>
          <a:prstGeom prst="rect">
            <a:avLst/>
          </a:prstGeom>
        </p:spPr>
      </p:pic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5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GB" sz="3200" b="1" dirty="0"/>
              <a:t>Backhaul Architecture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pic>
        <p:nvPicPr>
          <p:cNvPr id="14" name="Picture 13" descr="A380 Transparent.257.tif">
            <a:extLst>
              <a:ext uri="{FF2B5EF4-FFF2-40B4-BE49-F238E27FC236}">
                <a16:creationId xmlns:a16="http://schemas.microsoft.com/office/drawing/2014/main" id="{3DE2C2A4-3E46-47AC-B463-B684801C95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15372" r="12971" b="18756"/>
          <a:stretch/>
        </p:blipFill>
        <p:spPr>
          <a:xfrm>
            <a:off x="8409959" y="3481744"/>
            <a:ext cx="964706" cy="612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0086B-377E-4EAA-AB53-6B4EC2968F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5" b="567"/>
          <a:stretch/>
        </p:blipFill>
        <p:spPr>
          <a:xfrm>
            <a:off x="8493283" y="4489000"/>
            <a:ext cx="980838" cy="65516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A94F3-B825-471C-B12C-8936AD35EB80}"/>
              </a:ext>
            </a:extLst>
          </p:cNvPr>
          <p:cNvCxnSpPr>
            <a:cxnSpLocks/>
          </p:cNvCxnSpPr>
          <p:nvPr/>
        </p:nvCxnSpPr>
        <p:spPr bwMode="auto">
          <a:xfrm flipH="1">
            <a:off x="8066110" y="3788151"/>
            <a:ext cx="542382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4D51CC-647C-4209-9D42-F8A471A049F8}"/>
              </a:ext>
            </a:extLst>
          </p:cNvPr>
          <p:cNvCxnSpPr>
            <a:cxnSpLocks/>
          </p:cNvCxnSpPr>
          <p:nvPr/>
        </p:nvCxnSpPr>
        <p:spPr bwMode="auto">
          <a:xfrm flipH="1">
            <a:off x="8080680" y="4730826"/>
            <a:ext cx="412603" cy="5596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31AB741-F2AE-42E5-9FA4-5AB5FC321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5549" y="4354357"/>
            <a:ext cx="861435" cy="10057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87CA45-811F-4B0C-BD83-14D2FBA71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9681" y="2092712"/>
            <a:ext cx="735134" cy="72804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549BE8-7147-49F9-950B-CBD7BF4B9C62}"/>
              </a:ext>
            </a:extLst>
          </p:cNvPr>
          <p:cNvCxnSpPr>
            <a:cxnSpLocks/>
          </p:cNvCxnSpPr>
          <p:nvPr/>
        </p:nvCxnSpPr>
        <p:spPr>
          <a:xfrm>
            <a:off x="9496625" y="4804252"/>
            <a:ext cx="1107221" cy="18730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5A20BE-F400-4124-A8FE-83A92DC55CC2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 flipV="1">
            <a:off x="9374665" y="3628938"/>
            <a:ext cx="1611600" cy="159214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BA7F604-B58E-4DFD-8800-FAE36D389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6265" y="3176118"/>
            <a:ext cx="599023" cy="9056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7EBD76-BABD-4D09-AED0-B5D098D154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5623" y="2220368"/>
            <a:ext cx="982419" cy="789159"/>
          </a:xfrm>
          <a:prstGeom prst="rect">
            <a:avLst/>
          </a:prstGeom>
          <a:effectLst>
            <a:outerShdw blurRad="228600" dist="190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6E955B-7162-4B08-8B27-4F86C7AAD2D6}"/>
              </a:ext>
            </a:extLst>
          </p:cNvPr>
          <p:cNvCxnSpPr>
            <a:cxnSpLocks/>
          </p:cNvCxnSpPr>
          <p:nvPr/>
        </p:nvCxnSpPr>
        <p:spPr bwMode="auto">
          <a:xfrm flipH="1">
            <a:off x="8063175" y="2614948"/>
            <a:ext cx="372447" cy="6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35A561-8FC2-4289-A289-B2E6427A6447}"/>
              </a:ext>
            </a:extLst>
          </p:cNvPr>
          <p:cNvCxnSpPr>
            <a:cxnSpLocks/>
          </p:cNvCxnSpPr>
          <p:nvPr/>
        </p:nvCxnSpPr>
        <p:spPr>
          <a:xfrm>
            <a:off x="9677262" y="2612837"/>
            <a:ext cx="926584" cy="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1075D5-8B7C-421C-BD60-93B2D2AD9BF8}"/>
              </a:ext>
            </a:extLst>
          </p:cNvPr>
          <p:cNvGrpSpPr/>
          <p:nvPr/>
        </p:nvGrpSpPr>
        <p:grpSpPr>
          <a:xfrm>
            <a:off x="298952" y="2165461"/>
            <a:ext cx="11406523" cy="4003398"/>
            <a:chOff x="299030" y="2165131"/>
            <a:chExt cx="11409494" cy="40044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4B38FDE-4A10-4342-B9BD-0788F036E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5392" y="4787145"/>
              <a:ext cx="2305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BE246B-9BE0-45E4-AC3B-4BD63C9C4E8B}"/>
                </a:ext>
              </a:extLst>
            </p:cNvPr>
            <p:cNvSpPr txBox="1"/>
            <p:nvPr/>
          </p:nvSpPr>
          <p:spPr>
            <a:xfrm>
              <a:off x="8987028" y="5492890"/>
              <a:ext cx="1895199" cy="635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764" dirty="0"/>
                <a:t>End Users of</a:t>
              </a:r>
            </a:p>
            <a:p>
              <a:pPr algn="ctr"/>
              <a:r>
                <a:rPr lang="en-GB" sz="1764" dirty="0"/>
                <a:t>MNOs, </a:t>
              </a:r>
              <a:r>
                <a:rPr lang="en-GB" sz="1764" dirty="0" err="1"/>
                <a:t>Telcos</a:t>
              </a:r>
              <a:r>
                <a:rPr lang="en-GB" sz="1764" dirty="0"/>
                <a:t>, ISPs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1DA9A86-D52F-4445-9716-001547007CF1}"/>
                </a:ext>
              </a:extLst>
            </p:cNvPr>
            <p:cNvSpPr/>
            <p:nvPr/>
          </p:nvSpPr>
          <p:spPr>
            <a:xfrm>
              <a:off x="299030" y="4202608"/>
              <a:ext cx="1324303" cy="12649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69F1A5-5D39-4829-B447-5BC35E3D6B8E}"/>
                </a:ext>
              </a:extLst>
            </p:cNvPr>
            <p:cNvSpPr/>
            <p:nvPr/>
          </p:nvSpPr>
          <p:spPr>
            <a:xfrm>
              <a:off x="956441" y="2165131"/>
              <a:ext cx="10752083" cy="4004441"/>
            </a:xfrm>
            <a:custGeom>
              <a:avLst/>
              <a:gdLst>
                <a:gd name="connsiteX0" fmla="*/ 0 w 10752083"/>
                <a:gd name="connsiteY0" fmla="*/ 3405352 h 4004441"/>
                <a:gd name="connsiteX1" fmla="*/ 10511 w 10752083"/>
                <a:gd name="connsiteY1" fmla="*/ 3983421 h 4004441"/>
                <a:gd name="connsiteX2" fmla="*/ 10752083 w 10752083"/>
                <a:gd name="connsiteY2" fmla="*/ 4004441 h 4004441"/>
                <a:gd name="connsiteX3" fmla="*/ 10752083 w 10752083"/>
                <a:gd name="connsiteY3" fmla="*/ 0 h 400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52083" h="4004441">
                  <a:moveTo>
                    <a:pt x="0" y="3405352"/>
                  </a:moveTo>
                  <a:lnTo>
                    <a:pt x="10511" y="3983421"/>
                  </a:lnTo>
                  <a:lnTo>
                    <a:pt x="10752083" y="4004441"/>
                  </a:lnTo>
                  <a:lnTo>
                    <a:pt x="10752083" y="0"/>
                  </a:lnTo>
                </a:path>
              </a:pathLst>
            </a:cu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9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3C5A6D3-3505-4932-840B-CEDE5ADB6E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 flipH="1">
            <a:off x="3689652" y="3436624"/>
            <a:ext cx="1076923" cy="17027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4D19D6D-B47E-43E1-9014-8946B439B624}"/>
              </a:ext>
            </a:extLst>
          </p:cNvPr>
          <p:cNvSpPr txBox="1"/>
          <p:nvPr/>
        </p:nvSpPr>
        <p:spPr>
          <a:xfrm>
            <a:off x="3824851" y="4554988"/>
            <a:ext cx="1140284" cy="63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64" dirty="0"/>
              <a:t>Gateway</a:t>
            </a:r>
          </a:p>
          <a:p>
            <a:pPr algn="ctr"/>
            <a:r>
              <a:rPr lang="en-GB" sz="1764" dirty="0"/>
              <a:t>site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EB3C81-D047-42DA-A4D2-6A302B5CA640}"/>
              </a:ext>
            </a:extLst>
          </p:cNvPr>
          <p:cNvSpPr txBox="1"/>
          <p:nvPr/>
        </p:nvSpPr>
        <p:spPr>
          <a:xfrm rot="18798365">
            <a:off x="4893975" y="2835612"/>
            <a:ext cx="867127" cy="336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88" err="1"/>
              <a:t>Ka</a:t>
            </a:r>
            <a:r>
              <a:rPr lang="en-GB" sz="1588"/>
              <a:t>-band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A3EB4-3B19-44FC-880A-03A863227423}"/>
              </a:ext>
            </a:extLst>
          </p:cNvPr>
          <p:cNvSpPr txBox="1"/>
          <p:nvPr/>
        </p:nvSpPr>
        <p:spPr>
          <a:xfrm rot="2339698">
            <a:off x="6581612" y="2836154"/>
            <a:ext cx="876935" cy="336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88"/>
              <a:t>Ku-band</a:t>
            </a:r>
          </a:p>
        </p:txBody>
      </p:sp>
      <p:pic>
        <p:nvPicPr>
          <p:cNvPr id="43" name="Picture 42" descr="Satellite-5.png">
            <a:extLst>
              <a:ext uri="{FF2B5EF4-FFF2-40B4-BE49-F238E27FC236}">
                <a16:creationId xmlns:a16="http://schemas.microsoft.com/office/drawing/2014/main" id="{4FE701DD-9879-4E60-84BA-3BA222E29C8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614" y="1325013"/>
            <a:ext cx="1729529" cy="104031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0D9429E-4432-4B91-8A9D-23587DF89E93}"/>
              </a:ext>
            </a:extLst>
          </p:cNvPr>
          <p:cNvCxnSpPr/>
          <p:nvPr/>
        </p:nvCxnSpPr>
        <p:spPr>
          <a:xfrm flipV="1">
            <a:off x="4472359" y="2130113"/>
            <a:ext cx="1425133" cy="162173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6B6371B9-1064-4B41-81ED-423B1F9C0C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5393" y="3211673"/>
            <a:ext cx="406147" cy="447199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274079A-7898-46B4-A792-EF210DBD898C}"/>
              </a:ext>
            </a:extLst>
          </p:cNvPr>
          <p:cNvCxnSpPr/>
          <p:nvPr/>
        </p:nvCxnSpPr>
        <p:spPr>
          <a:xfrm flipH="1" flipV="1">
            <a:off x="6352102" y="2136575"/>
            <a:ext cx="1234927" cy="115730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9CB799F-1525-497D-8581-DD30000D9A59}"/>
              </a:ext>
            </a:extLst>
          </p:cNvPr>
          <p:cNvSpPr txBox="1"/>
          <p:nvPr/>
        </p:nvSpPr>
        <p:spPr>
          <a:xfrm rot="2419542">
            <a:off x="6666954" y="2518685"/>
            <a:ext cx="1218799" cy="363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4"/>
              <a:t>Service link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1FAE0B-053A-4930-85C7-BEA8A17BFA90}"/>
              </a:ext>
            </a:extLst>
          </p:cNvPr>
          <p:cNvSpPr txBox="1"/>
          <p:nvPr/>
        </p:nvSpPr>
        <p:spPr>
          <a:xfrm rot="18787311">
            <a:off x="4338066" y="2465886"/>
            <a:ext cx="1463212" cy="36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4" dirty="0"/>
              <a:t>Feeder link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BDD492-4059-4827-9080-8EBADDCF8D05}"/>
              </a:ext>
            </a:extLst>
          </p:cNvPr>
          <p:cNvSpPr txBox="1"/>
          <p:nvPr/>
        </p:nvSpPr>
        <p:spPr>
          <a:xfrm>
            <a:off x="6418052" y="4745856"/>
            <a:ext cx="1817454" cy="63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64" dirty="0"/>
              <a:t>Satellite</a:t>
            </a:r>
          </a:p>
          <a:p>
            <a:pPr algn="ctr"/>
            <a:r>
              <a:rPr lang="en-GB" sz="1764" dirty="0"/>
              <a:t>Terminals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B8CFFE5-1A84-45D1-A3C0-CEDA5F22E0C0}"/>
              </a:ext>
            </a:extLst>
          </p:cNvPr>
          <p:cNvCxnSpPr>
            <a:cxnSpLocks/>
          </p:cNvCxnSpPr>
          <p:nvPr/>
        </p:nvCxnSpPr>
        <p:spPr>
          <a:xfrm flipH="1">
            <a:off x="3339557" y="4366225"/>
            <a:ext cx="824959" cy="18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1CF1D83-EFFD-4C1F-9E14-FFDE24800216}"/>
              </a:ext>
            </a:extLst>
          </p:cNvPr>
          <p:cNvSpPr/>
          <p:nvPr/>
        </p:nvSpPr>
        <p:spPr>
          <a:xfrm>
            <a:off x="1815477" y="1365836"/>
            <a:ext cx="6245575" cy="3937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88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154D995-59FE-433E-AA7D-D6DDBE4C64E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3991" flipH="1">
            <a:off x="7036177" y="1483127"/>
            <a:ext cx="1073649" cy="603928"/>
          </a:xfrm>
          <a:prstGeom prst="rect">
            <a:avLst/>
          </a:prstGeom>
        </p:spPr>
      </p:pic>
      <p:sp>
        <p:nvSpPr>
          <p:cNvPr id="53" name="Cloud 52">
            <a:extLst>
              <a:ext uri="{FF2B5EF4-FFF2-40B4-BE49-F238E27FC236}">
                <a16:creationId xmlns:a16="http://schemas.microsoft.com/office/drawing/2014/main" id="{D9E6A711-6569-4CAD-B532-26EF5C316D1C}"/>
              </a:ext>
            </a:extLst>
          </p:cNvPr>
          <p:cNvSpPr/>
          <p:nvPr/>
        </p:nvSpPr>
        <p:spPr>
          <a:xfrm>
            <a:off x="1910094" y="4100614"/>
            <a:ext cx="1524196" cy="1187634"/>
          </a:xfrm>
          <a:prstGeom prst="cloud">
            <a:avLst/>
          </a:prstGeom>
          <a:noFill/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8" dirty="0">
                <a:solidFill>
                  <a:schemeClr val="tx1"/>
                </a:solidFill>
              </a:rPr>
              <a:t>OneWeb Core</a:t>
            </a:r>
          </a:p>
          <a:p>
            <a:pPr algn="ctr"/>
            <a:r>
              <a:rPr lang="en-US" sz="1588" dirty="0">
                <a:solidFill>
                  <a:schemeClr val="tx1"/>
                </a:solidFill>
              </a:rPr>
              <a:t>Network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4DF96BB-ACB8-404E-85A5-9E36A1B635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>
                  <a:alpha val="24314"/>
                </a:srgbClr>
              </a:clrFrom>
              <a:clrTo>
                <a:srgbClr val="F6F6F6">
                  <a:alpha val="0"/>
                </a:srgbClr>
              </a:clrTo>
            </a:clrChange>
            <a:lum bright="-1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6" t="22762" r="8444" b="30914"/>
          <a:stretch>
            <a:fillRect/>
          </a:stretch>
        </p:blipFill>
        <p:spPr>
          <a:xfrm>
            <a:off x="7222680" y="3823931"/>
            <a:ext cx="827209" cy="415865"/>
          </a:xfrm>
          <a:prstGeom prst="snipRound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ACE90FD-AB79-4F84-9BD6-AFA204D9AB59}"/>
              </a:ext>
            </a:extLst>
          </p:cNvPr>
          <p:cNvSpPr/>
          <p:nvPr/>
        </p:nvSpPr>
        <p:spPr>
          <a:xfrm>
            <a:off x="2333474" y="1606433"/>
            <a:ext cx="1301877" cy="83052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GB" sz="2399" b="1" dirty="0"/>
              <a:t>OneWeb</a:t>
            </a:r>
          </a:p>
          <a:p>
            <a:pPr algn="ctr"/>
            <a:r>
              <a:rPr lang="en-GB" sz="2399" b="1" dirty="0"/>
              <a:t>System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5A3C6AF-C245-472C-865F-45A3410301A1}"/>
              </a:ext>
            </a:extLst>
          </p:cNvPr>
          <p:cNvSpPr txBox="1"/>
          <p:nvPr/>
        </p:nvSpPr>
        <p:spPr>
          <a:xfrm>
            <a:off x="479778" y="4238747"/>
            <a:ext cx="986792" cy="119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9" b="1" dirty="0"/>
              <a:t>MNOs</a:t>
            </a:r>
          </a:p>
          <a:p>
            <a:pPr algn="ctr"/>
            <a:r>
              <a:rPr lang="en-GB" sz="2399" b="1" dirty="0"/>
              <a:t>ISPs</a:t>
            </a:r>
          </a:p>
          <a:p>
            <a:pPr algn="ctr"/>
            <a:r>
              <a:rPr lang="en-GB" sz="2399" b="1" dirty="0" err="1"/>
              <a:t>Telcos</a:t>
            </a:r>
            <a:endParaRPr lang="en-GB" sz="2399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3FBA8D-A55F-45E2-B48A-1A9FEF7CE16B}"/>
              </a:ext>
            </a:extLst>
          </p:cNvPr>
          <p:cNvSpPr txBox="1"/>
          <p:nvPr/>
        </p:nvSpPr>
        <p:spPr>
          <a:xfrm>
            <a:off x="8537042" y="1283635"/>
            <a:ext cx="2376420" cy="830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9" dirty="0"/>
              <a:t>Access link   </a:t>
            </a:r>
          </a:p>
          <a:p>
            <a:r>
              <a:rPr lang="en-GB" sz="2399" dirty="0"/>
              <a:t>          - </a:t>
            </a:r>
            <a:r>
              <a:rPr lang="en-GB" sz="2000" dirty="0" err="1"/>
              <a:t>WiFi</a:t>
            </a:r>
            <a:r>
              <a:rPr lang="en-GB" sz="2000" dirty="0"/>
              <a:t>, LTE, 5G</a:t>
            </a:r>
            <a:endParaRPr lang="en-GB" sz="2399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1349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r>
              <a:rPr lang="en-US" sz="3200" b="1" dirty="0"/>
              <a:t>OneWeb Benefits and Key Advantages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B6EFF-6348-4127-8B4A-164C63090328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264548-916E-44C3-8F17-B4744C2B540B}"/>
              </a:ext>
            </a:extLst>
          </p:cNvPr>
          <p:cNvSpPr txBox="1">
            <a:spLocks/>
          </p:cNvSpPr>
          <p:nvPr/>
        </p:nvSpPr>
        <p:spPr>
          <a:xfrm>
            <a:off x="814612" y="1346385"/>
            <a:ext cx="6542629" cy="2874621"/>
          </a:xfrm>
        </p:spPr>
        <p:txBody>
          <a:bodyPr/>
          <a:lstStyle>
            <a:lvl1pPr marL="228568" indent="-228568" algn="l" defTabSz="91426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36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04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39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2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08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1" indent="-228568" algn="l" defTabSz="91426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lvl="1" indent="-228543">
              <a:spcBef>
                <a:spcPts val="1200"/>
              </a:spcBef>
              <a:spcAft>
                <a:spcPts val="400"/>
              </a:spcAft>
              <a:buClr>
                <a:srgbClr val="0A4B72"/>
              </a:buClr>
              <a:buSzPct val="70000"/>
            </a:pPr>
            <a:r>
              <a:rPr lang="en-US" b="1" dirty="0">
                <a:solidFill>
                  <a:prstClr val="black"/>
                </a:solidFill>
              </a:rPr>
              <a:t>Truly global coverage</a:t>
            </a:r>
            <a:r>
              <a:rPr lang="en-US" sz="2133" dirty="0">
                <a:solidFill>
                  <a:prstClr val="black"/>
                </a:solidFill>
              </a:rPr>
              <a:t> </a:t>
            </a:r>
          </a:p>
          <a:p>
            <a:pPr marL="228543" lvl="1" indent="-228543">
              <a:spcBef>
                <a:spcPts val="1200"/>
              </a:spcBef>
              <a:spcAft>
                <a:spcPts val="400"/>
              </a:spcAft>
              <a:buClr>
                <a:srgbClr val="0A4B72"/>
              </a:buClr>
              <a:buSzPct val="70000"/>
            </a:pPr>
            <a:r>
              <a:rPr lang="en-US" sz="2400" b="1" dirty="0">
                <a:solidFill>
                  <a:prstClr val="black"/>
                </a:solidFill>
              </a:rPr>
              <a:t>Works in obstructed terrain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(average elevation ~70°)</a:t>
            </a:r>
          </a:p>
          <a:p>
            <a:pPr marL="228543" indent="-228543">
              <a:spcBef>
                <a:spcPts val="1200"/>
              </a:spcBef>
              <a:spcAft>
                <a:spcPts val="400"/>
              </a:spcAft>
              <a:buClr>
                <a:srgbClr val="0A4B72"/>
              </a:buClr>
              <a:buSzPct val="70000"/>
            </a:pPr>
            <a:r>
              <a:rPr lang="en-US" sz="2400" b="1" dirty="0">
                <a:solidFill>
                  <a:prstClr val="black"/>
                </a:solidFill>
              </a:rPr>
              <a:t>Low latency</a:t>
            </a:r>
            <a:r>
              <a:rPr lang="en-US" sz="2133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(~50 </a:t>
            </a:r>
            <a:r>
              <a:rPr lang="en-US" sz="2000" dirty="0" err="1">
                <a:solidFill>
                  <a:prstClr val="black"/>
                </a:solidFill>
              </a:rPr>
              <a:t>ms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  <a:p>
            <a:pPr marL="228543" indent="-228543">
              <a:spcBef>
                <a:spcPts val="1200"/>
              </a:spcBef>
              <a:spcAft>
                <a:spcPts val="400"/>
              </a:spcAft>
              <a:buClr>
                <a:srgbClr val="0A4B72"/>
              </a:buClr>
              <a:buSzPct val="70000"/>
            </a:pPr>
            <a:r>
              <a:rPr lang="en-US" sz="2400" b="1" dirty="0">
                <a:solidFill>
                  <a:prstClr val="black"/>
                </a:solidFill>
              </a:rPr>
              <a:t>High broadband speeds</a:t>
            </a:r>
            <a:r>
              <a:rPr lang="en-US" sz="2133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(up to 100/450 </a:t>
            </a:r>
            <a:r>
              <a:rPr lang="en-US" sz="2000" dirty="0" err="1">
                <a:solidFill>
                  <a:prstClr val="black"/>
                </a:solidFill>
              </a:rPr>
              <a:t>Mbps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  <a:p>
            <a:pPr marL="228543" indent="-228543">
              <a:spcBef>
                <a:spcPts val="1200"/>
              </a:spcBef>
              <a:spcAft>
                <a:spcPts val="400"/>
              </a:spcAft>
              <a:buClr>
                <a:srgbClr val="0A4B72"/>
              </a:buClr>
              <a:buSzPct val="70000"/>
            </a:pPr>
            <a:r>
              <a:rPr lang="en-US" sz="2400" b="1" dirty="0">
                <a:solidFill>
                  <a:prstClr val="black"/>
                </a:solidFill>
              </a:rPr>
              <a:t>Seamless and Ubiquitous mobility</a:t>
            </a:r>
            <a:endParaRPr lang="en-US" sz="2133" b="1" dirty="0">
              <a:solidFill>
                <a:prstClr val="black"/>
              </a:solidFill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5100B43-7EBB-4164-A063-F5B977EF48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965" y="1063117"/>
            <a:ext cx="3862911" cy="38023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76B474-9549-4726-8F42-84858444B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09" y="4147519"/>
            <a:ext cx="7514055" cy="2389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89746-7F52-4F43-8BFA-F03B0E0E0E4F}"/>
              </a:ext>
            </a:extLst>
          </p:cNvPr>
          <p:cNvSpPr txBox="1"/>
          <p:nvPr/>
        </p:nvSpPr>
        <p:spPr>
          <a:xfrm>
            <a:off x="8570013" y="5342258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… truly global 5G enabler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16823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68842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7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US" sz="3200" b="1" dirty="0"/>
              <a:t>OneWeb Serves Multiple Markets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pic>
        <p:nvPicPr>
          <p:cNvPr id="62" name="Picture Placeholder 5">
            <a:extLst>
              <a:ext uri="{FF2B5EF4-FFF2-40B4-BE49-F238E27FC236}">
                <a16:creationId xmlns:a16="http://schemas.microsoft.com/office/drawing/2014/main" id="{1C811837-B6CF-4B66-95E1-13C6AC30BF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2" r="10984" b="21418"/>
          <a:stretch/>
        </p:blipFill>
        <p:spPr>
          <a:xfrm>
            <a:off x="675216" y="1692112"/>
            <a:ext cx="2425594" cy="1079719"/>
          </a:xfrm>
          <a:prstGeom prst="rect">
            <a:avLst/>
          </a:prstGeom>
        </p:spPr>
      </p:pic>
      <p:pic>
        <p:nvPicPr>
          <p:cNvPr id="63" name="Picture Placeholder 5">
            <a:extLst>
              <a:ext uri="{FF2B5EF4-FFF2-40B4-BE49-F238E27FC236}">
                <a16:creationId xmlns:a16="http://schemas.microsoft.com/office/drawing/2014/main" id="{0DE7EE85-44E8-48E1-A222-1BE89C95F6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" t="2304" b="20551"/>
          <a:stretch/>
        </p:blipFill>
        <p:spPr>
          <a:xfrm>
            <a:off x="3426301" y="1692112"/>
            <a:ext cx="2425542" cy="1079719"/>
          </a:xfrm>
          <a:prstGeom prst="rect">
            <a:avLst/>
          </a:prstGeom>
        </p:spPr>
      </p:pic>
      <p:pic>
        <p:nvPicPr>
          <p:cNvPr id="64" name="Picture Placeholder 5">
            <a:extLst>
              <a:ext uri="{FF2B5EF4-FFF2-40B4-BE49-F238E27FC236}">
                <a16:creationId xmlns:a16="http://schemas.microsoft.com/office/drawing/2014/main" id="{A4079EE8-EB2A-499D-BCF3-C61B3F8181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50" b="27954"/>
          <a:stretch/>
        </p:blipFill>
        <p:spPr>
          <a:xfrm>
            <a:off x="6250902" y="1692112"/>
            <a:ext cx="2425577" cy="1079719"/>
          </a:xfrm>
          <a:prstGeom prst="rect">
            <a:avLst/>
          </a:prstGeom>
        </p:spPr>
      </p:pic>
      <p:pic>
        <p:nvPicPr>
          <p:cNvPr id="65" name="Picture Placeholder 5">
            <a:extLst>
              <a:ext uri="{FF2B5EF4-FFF2-40B4-BE49-F238E27FC236}">
                <a16:creationId xmlns:a16="http://schemas.microsoft.com/office/drawing/2014/main" id="{566C5C01-7D37-4BEF-8F87-27DBBBC7BA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" t="6316" r="-114" b="17584"/>
          <a:stretch/>
        </p:blipFill>
        <p:spPr>
          <a:xfrm>
            <a:off x="9079538" y="1702622"/>
            <a:ext cx="2425577" cy="1079719"/>
          </a:xfrm>
          <a:prstGeom prst="rect">
            <a:avLst/>
          </a:prstGeom>
        </p:spPr>
      </p:pic>
      <p:pic>
        <p:nvPicPr>
          <p:cNvPr id="66" name="Picture Placeholder 5">
            <a:extLst>
              <a:ext uri="{FF2B5EF4-FFF2-40B4-BE49-F238E27FC236}">
                <a16:creationId xmlns:a16="http://schemas.microsoft.com/office/drawing/2014/main" id="{4DD3935C-2F72-4717-8DDA-3846210CA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80" b="29211"/>
          <a:stretch/>
        </p:blipFill>
        <p:spPr>
          <a:xfrm>
            <a:off x="718317" y="3507432"/>
            <a:ext cx="2339391" cy="104135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FE76ED6-6CBE-4659-962A-67899E1B85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728" y="3507431"/>
            <a:ext cx="2339391" cy="1048951"/>
          </a:xfrm>
          <a:prstGeom prst="rect">
            <a:avLst/>
          </a:prstGeom>
        </p:spPr>
      </p:pic>
      <p:pic>
        <p:nvPicPr>
          <p:cNvPr id="68" name="Picture Placeholder 5">
            <a:extLst>
              <a:ext uri="{FF2B5EF4-FFF2-40B4-BE49-F238E27FC236}">
                <a16:creationId xmlns:a16="http://schemas.microsoft.com/office/drawing/2014/main" id="{958067AF-3DD7-4BC7-97A9-361C44DEAF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92" b="-370"/>
          <a:stretch/>
        </p:blipFill>
        <p:spPr>
          <a:xfrm>
            <a:off x="6338705" y="3507432"/>
            <a:ext cx="2339391" cy="1052121"/>
          </a:xfrm>
          <a:prstGeom prst="rect">
            <a:avLst/>
          </a:prstGeom>
        </p:spPr>
      </p:pic>
      <p:pic>
        <p:nvPicPr>
          <p:cNvPr id="69" name="Picture Placeholder 5">
            <a:extLst>
              <a:ext uri="{FF2B5EF4-FFF2-40B4-BE49-F238E27FC236}">
                <a16:creationId xmlns:a16="http://schemas.microsoft.com/office/drawing/2014/main" id="{34FE13E7-60E3-4528-B247-A186D200CE1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53" b="16753"/>
          <a:stretch>
            <a:fillRect/>
          </a:stretch>
        </p:blipFill>
        <p:spPr>
          <a:xfrm>
            <a:off x="761419" y="5213680"/>
            <a:ext cx="2339391" cy="1041354"/>
          </a:xfrm>
          <a:prstGeom prst="rect">
            <a:avLst/>
          </a:prstGeom>
        </p:spPr>
      </p:pic>
      <p:pic>
        <p:nvPicPr>
          <p:cNvPr id="70" name="Picture Placeholder 3">
            <a:extLst>
              <a:ext uri="{FF2B5EF4-FFF2-40B4-BE49-F238E27FC236}">
                <a16:creationId xmlns:a16="http://schemas.microsoft.com/office/drawing/2014/main" id="{3BCA730C-1320-4238-AD62-9330E6A6FC7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72" b="12105"/>
          <a:stretch/>
        </p:blipFill>
        <p:spPr>
          <a:xfrm>
            <a:off x="3467599" y="5270294"/>
            <a:ext cx="2339391" cy="1019183"/>
          </a:xfrm>
          <a:prstGeom prst="rect">
            <a:avLst/>
          </a:prstGeom>
        </p:spPr>
      </p:pic>
      <p:pic>
        <p:nvPicPr>
          <p:cNvPr id="71" name="Picture Placeholder 5">
            <a:extLst>
              <a:ext uri="{FF2B5EF4-FFF2-40B4-BE49-F238E27FC236}">
                <a16:creationId xmlns:a16="http://schemas.microsoft.com/office/drawing/2014/main" id="{0534944D-1B0D-4150-B15E-6B1F9F7D1B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" t="8733" r="-226" b="17077"/>
          <a:stretch/>
        </p:blipFill>
        <p:spPr>
          <a:xfrm>
            <a:off x="6338705" y="5237409"/>
            <a:ext cx="2339391" cy="11018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6008B61-D742-478B-9F50-21F50754640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2630" y="5247920"/>
            <a:ext cx="2339391" cy="1081787"/>
          </a:xfrm>
          <a:prstGeom prst="rect">
            <a:avLst/>
          </a:prstGeom>
          <a:effectLst>
            <a:outerShdw blurRad="2286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12A1853-884F-4878-81C7-20C47BC026A0}"/>
              </a:ext>
            </a:extLst>
          </p:cNvPr>
          <p:cNvSpPr txBox="1"/>
          <p:nvPr/>
        </p:nvSpPr>
        <p:spPr>
          <a:xfrm>
            <a:off x="698010" y="1148324"/>
            <a:ext cx="2424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Home / Small Enterprises</a:t>
            </a:r>
          </a:p>
          <a:p>
            <a:pPr algn="ctr"/>
            <a:r>
              <a:rPr lang="en-GB" sz="1600" b="1" dirty="0"/>
              <a:t>IoT / M2M / 5G small cells</a:t>
            </a:r>
            <a:endParaRPr lang="en-US" sz="16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50300E7-A011-4980-A1B5-E70117FD8CDB}"/>
              </a:ext>
            </a:extLst>
          </p:cNvPr>
          <p:cNvSpPr txBox="1"/>
          <p:nvPr/>
        </p:nvSpPr>
        <p:spPr>
          <a:xfrm>
            <a:off x="3563893" y="1262662"/>
            <a:ext cx="2030412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Schools and Hospitals</a:t>
            </a:r>
            <a:endParaRPr lang="en-US" sz="16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7E4DC0C-5E10-4056-B617-7E5DFAFB8E17}"/>
              </a:ext>
            </a:extLst>
          </p:cNvPr>
          <p:cNvSpPr txBox="1"/>
          <p:nvPr/>
        </p:nvSpPr>
        <p:spPr>
          <a:xfrm>
            <a:off x="6547223" y="1252102"/>
            <a:ext cx="1869512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Community Centres</a:t>
            </a:r>
            <a:endParaRPr lang="en-US" sz="16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A63B06-28BA-4BC1-8B31-63FC7560BE6D}"/>
              </a:ext>
            </a:extLst>
          </p:cNvPr>
          <p:cNvSpPr txBox="1"/>
          <p:nvPr/>
        </p:nvSpPr>
        <p:spPr>
          <a:xfrm>
            <a:off x="9374568" y="1251597"/>
            <a:ext cx="1708293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Rural and Remote</a:t>
            </a:r>
            <a:endParaRPr lang="en-US" sz="16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152ABD-ED5F-4B1D-883C-8984C3137182}"/>
              </a:ext>
            </a:extLst>
          </p:cNvPr>
          <p:cNvSpPr txBox="1"/>
          <p:nvPr/>
        </p:nvSpPr>
        <p:spPr>
          <a:xfrm>
            <a:off x="1349602" y="2954312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Oil and Gas</a:t>
            </a:r>
          </a:p>
          <a:p>
            <a:pPr algn="ctr"/>
            <a:r>
              <a:rPr lang="en-GB" sz="1600" b="1" dirty="0"/>
              <a:t>Maritime</a:t>
            </a:r>
            <a:endParaRPr lang="en-US" sz="16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C0075EB-9A84-4C74-8E7F-E1BACD77580C}"/>
              </a:ext>
            </a:extLst>
          </p:cNvPr>
          <p:cNvSpPr txBox="1"/>
          <p:nvPr/>
        </p:nvSpPr>
        <p:spPr>
          <a:xfrm>
            <a:off x="3418159" y="3026010"/>
            <a:ext cx="2344646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On-bard communications</a:t>
            </a:r>
            <a:endParaRPr lang="en-US" sz="16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9D75442-9F09-406E-BAD9-61E84F29F1FC}"/>
              </a:ext>
            </a:extLst>
          </p:cNvPr>
          <p:cNvSpPr txBox="1"/>
          <p:nvPr/>
        </p:nvSpPr>
        <p:spPr>
          <a:xfrm>
            <a:off x="6547302" y="3030316"/>
            <a:ext cx="1781499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Trains and vehicles</a:t>
            </a:r>
            <a:endParaRPr lang="en-US" sz="1600" b="1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13EC3A1-410D-4205-995F-AE272D3EA6AC}"/>
              </a:ext>
            </a:extLst>
          </p:cNvPr>
          <p:cNvSpPr txBox="1"/>
          <p:nvPr/>
        </p:nvSpPr>
        <p:spPr>
          <a:xfrm>
            <a:off x="975938" y="4639010"/>
            <a:ext cx="2051438" cy="584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Public Protection and </a:t>
            </a:r>
          </a:p>
          <a:p>
            <a:pPr algn="ctr"/>
            <a:r>
              <a:rPr lang="en-GB" sz="1600" b="1" dirty="0"/>
              <a:t>Disaster Relief</a:t>
            </a:r>
            <a:endParaRPr lang="en-US" sz="1600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62F7D25-ADF7-4B00-9667-CCF28CA13120}"/>
              </a:ext>
            </a:extLst>
          </p:cNvPr>
          <p:cNvSpPr txBox="1"/>
          <p:nvPr/>
        </p:nvSpPr>
        <p:spPr>
          <a:xfrm>
            <a:off x="4156577" y="4766494"/>
            <a:ext cx="1117516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Emergency</a:t>
            </a:r>
            <a:endParaRPr lang="en-US" sz="1600" b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C23D92-0F2D-41C1-B85B-4F0F02EEBF06}"/>
              </a:ext>
            </a:extLst>
          </p:cNvPr>
          <p:cNvSpPr txBox="1"/>
          <p:nvPr/>
        </p:nvSpPr>
        <p:spPr>
          <a:xfrm>
            <a:off x="9595574" y="3086185"/>
            <a:ext cx="1481302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Connected cars</a:t>
            </a:r>
            <a:endParaRPr lang="en-US" sz="1600" b="1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50273F7-50F8-40F9-B683-9DF289A5C54D}"/>
              </a:ext>
            </a:extLst>
          </p:cNvPr>
          <p:cNvSpPr txBox="1"/>
          <p:nvPr/>
        </p:nvSpPr>
        <p:spPr>
          <a:xfrm>
            <a:off x="6596020" y="4801314"/>
            <a:ext cx="1850987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Roads / Motorways</a:t>
            </a:r>
            <a:endParaRPr lang="en-US" sz="1600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A40EFDB-FC5E-4D70-AF93-9912329828A5}"/>
              </a:ext>
            </a:extLst>
          </p:cNvPr>
          <p:cNvSpPr txBox="1"/>
          <p:nvPr/>
        </p:nvSpPr>
        <p:spPr>
          <a:xfrm>
            <a:off x="9382423" y="4820035"/>
            <a:ext cx="1649381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Cellular Backhaul</a:t>
            </a:r>
            <a:endParaRPr lang="en-US" sz="1600" b="1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1547DA8C-4885-454F-94BB-5101607BB4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5681" y="3535062"/>
            <a:ext cx="2339391" cy="1024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9998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835568" y="6536997"/>
            <a:ext cx="1243121" cy="223053"/>
          </a:xfrm>
        </p:spPr>
        <p:txBody>
          <a:bodyPr/>
          <a:lstStyle/>
          <a:p>
            <a:pPr defTabSz="456842"/>
            <a:fld id="{CE66BF55-AA77-4A10-A9E4-4E93DFAD716E}" type="slidenum">
              <a:rPr lang="en-US" smtClean="0"/>
              <a:pPr defTabSz="456842"/>
              <a:t>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6635" y="262759"/>
            <a:ext cx="10917611" cy="637977"/>
          </a:xfrm>
        </p:spPr>
        <p:txBody>
          <a:bodyPr/>
          <a:lstStyle/>
          <a:p>
            <a:pPr defTabSz="899027">
              <a:lnSpc>
                <a:spcPct val="80000"/>
              </a:lnSpc>
            </a:pPr>
            <a:r>
              <a:rPr lang="en-GB" sz="3200" b="1" dirty="0"/>
              <a:t>Satellite Equipment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D12F8-9BF0-4859-82F9-5EDCE755D319}"/>
              </a:ext>
            </a:extLst>
          </p:cNvPr>
          <p:cNvSpPr txBox="1"/>
          <p:nvPr/>
        </p:nvSpPr>
        <p:spPr>
          <a:xfrm>
            <a:off x="5022128" y="6550223"/>
            <a:ext cx="21280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PROPRIETARY TO ONEWEB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B02321-8AE1-4A2D-97C0-4EA258718E0E}"/>
              </a:ext>
            </a:extLst>
          </p:cNvPr>
          <p:cNvSpPr txBox="1"/>
          <p:nvPr/>
        </p:nvSpPr>
        <p:spPr>
          <a:xfrm>
            <a:off x="1094902" y="2248960"/>
            <a:ext cx="4568436" cy="3139321"/>
          </a:xfrm>
          <a:prstGeom prst="rect">
            <a:avLst/>
          </a:prstGeom>
          <a:noFill/>
        </p:spPr>
        <p:txBody>
          <a:bodyPr wrap="square" lIns="40331" rIns="40331" rtlCol="0">
            <a:spAutoFit/>
          </a:bodyPr>
          <a:lstStyle/>
          <a:p>
            <a:pPr marL="201651" indent="-201651">
              <a:spcBef>
                <a:spcPts val="265"/>
              </a:spcBef>
              <a:spcAft>
                <a:spcPts val="265"/>
              </a:spcAft>
              <a:buClr>
                <a:srgbClr val="08BE4A"/>
              </a:buClr>
              <a:buFont typeface="Wingdings 2"/>
              <a:buChar char=""/>
              <a:tabLst>
                <a:tab pos="233019" algn="l"/>
              </a:tabLst>
              <a:defRPr/>
            </a:pPr>
            <a:r>
              <a:rPr lang="en-US" b="1" dirty="0">
                <a:ea typeface="Batang"/>
              </a:rPr>
              <a:t> Under development</a:t>
            </a:r>
          </a:p>
          <a:p>
            <a:pPr marL="201651" lvl="2" indent="-201651">
              <a:spcBef>
                <a:spcPts val="265"/>
              </a:spcBef>
              <a:spcAft>
                <a:spcPts val="265"/>
              </a:spcAft>
              <a:buClr>
                <a:srgbClr val="08BE4A"/>
              </a:buClr>
              <a:buFont typeface="Wingdings 2"/>
              <a:buChar char=""/>
              <a:tabLst>
                <a:tab pos="233019" algn="l"/>
              </a:tabLst>
              <a:defRPr/>
            </a:pPr>
            <a:r>
              <a:rPr lang="en-US" b="1" dirty="0">
                <a:ea typeface="Roboto" charset="0"/>
                <a:cs typeface="Roboto" charset="0"/>
              </a:rPr>
              <a:t> 0.3 to 0.7 m size</a:t>
            </a:r>
            <a:endParaRPr lang="en-US" b="1" dirty="0">
              <a:ea typeface="Batang"/>
              <a:cs typeface="Arial"/>
            </a:endParaRPr>
          </a:p>
          <a:p>
            <a:pPr marL="201651" indent="-201651">
              <a:spcBef>
                <a:spcPts val="265"/>
              </a:spcBef>
              <a:spcAft>
                <a:spcPts val="265"/>
              </a:spcAft>
              <a:buClr>
                <a:srgbClr val="08BE4A"/>
              </a:buClr>
              <a:buFont typeface="Wingdings 2"/>
              <a:buChar char=""/>
              <a:tabLst>
                <a:tab pos="233019" algn="l"/>
              </a:tabLst>
              <a:defRPr/>
            </a:pPr>
            <a:r>
              <a:rPr lang="en-US" b="1" dirty="0">
                <a:ea typeface="Batang"/>
                <a:cs typeface="Arial"/>
              </a:rPr>
              <a:t> Speeds up to 100/450 </a:t>
            </a:r>
            <a:r>
              <a:rPr lang="en-US" b="1" dirty="0" err="1">
                <a:ea typeface="Batang"/>
                <a:cs typeface="Arial"/>
              </a:rPr>
              <a:t>Mbps</a:t>
            </a:r>
            <a:endParaRPr lang="en-US" b="1" dirty="0">
              <a:ea typeface="Batang"/>
              <a:cs typeface="Arial"/>
            </a:endParaRPr>
          </a:p>
          <a:p>
            <a:pPr marL="201651" lvl="2" indent="-201651">
              <a:spcBef>
                <a:spcPts val="265"/>
              </a:spcBef>
              <a:spcAft>
                <a:spcPts val="265"/>
              </a:spcAft>
              <a:buClr>
                <a:srgbClr val="08BE4A"/>
              </a:buClr>
              <a:buFont typeface="Wingdings 2"/>
              <a:buChar char=""/>
              <a:tabLst>
                <a:tab pos="233019" algn="l"/>
              </a:tabLst>
              <a:defRPr/>
            </a:pPr>
            <a:r>
              <a:rPr lang="en-US" b="1" dirty="0">
                <a:ea typeface="Batang"/>
                <a:cs typeface="Arial"/>
              </a:rPr>
              <a:t> Parabolic &amp; Phased array</a:t>
            </a:r>
          </a:p>
          <a:p>
            <a:pPr marL="201651" lvl="2" indent="-201651">
              <a:spcBef>
                <a:spcPts val="265"/>
              </a:spcBef>
              <a:spcAft>
                <a:spcPts val="265"/>
              </a:spcAft>
              <a:buClr>
                <a:srgbClr val="08BE4A"/>
              </a:buClr>
              <a:buFont typeface="Wingdings 2"/>
              <a:buChar char=""/>
              <a:tabLst>
                <a:tab pos="233019" algn="l"/>
              </a:tabLst>
              <a:defRPr/>
            </a:pPr>
            <a:r>
              <a:rPr lang="en-US" b="1" dirty="0">
                <a:ea typeface="Batang"/>
                <a:cs typeface="Arial"/>
              </a:rPr>
              <a:t> Low radiated power (35-39 </a:t>
            </a:r>
            <a:r>
              <a:rPr lang="en-US" b="1" dirty="0" err="1">
                <a:ea typeface="Batang"/>
                <a:cs typeface="Arial"/>
              </a:rPr>
              <a:t>dBW</a:t>
            </a:r>
            <a:r>
              <a:rPr lang="en-US" b="1" dirty="0">
                <a:ea typeface="Batang"/>
                <a:cs typeface="Arial"/>
              </a:rPr>
              <a:t>)</a:t>
            </a:r>
          </a:p>
          <a:p>
            <a:pPr marL="201651" lvl="2" indent="-201651">
              <a:spcBef>
                <a:spcPts val="265"/>
              </a:spcBef>
              <a:spcAft>
                <a:spcPts val="265"/>
              </a:spcAft>
              <a:buClr>
                <a:srgbClr val="08BE4A"/>
              </a:buClr>
              <a:buFont typeface="Wingdings 2"/>
              <a:buChar char=""/>
              <a:tabLst>
                <a:tab pos="233019" algn="l"/>
              </a:tabLst>
              <a:defRPr/>
            </a:pPr>
            <a:r>
              <a:rPr lang="en-US" b="1" dirty="0">
                <a:ea typeface="Batang"/>
                <a:cs typeface="Arial"/>
              </a:rPr>
              <a:t> High elevation operations</a:t>
            </a:r>
          </a:p>
          <a:p>
            <a:pPr marL="201651" lvl="2" indent="-201651">
              <a:spcBef>
                <a:spcPts val="265"/>
              </a:spcBef>
              <a:spcAft>
                <a:spcPts val="265"/>
              </a:spcAft>
              <a:buClr>
                <a:srgbClr val="08BE4A"/>
              </a:buClr>
              <a:buFont typeface="Wingdings 2"/>
              <a:buChar char=""/>
              <a:tabLst>
                <a:tab pos="233019" algn="l"/>
              </a:tabLst>
              <a:defRPr/>
            </a:pPr>
            <a:endParaRPr lang="en-US" b="1" dirty="0">
              <a:ea typeface="Batang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F2213C-66D8-4F0F-993C-919BACF74C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5" b="8097"/>
          <a:stretch/>
        </p:blipFill>
        <p:spPr>
          <a:xfrm>
            <a:off x="6478325" y="4904607"/>
            <a:ext cx="2502062" cy="11786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ACF2D-64AA-429D-8D72-581331DBFA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77" y="3528786"/>
            <a:ext cx="3001422" cy="11274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79A13D7-3B63-4C02-B900-8496F8E12348}"/>
              </a:ext>
            </a:extLst>
          </p:cNvPr>
          <p:cNvGrpSpPr/>
          <p:nvPr/>
        </p:nvGrpSpPr>
        <p:grpSpPr>
          <a:xfrm>
            <a:off x="6568758" y="1364085"/>
            <a:ext cx="2309092" cy="1918790"/>
            <a:chOff x="13117737" y="5905500"/>
            <a:chExt cx="4255863" cy="3427744"/>
          </a:xfrm>
          <a:noFill/>
          <a:effectLst/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B40360-13BF-49F0-BBE2-F88D9E0934E3}"/>
                </a:ext>
              </a:extLst>
            </p:cNvPr>
            <p:cNvPicPr/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4" b="89881" l="7160" r="90215">
                          <a14:foregroundMark x1="19809" y1="41468" x2="19809" y2="41468"/>
                          <a14:foregroundMark x1="45585" y1="6151" x2="45585" y2="6151"/>
                          <a14:foregroundMark x1="50119" y1="794" x2="50119" y2="794"/>
                          <a14:foregroundMark x1="46301" y1="4365" x2="46301" y2="4365"/>
                          <a14:foregroundMark x1="90692" y1="39683" x2="90692" y2="39683"/>
                          <a14:foregroundMark x1="17184" y1="56349" x2="17184" y2="56349"/>
                          <a14:foregroundMark x1="16706" y1="62302" x2="16706" y2="62302"/>
                          <a14:foregroundMark x1="32697" y1="67857" x2="7399" y2="59127"/>
                          <a14:foregroundMark x1="30072" y1="71230" x2="8115" y2="6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193870" y="5905500"/>
              <a:ext cx="2047932" cy="2200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1CC259-9949-45C3-A646-F52A5DF2A7E6}"/>
                </a:ext>
              </a:extLst>
            </p:cNvPr>
            <p:cNvPicPr/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4" b="89881" l="7160" r="90215">
                          <a14:foregroundMark x1="19809" y1="41468" x2="19809" y2="41468"/>
                          <a14:foregroundMark x1="45585" y1="6151" x2="45585" y2="6151"/>
                          <a14:foregroundMark x1="50119" y1="794" x2="50119" y2="794"/>
                          <a14:foregroundMark x1="46301" y1="4365" x2="46301" y2="4365"/>
                          <a14:foregroundMark x1="90692" y1="39683" x2="90692" y2="39683"/>
                          <a14:foregroundMark x1="17184" y1="56349" x2="17184" y2="56349"/>
                          <a14:foregroundMark x1="16706" y1="62302" x2="16706" y2="62302"/>
                          <a14:foregroundMark x1="32697" y1="67857" x2="7399" y2="59127"/>
                          <a14:foregroundMark x1="30072" y1="71230" x2="8115" y2="6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256823" y="5905500"/>
              <a:ext cx="2047932" cy="2200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2" descr="http://intellianstaging.s3.amazonaws.com/pi/yno8uMQeGU.png">
              <a:extLst>
                <a:ext uri="{FF2B5EF4-FFF2-40B4-BE49-F238E27FC236}">
                  <a16:creationId xmlns:a16="http://schemas.microsoft.com/office/drawing/2014/main" id="{1691A5AD-C2ED-41FA-A1B4-27DC3F01A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6780" y="6972866"/>
              <a:ext cx="2146820" cy="2360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22" name="Picture 2" descr="http://intellianstaging.s3.amazonaws.com/pi/yno8uMQeGU.png">
              <a:extLst>
                <a:ext uri="{FF2B5EF4-FFF2-40B4-BE49-F238E27FC236}">
                  <a16:creationId xmlns:a16="http://schemas.microsoft.com/office/drawing/2014/main" id="{ACEC13EF-3916-4D2C-A893-CDCD58B2E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117737" y="6972866"/>
              <a:ext cx="2109042" cy="2360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658E83F-5A5E-4A9F-9D45-FF79B3EEB625}"/>
              </a:ext>
            </a:extLst>
          </p:cNvPr>
          <p:cNvSpPr txBox="1"/>
          <p:nvPr/>
        </p:nvSpPr>
        <p:spPr>
          <a:xfrm>
            <a:off x="9452206" y="1765058"/>
            <a:ext cx="1630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mechanical</a:t>
            </a:r>
          </a:p>
          <a:p>
            <a:pPr algn="ctr"/>
            <a:r>
              <a:rPr lang="en-GB" dirty="0"/>
              <a:t>parabolic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B7B60-0AAA-4423-AF82-436E75E0E728}"/>
              </a:ext>
            </a:extLst>
          </p:cNvPr>
          <p:cNvSpPr txBox="1"/>
          <p:nvPr/>
        </p:nvSpPr>
        <p:spPr>
          <a:xfrm>
            <a:off x="9346123" y="3554964"/>
            <a:ext cx="1836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active</a:t>
            </a:r>
          </a:p>
          <a:p>
            <a:pPr algn="ctr"/>
            <a:r>
              <a:rPr lang="en-GB" dirty="0"/>
              <a:t>phased array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6169C3-1F15-4B1F-B6F2-84ADA39C2CDA}"/>
              </a:ext>
            </a:extLst>
          </p:cNvPr>
          <p:cNvSpPr txBox="1"/>
          <p:nvPr/>
        </p:nvSpPr>
        <p:spPr>
          <a:xfrm>
            <a:off x="9259981" y="5174041"/>
            <a:ext cx="1836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passive</a:t>
            </a:r>
          </a:p>
          <a:p>
            <a:pPr algn="ctr"/>
            <a:r>
              <a:rPr lang="en-GB" dirty="0"/>
              <a:t>phased array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55861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SLIDEFOOTER"/>
  <p:tag name="IGNOREFONTNONCOMPLIANCE" val="0"/>
  <p:tag name="FONTNAME" val="Arial"/>
  <p:tag name="FONTSIZE" val="8"/>
  <p:tag name="FONTBOLD" val="0"/>
  <p:tag name="FONTITALIC" val="-1"/>
  <p:tag name="FONTULINE" val="0"/>
  <p:tag name="FONTSHADOW" val="0"/>
  <p:tag name="FONTALIGNMENT" val="1"/>
  <p:tag name="FONTCOLOR" val="0"/>
  <p:tag name="FONT_COLOR_TYPE" val="1"/>
  <p:tag name="FONT_COLOR_SCHEME_INDEX" val="0"/>
  <p:tag name="IGNORECOLORLINESNONCOMPLIANCE" val="0"/>
  <p:tag name="FILLVISIBLE" val="0"/>
  <p:tag name="FILLCOLOR" val="16777215"/>
  <p:tag name="FILL_COLOR_SCHEME_INDEX" val="0"/>
  <p:tag name="FILL_COLOR_TYPE" val="1"/>
  <p:tag name="FILLCOLORING" val="No Fill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528"/>
  <p:tag name="POSITIONLEFT" val="54"/>
  <p:tag name="IGNORESIZENONCOMPLIANCE" val="0"/>
  <p:tag name="SIZEWIDTH" val="684"/>
  <p:tag name="SIZEHEIGHT" val="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TITLE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132"/>
  <p:tag name="POSITIONLEFT" val="54"/>
  <p:tag name="IGNORESIZENONCOMPLIANCE" val="0"/>
  <p:tag name="SIZEWIDTH" val="336"/>
  <p:tag name="SIZEHEIGHT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SLIDEFOOTER"/>
  <p:tag name="IGNOREFONTNONCOMPLIANCE" val="0"/>
  <p:tag name="FONTNAME" val="Arial"/>
  <p:tag name="FONTSIZE" val="8"/>
  <p:tag name="FONTBOLD" val="0"/>
  <p:tag name="FONTITALIC" val="-1"/>
  <p:tag name="FONTULINE" val="0"/>
  <p:tag name="FONTSHADOW" val="0"/>
  <p:tag name="FONTALIGNMENT" val="1"/>
  <p:tag name="FONTCOLOR" val="0"/>
  <p:tag name="FONT_COLOR_TYPE" val="1"/>
  <p:tag name="FONT_COLOR_SCHEME_INDEX" val="0"/>
  <p:tag name="IGNORECOLORLINESNONCOMPLIANCE" val="0"/>
  <p:tag name="FILLVISIBLE" val="0"/>
  <p:tag name="FILLCOLOR" val="16777215"/>
  <p:tag name="FILL_COLOR_SCHEME_INDEX" val="0"/>
  <p:tag name="FILL_COLOR_TYPE" val="1"/>
  <p:tag name="FILLCOLORING" val="No Fill"/>
  <p:tag name="LINEVISIBLE" val="0"/>
  <p:tag name="LINECOLOR" val="16777215"/>
  <p:tag name="LINE_COLOR_SCHEME_INDEX" val="0"/>
  <p:tag name="LINE_COLOR_TYPE" val="1"/>
  <p:tag name="LINECOLORING" val="No Line"/>
  <p:tag name="IGNOREPOSITIONNONCOMPLIANCE" val="0"/>
  <p:tag name="POSITIONTOP" val="528"/>
  <p:tag name="POSITIONLEFT" val="54"/>
  <p:tag name="IGNORESIZENONCOMPLIANCE" val="0"/>
  <p:tag name="SIZEWIDTH" val="684"/>
  <p:tag name="SIZEHEIGHT" val="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IGNOREFONTNONCOMPLIANCE" val="0"/>
  <p:tag name="FONTNAME" val="Arial"/>
  <p:tag name="FONTSIZE" val="14"/>
  <p:tag name="FONTBOLD" val="-1"/>
  <p:tag name="FONTITALIC" val="0"/>
  <p:tag name="FONTULINE" val="0"/>
  <p:tag name="FONTSHADOW" val="0"/>
  <p:tag name="FONTALIGNMENT" val="2"/>
  <p:tag name="FONTCOLOR" val="16777215"/>
  <p:tag name="FONT_COLOR_TYPE" val="1"/>
  <p:tag name="FONT_COLOR_SCHEME_INDEX" val="0"/>
  <p:tag name="IGNORECOLORLINESNONCOMPLIANCE" val="0"/>
  <p:tag name="FILLVISIBLE" val="-1"/>
  <p:tag name="FILLCOLOR" val="9529600"/>
  <p:tag name="FILL_COLOR_SCHEME_INDEX" val="0"/>
  <p:tag name="FILL_COLOR_TYPE" val="1"/>
  <p:tag name="LINEVISIBLE" val="-1"/>
  <p:tag name="LINECOLOR" val="9529600"/>
  <p:tag name="LINE_COLOR_SCHEME_INDEX" val="0"/>
  <p:tag name="LINE_COLOR_TYPE" val="1"/>
  <p:tag name="IGNOREPOSITIONNONCOMPLIANCE" val="0"/>
  <p:tag name="POSITIONTOP" val="330"/>
  <p:tag name="POSITIONLEFT" val="54"/>
  <p:tag name="IGNORESIZENONCOMPLIANCE" val="0"/>
  <p:tag name="SIZEWIDTH" val="336"/>
  <p:tag name="SIZEHEIGHT" val="18"/>
</p:tagLst>
</file>

<file path=ppt/theme/theme1.xml><?xml version="1.0" encoding="utf-8"?>
<a:theme xmlns:a="http://schemas.openxmlformats.org/drawingml/2006/main" name="Strawman Airbus Meeting 2018-10-17 v2">
  <a:themeElements>
    <a:clrScheme name="Custom 1">
      <a:dk1>
        <a:sysClr val="windowText" lastClr="000000"/>
      </a:dk1>
      <a:lt1>
        <a:sysClr val="window" lastClr="FFFFFF"/>
      </a:lt1>
      <a:dk2>
        <a:srgbClr val="0A4B72"/>
      </a:dk2>
      <a:lt2>
        <a:srgbClr val="0A4B72"/>
      </a:lt2>
      <a:accent1>
        <a:srgbClr val="15A531"/>
      </a:accent1>
      <a:accent2>
        <a:srgbClr val="0A4B72"/>
      </a:accent2>
      <a:accent3>
        <a:srgbClr val="6E6E6E"/>
      </a:accent3>
      <a:accent4>
        <a:srgbClr val="EFEFEF"/>
      </a:accent4>
      <a:accent5>
        <a:srgbClr val="6E6E6E"/>
      </a:accent5>
      <a:accent6>
        <a:srgbClr val="000000"/>
      </a:accent6>
      <a:hlink>
        <a:srgbClr val="000000"/>
      </a:hlink>
      <a:folHlink>
        <a:srgbClr val="15A4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eWeb Centered">
  <a:themeElements>
    <a:clrScheme name="OneWeb Brand Final">
      <a:dk1>
        <a:srgbClr val="000000"/>
      </a:dk1>
      <a:lt1>
        <a:srgbClr val="EBEBEB"/>
      </a:lt1>
      <a:dk2>
        <a:srgbClr val="015E85"/>
      </a:dk2>
      <a:lt2>
        <a:srgbClr val="015E85"/>
      </a:lt2>
      <a:accent1>
        <a:srgbClr val="15A531"/>
      </a:accent1>
      <a:accent2>
        <a:srgbClr val="424A53"/>
      </a:accent2>
      <a:accent3>
        <a:srgbClr val="717F8F"/>
      </a:accent3>
      <a:accent4>
        <a:srgbClr val="F7F7F7"/>
      </a:accent4>
      <a:accent5>
        <a:srgbClr val="4F5050"/>
      </a:accent5>
      <a:accent6>
        <a:srgbClr val="000000"/>
      </a:accent6>
      <a:hlink>
        <a:srgbClr val="000000"/>
      </a:hlink>
      <a:folHlink>
        <a:srgbClr val="15A43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Template" id="{0641F262-EED3-402A-80D4-4C2812CDD882}" vid="{C9AA757C-2CAD-4C4C-82AD-4CD32C63131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Strawman Airbus Meeting 2018-10-17 v2</Template>
  <TotalTime>5451</TotalTime>
  <Words>974</Words>
  <Application>Microsoft Office PowerPoint</Application>
  <PresentationFormat>Custom</PresentationFormat>
  <Paragraphs>331</Paragraphs>
  <Slides>20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Batang</vt:lpstr>
      <vt:lpstr>MS PGothic</vt:lpstr>
      <vt:lpstr>MS PGothic</vt:lpstr>
      <vt:lpstr>Aharoni</vt:lpstr>
      <vt:lpstr>Arial</vt:lpstr>
      <vt:lpstr>Calibri</vt:lpstr>
      <vt:lpstr>Calibri Light</vt:lpstr>
      <vt:lpstr>Courier New</vt:lpstr>
      <vt:lpstr>Lucida Grande</vt:lpstr>
      <vt:lpstr>Open Sans Light</vt:lpstr>
      <vt:lpstr>Roboto</vt:lpstr>
      <vt:lpstr>Roboto Black</vt:lpstr>
      <vt:lpstr>Times</vt:lpstr>
      <vt:lpstr>Times New Roman</vt:lpstr>
      <vt:lpstr>Verdana</vt:lpstr>
      <vt:lpstr>Wingdings</vt:lpstr>
      <vt:lpstr>Wingdings 2</vt:lpstr>
      <vt:lpstr>Strawman Airbus Meeting 2018-10-17 v2</vt:lpstr>
      <vt:lpstr>OneWeb Centered</vt:lpstr>
      <vt:lpstr>think-cell Slide</vt:lpstr>
      <vt:lpstr>“Global broadband connectivity through LEO constellations”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Dean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DCO User</dc:creator>
  <cp:lastModifiedBy>Tony Azzarelli</cp:lastModifiedBy>
  <cp:revision>281</cp:revision>
  <cp:lastPrinted>2018-02-28T01:38:02Z</cp:lastPrinted>
  <dcterms:created xsi:type="dcterms:W3CDTF">2018-10-17T19:59:45Z</dcterms:created>
  <dcterms:modified xsi:type="dcterms:W3CDTF">2018-10-30T19:25:40Z</dcterms:modified>
</cp:coreProperties>
</file>