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</p:sldMasterIdLst>
  <p:notesMasterIdLst>
    <p:notesMasterId r:id="rId12"/>
  </p:notesMasterIdLst>
  <p:sldIdLst>
    <p:sldId id="257" r:id="rId6"/>
    <p:sldId id="271" r:id="rId7"/>
    <p:sldId id="269" r:id="rId8"/>
    <p:sldId id="272" r:id="rId9"/>
    <p:sldId id="267" r:id="rId10"/>
    <p:sldId id="268" r:id="rId11"/>
  </p:sldIdLst>
  <p:sldSz cx="12192000" cy="6858000"/>
  <p:notesSz cx="6858000" cy="9144000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da Caruso" initials="LC" lastIdx="2" clrIdx="0">
    <p:extLst>
      <p:ext uri="{19B8F6BF-5375-455C-9EA6-DF929625EA0E}">
        <p15:presenceInfo xmlns:p15="http://schemas.microsoft.com/office/powerpoint/2012/main" userId="Linda Carus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4C4C"/>
    <a:srgbClr val="26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73155" autoAdjust="0"/>
  </p:normalViewPr>
  <p:slideViewPr>
    <p:cSldViewPr>
      <p:cViewPr varScale="1">
        <p:scale>
          <a:sx n="92" d="100"/>
          <a:sy n="92" d="100"/>
        </p:scale>
        <p:origin x="319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5F06DA-A1BA-47D3-81B6-6AB97C417E81}" type="datetimeFigureOut">
              <a:rPr lang="en-AU" smtClean="0"/>
              <a:t>26/10/2018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6427EB-8D9A-4836-8338-E8F7AAE57AC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4254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427EB-8D9A-4836-8338-E8F7AAE57ACE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5472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As the chart above shows, stakeholder feedback continues to grow as FYSO evolves. </a:t>
            </a:r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427EB-8D9A-4836-8338-E8F7AAE57ACE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46171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427EB-8D9A-4836-8338-E8F7AAE57ACE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4110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purpose of today’s session is to discuss the demand drivers and supply drivers that inform the ACMA work program and FYSO.  But today, the purpose of this session – mainly looking to inform Part 1 of the FYSO which discusses the environment outlook for spectrum demand and supply.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6427EB-8D9A-4836-8338-E8F7AAE57ACE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16963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427EB-8D9A-4836-8338-E8F7AAE57ACE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54722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47528" y="1642120"/>
            <a:ext cx="9721080" cy="914400"/>
          </a:xfrm>
        </p:spPr>
        <p:txBody>
          <a:bodyPr anchor="b"/>
          <a:lstStyle>
            <a:lvl1pPr>
              <a:defRPr sz="3600">
                <a:solidFill>
                  <a:srgbClr val="4C4C4C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47528" y="2708920"/>
            <a:ext cx="9721080" cy="1752600"/>
          </a:xfrm>
        </p:spPr>
        <p:txBody>
          <a:bodyPr/>
          <a:lstStyle>
            <a:lvl1pPr marL="0" indent="0">
              <a:spcBef>
                <a:spcPct val="0"/>
              </a:spcBef>
              <a:buFont typeface="Arial" panose="020B0604020202020204" pitchFamily="34" charset="0"/>
              <a:buNone/>
              <a:defRPr sz="2900"/>
            </a:lvl1pPr>
          </a:lstStyle>
          <a:p>
            <a:pPr lvl="0"/>
            <a:r>
              <a:rPr lang="en-US" noProof="0"/>
              <a:t>Click to edit Master subtitle style</a:t>
            </a:r>
            <a:endParaRPr lang="en-AU" noProof="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28664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1371600"/>
            <a:ext cx="2590800" cy="4191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371600"/>
            <a:ext cx="7569200" cy="41910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7586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1412776"/>
            <a:ext cx="10363200" cy="457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3392" y="1946176"/>
            <a:ext cx="10363200" cy="3657600"/>
          </a:xfrm>
        </p:spPr>
        <p:txBody>
          <a:bodyPr/>
          <a:lstStyle/>
          <a:p>
            <a:pPr marL="0" lvl="0" indent="0">
              <a:buNone/>
            </a:pPr>
            <a:r>
              <a:rPr lang="en-US"/>
              <a:t>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004457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46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05000"/>
            <a:ext cx="5080000" cy="3657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05000"/>
            <a:ext cx="5080000" cy="3657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781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36682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6871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9466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3028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4165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3392" y="1470248"/>
            <a:ext cx="1065420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3392" y="2003648"/>
            <a:ext cx="10654208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&gt;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&gt;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&gt;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&g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&g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spectrumworkprogram@acma.gov.a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ma.gov.au/Industry/Spectrum/Spectrum-planning/About-spectrum-planning/australian-spectrum-management-principles-spectrum-planning-acma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47528" y="1628800"/>
            <a:ext cx="9721080" cy="914400"/>
          </a:xfrm>
        </p:spPr>
        <p:txBody>
          <a:bodyPr/>
          <a:lstStyle/>
          <a:p>
            <a:r>
              <a:rPr lang="en-US" sz="3600" dirty="0" err="1"/>
              <a:t>Radcomms</a:t>
            </a:r>
            <a:r>
              <a:rPr lang="en-US" sz="3600" dirty="0"/>
              <a:t> 2018 Spectrum futures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47528" y="3044552"/>
            <a:ext cx="9721080" cy="2616696"/>
          </a:xfrm>
        </p:spPr>
        <p:txBody>
          <a:bodyPr/>
          <a:lstStyle/>
          <a:p>
            <a:r>
              <a:rPr lang="en-AU" sz="3200" b="1" dirty="0"/>
              <a:t>Five Year Spectrum Outlook evolution</a:t>
            </a:r>
          </a:p>
          <a:p>
            <a:r>
              <a:rPr lang="en-AU" sz="3200" dirty="0"/>
              <a:t>Workshop</a:t>
            </a:r>
          </a:p>
          <a:p>
            <a:endParaRPr lang="en-AU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933A6-45E9-4928-AEA7-B4E25F399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Overview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2FBD4-C3EE-4DAB-B6BF-2E716B5963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  <a:p>
            <a:r>
              <a:rPr lang="en-AU" dirty="0"/>
              <a:t>FYSO evolution – 2009 to today</a:t>
            </a:r>
          </a:p>
          <a:p>
            <a:pPr marL="0" indent="0">
              <a:buNone/>
            </a:pPr>
            <a:endParaRPr lang="en-AU" dirty="0"/>
          </a:p>
          <a:p>
            <a:r>
              <a:rPr lang="en-AU" dirty="0"/>
              <a:t>Demand drivers and supply drivers – questions for discussion </a:t>
            </a:r>
          </a:p>
        </p:txBody>
      </p:sp>
    </p:spTree>
    <p:extLst>
      <p:ext uri="{BB962C8B-B14F-4D97-AF65-F5344CB8AC3E}">
        <p14:creationId xmlns:p14="http://schemas.microsoft.com/office/powerpoint/2010/main" val="1781145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428BB-5A52-4188-BC5F-C1D0BB3B3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775" y="1313970"/>
            <a:ext cx="10363200" cy="457200"/>
          </a:xfrm>
        </p:spPr>
        <p:txBody>
          <a:bodyPr/>
          <a:lstStyle/>
          <a:p>
            <a:r>
              <a:rPr lang="en-AU" dirty="0"/>
              <a:t>FYSO – submissions received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E41AC-C4DF-41AD-967A-202DDE8C2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392" y="1869976"/>
            <a:ext cx="10363200" cy="3776464"/>
          </a:xfrm>
        </p:spPr>
        <p:txBody>
          <a:bodyPr/>
          <a:lstStyle/>
          <a:p>
            <a:r>
              <a:rPr lang="en-AU" dirty="0">
                <a:latin typeface="+mj-lt"/>
              </a:rPr>
              <a:t>Steady increase in submissions received as shown in the chart below</a:t>
            </a:r>
          </a:p>
          <a:p>
            <a:endParaRPr lang="en-AU" dirty="0">
              <a:latin typeface="+mj-lt"/>
            </a:endParaRPr>
          </a:p>
          <a:p>
            <a:endParaRPr lang="en-AU" dirty="0">
              <a:latin typeface="+mj-lt"/>
            </a:endParaRPr>
          </a:p>
          <a:p>
            <a:endParaRPr lang="en-AU" dirty="0">
              <a:latin typeface="+mj-lt"/>
            </a:endParaRPr>
          </a:p>
          <a:p>
            <a:endParaRPr lang="en-AU" dirty="0">
              <a:latin typeface="+mj-lt"/>
            </a:endParaRPr>
          </a:p>
          <a:p>
            <a:endParaRPr lang="en-AU" dirty="0">
              <a:latin typeface="+mj-lt"/>
            </a:endParaRPr>
          </a:p>
          <a:p>
            <a:endParaRPr lang="en-AU" dirty="0">
              <a:latin typeface="+mj-lt"/>
            </a:endParaRPr>
          </a:p>
          <a:p>
            <a:endParaRPr lang="en-AU" dirty="0">
              <a:latin typeface="+mj-lt"/>
            </a:endParaRPr>
          </a:p>
          <a:p>
            <a:endParaRPr lang="en-AU" dirty="0">
              <a:latin typeface="+mj-lt"/>
            </a:endParaRPr>
          </a:p>
          <a:p>
            <a:endParaRPr lang="en-AU" dirty="0">
              <a:latin typeface="+mj-lt"/>
            </a:endParaRPr>
          </a:p>
          <a:p>
            <a:endParaRPr lang="en-AU" dirty="0">
              <a:latin typeface="+mj-lt"/>
            </a:endParaRPr>
          </a:p>
          <a:p>
            <a:endParaRPr lang="en-AU" sz="1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180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Feedback </a:t>
            </a:r>
            <a:r>
              <a:rPr lang="en-AU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can be sent to </a:t>
            </a:r>
            <a:r>
              <a:rPr lang="en-AU" sz="1800" u="sng" dirty="0">
                <a:solidFill>
                  <a:srgbClr val="0563C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spectrumworkprogram@acma.gov.au</a:t>
            </a:r>
            <a:endParaRPr lang="en-AU" sz="1800" dirty="0">
              <a:latin typeface="+mj-lt"/>
            </a:endParaRPr>
          </a:p>
          <a:p>
            <a:pPr marL="0" indent="0">
              <a:buNone/>
            </a:pPr>
            <a:r>
              <a:rPr lang="en-AU" dirty="0"/>
              <a:t> </a:t>
            </a:r>
          </a:p>
          <a:p>
            <a:endParaRPr lang="en-AU" dirty="0"/>
          </a:p>
          <a:p>
            <a:endParaRPr lang="en-AU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4D5CB00-C152-4106-A269-D2A5A0B688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3432" y="2291384"/>
            <a:ext cx="6120680" cy="3682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964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EB292-047D-4107-9F19-7B15783C0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392" y="1286033"/>
            <a:ext cx="10363200" cy="457200"/>
          </a:xfrm>
        </p:spPr>
        <p:txBody>
          <a:bodyPr/>
          <a:lstStyle/>
          <a:p>
            <a:r>
              <a:rPr lang="en-AU" dirty="0"/>
              <a:t>Spectrum Management Decision Framework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72F260-395C-4293-9C19-961F8A53EC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  <a:p>
            <a:endParaRPr lang="en-AU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8E4CEC0-D2C2-44BC-B4D5-5A78B47CE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392" y="2043692"/>
            <a:ext cx="10363200" cy="3778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&gt;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&gt;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&gt;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&gt;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&gt;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AU" dirty="0"/>
          </a:p>
          <a:p>
            <a:pPr lvl="1"/>
            <a:endParaRPr lang="en-AU" dirty="0"/>
          </a:p>
          <a:p>
            <a:pPr lvl="1"/>
            <a:endParaRPr lang="en-AU" dirty="0"/>
          </a:p>
          <a:p>
            <a:pPr lvl="1"/>
            <a:endParaRPr lang="en-AU" dirty="0"/>
          </a:p>
          <a:p>
            <a:pPr lvl="1"/>
            <a:endParaRPr lang="en-AU" dirty="0"/>
          </a:p>
          <a:p>
            <a:pPr lvl="1"/>
            <a:endParaRPr lang="en-AU" dirty="0"/>
          </a:p>
          <a:p>
            <a:pPr lvl="1"/>
            <a:endParaRPr lang="en-AU" dirty="0"/>
          </a:p>
          <a:p>
            <a:pPr lvl="1"/>
            <a:endParaRPr lang="en-AU" dirty="0"/>
          </a:p>
          <a:p>
            <a:pPr marL="457200" lvl="1" indent="0">
              <a:buNone/>
            </a:pPr>
            <a:endParaRPr lang="en-AU" dirty="0"/>
          </a:p>
          <a:p>
            <a:pPr marL="457200" lvl="1" indent="0">
              <a:buNone/>
            </a:pPr>
            <a:endParaRPr lang="en-AU" sz="1200" dirty="0"/>
          </a:p>
          <a:p>
            <a:pPr marL="457200" lvl="1" indent="0">
              <a:buNone/>
            </a:pPr>
            <a:endParaRPr lang="en-AU" sz="1200" dirty="0"/>
          </a:p>
          <a:p>
            <a:pPr marL="457200" lvl="1" indent="0">
              <a:buNone/>
            </a:pPr>
            <a:endParaRPr lang="en-AU" sz="1200" dirty="0"/>
          </a:p>
          <a:p>
            <a:pPr marL="457200" lvl="1" indent="0">
              <a:buNone/>
            </a:pPr>
            <a:endParaRPr lang="en-AU" sz="1200" dirty="0"/>
          </a:p>
          <a:p>
            <a:pPr marL="457200" lvl="1" indent="0">
              <a:buNone/>
            </a:pPr>
            <a:r>
              <a:rPr lang="en-AU" sz="1800" dirty="0"/>
              <a:t>Spectrum management principles are available on the </a:t>
            </a:r>
            <a:r>
              <a:rPr lang="en-AU" sz="1800" dirty="0">
                <a:hlinkClick r:id="rId3"/>
              </a:rPr>
              <a:t>ACMA website </a:t>
            </a:r>
            <a:endParaRPr lang="en-AU" sz="1800" dirty="0"/>
          </a:p>
          <a:p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8A77F42-2A2E-4BAE-BD89-55BD6222BF9B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440" y="1628800"/>
            <a:ext cx="7776864" cy="45365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12059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47412" y="1254224"/>
            <a:ext cx="10363200" cy="457200"/>
          </a:xfrm>
        </p:spPr>
        <p:txBody>
          <a:bodyPr/>
          <a:lstStyle/>
          <a:p>
            <a:r>
              <a:rPr lang="en-US" sz="3200" dirty="0"/>
              <a:t>Questions for discussion </a:t>
            </a:r>
            <a:br>
              <a:rPr lang="en-US" sz="3200" dirty="0"/>
            </a:br>
            <a:br>
              <a:rPr lang="en-US" sz="3200" dirty="0"/>
            </a:br>
            <a:endParaRPr lang="en-US" sz="32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21877" y="1772816"/>
            <a:ext cx="10363200" cy="3398912"/>
          </a:xfrm>
        </p:spPr>
        <p:txBody>
          <a:bodyPr/>
          <a:lstStyle/>
          <a:p>
            <a:pPr marL="0" indent="0">
              <a:buNone/>
            </a:pPr>
            <a:r>
              <a:rPr lang="en-AU" b="1" dirty="0"/>
              <a:t>Demand drivers</a:t>
            </a:r>
          </a:p>
          <a:p>
            <a:pPr marL="0" indent="0">
              <a:buNone/>
            </a:pPr>
            <a:r>
              <a:rPr lang="en-AU" dirty="0"/>
              <a:t>1.  The FYSO identifies demand for satellite, broadcasting, 5G and mobile broadband, dynamic spectrum access developments. </a:t>
            </a:r>
          </a:p>
          <a:p>
            <a:pPr>
              <a:buAutoNum type="arabicPeriod"/>
            </a:pPr>
            <a:endParaRPr lang="en-AU" sz="1800" dirty="0"/>
          </a:p>
          <a:p>
            <a:pPr marL="0" indent="0">
              <a:buNone/>
            </a:pPr>
            <a:r>
              <a:rPr lang="en-AU" dirty="0"/>
              <a:t>What are the other top technology trends the ACMA should be monitoring that will affect spectrum demand?</a:t>
            </a:r>
            <a:r>
              <a:rPr lang="en-AU" sz="1800" dirty="0"/>
              <a:t> </a:t>
            </a:r>
          </a:p>
          <a:p>
            <a:pPr marL="0" indent="0">
              <a:buNone/>
            </a:pPr>
            <a:endParaRPr lang="en-AU" sz="1800" dirty="0"/>
          </a:p>
          <a:p>
            <a:pPr marL="0" indent="0">
              <a:buNone/>
            </a:pPr>
            <a:r>
              <a:rPr lang="en-AU" sz="1800" dirty="0"/>
              <a:t>2.  </a:t>
            </a:r>
            <a:r>
              <a:rPr lang="en-AU" dirty="0"/>
              <a:t>How do technology developments influence substitution of spectrum demand between</a:t>
            </a:r>
            <a:endParaRPr lang="en-AU" sz="1800" dirty="0"/>
          </a:p>
          <a:p>
            <a:pPr lvl="1"/>
            <a:r>
              <a:rPr lang="en-AU" dirty="0"/>
              <a:t>Licenced and unlicensed (class licensed) spectrum</a:t>
            </a:r>
          </a:p>
          <a:p>
            <a:pPr lvl="1"/>
            <a:r>
              <a:rPr lang="en-AU" dirty="0"/>
              <a:t>Services like fixed and wireless, satellite and wireless?</a:t>
            </a:r>
          </a:p>
          <a:p>
            <a:pPr marL="457200" lvl="1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US" b="1" dirty="0"/>
              <a:t>Supply drivers</a:t>
            </a:r>
            <a:endParaRPr lang="en-AU" b="1" dirty="0"/>
          </a:p>
          <a:p>
            <a:pPr marL="0" lvl="0" indent="0">
              <a:buNone/>
            </a:pPr>
            <a:r>
              <a:rPr lang="en-AU" dirty="0"/>
              <a:t>3.  Are there opportunities for industry led optimisation of spectrum utilisation?</a:t>
            </a:r>
          </a:p>
          <a:p>
            <a:pPr marL="0" lvl="0" indent="0">
              <a:buNone/>
            </a:pPr>
            <a:endParaRPr lang="en-AU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658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47528" y="1977752"/>
            <a:ext cx="9721080" cy="914400"/>
          </a:xfrm>
        </p:spPr>
        <p:txBody>
          <a:bodyPr/>
          <a:lstStyle/>
          <a:p>
            <a:r>
              <a:rPr lang="en-US" sz="3600" dirty="0"/>
              <a:t>THANK YOU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47528" y="3044552"/>
            <a:ext cx="9721080" cy="2616696"/>
          </a:xfrm>
        </p:spPr>
        <p:txBody>
          <a:bodyPr/>
          <a:lstStyle/>
          <a:p>
            <a:r>
              <a:rPr lang="en-AU" sz="2400" dirty="0"/>
              <a:t>Linda Caruso</a:t>
            </a:r>
          </a:p>
          <a:p>
            <a:r>
              <a:rPr lang="en-AU" sz="2400" dirty="0"/>
              <a:t>Executive Manager</a:t>
            </a:r>
          </a:p>
          <a:p>
            <a:r>
              <a:rPr lang="en-AU" sz="2400" dirty="0"/>
              <a:t>Spectrum Reform Implementation Branch</a:t>
            </a:r>
          </a:p>
          <a:p>
            <a:r>
              <a:rPr lang="en-AU" sz="2400" dirty="0"/>
              <a:t>Communications Infrastructure Division</a:t>
            </a:r>
          </a:p>
        </p:txBody>
      </p:sp>
    </p:spTree>
    <p:extLst>
      <p:ext uri="{BB962C8B-B14F-4D97-AF65-F5344CB8AC3E}">
        <p14:creationId xmlns:p14="http://schemas.microsoft.com/office/powerpoint/2010/main" val="2175756908"/>
      </p:ext>
    </p:extLst>
  </p:cSld>
  <p:clrMapOvr>
    <a:masterClrMapping/>
  </p:clrMapOvr>
</p:sld>
</file>

<file path=ppt/theme/theme1.xml><?xml version="1.0" encoding="utf-8"?>
<a:theme xmlns:a="http://schemas.openxmlformats.org/drawingml/2006/main" name="ACMA_PPTemplate_2 FA (2)">
  <a:themeElements>
    <a:clrScheme name="">
      <a:dk1>
        <a:srgbClr val="666666"/>
      </a:dk1>
      <a:lt1>
        <a:srgbClr val="FFFFFF"/>
      </a:lt1>
      <a:dk2>
        <a:srgbClr val="4C4C4C"/>
      </a:dk2>
      <a:lt2>
        <a:srgbClr val="262626"/>
      </a:lt2>
      <a:accent1>
        <a:srgbClr val="666666"/>
      </a:accent1>
      <a:accent2>
        <a:srgbClr val="666666"/>
      </a:accent2>
      <a:accent3>
        <a:srgbClr val="FFFFFF"/>
      </a:accent3>
      <a:accent4>
        <a:srgbClr val="565656"/>
      </a:accent4>
      <a:accent5>
        <a:srgbClr val="B8B8B8"/>
      </a:accent5>
      <a:accent6>
        <a:srgbClr val="5C5C5C"/>
      </a:accent6>
      <a:hlink>
        <a:srgbClr val="666666"/>
      </a:hlink>
      <a:folHlink>
        <a:srgbClr val="666666"/>
      </a:folHlink>
    </a:clrScheme>
    <a:fontScheme name="ACMA_PPTemplate_2 FA (2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ACMA_PPTemplate_2 FA (2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MA_PPTemplate_2 FA (2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MA_PPTemplate_2 FA (2)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MA_PPTemplate_2 FA (2)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MA_PPTemplate_2 FA (2)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MA_PPTemplate_2 FA (2)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MA_PPTemplate_2 FA (2)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MA_PPTemplate_2 FA (2)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MA_PPTemplate_2 FA (2)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MA_PPTemplate_2 FA (2)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MA_PPTemplate_2 FA (2)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MA_PPTemplate_2 FA (2)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ACMA Powerpoint template [Read-Only]" id="{1386F6D2-3BCE-49DE-9723-9AF812D48782}" vid="{D865509D-1F3A-4008-9357-483ED7A51CE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a261fa2d-11b8-46d4-9e87-f4021558415a">63ZSWQHNAPVM-8-169</_dlc_DocId>
    <_dlc_DocIdUrl xmlns="a261fa2d-11b8-46d4-9e87-f4021558415a">
      <Url>http://collaboration/projects/SR14/SRProj/_layouts/15/DocIdRedir.aspx?ID=63ZSWQHNAPVM-8-169</Url>
      <Description>63ZSWQHNAPVM-8-169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5AC7B6F81F0E4DAE41F334CA244828" ma:contentTypeVersion="4" ma:contentTypeDescription="Create a new document." ma:contentTypeScope="" ma:versionID="f1e520a659fda37d06e19156afd61f07">
  <xsd:schema xmlns:xsd="http://www.w3.org/2001/XMLSchema" xmlns:xs="http://www.w3.org/2001/XMLSchema" xmlns:p="http://schemas.microsoft.com/office/2006/metadata/properties" xmlns:ns2="a261fa2d-11b8-46d4-9e87-f4021558415a" targetNamespace="http://schemas.microsoft.com/office/2006/metadata/properties" ma:root="true" ma:fieldsID="848c6b42e4c8e1fc1c72d593420d2bb8" ns2:_="">
    <xsd:import namespace="a261fa2d-11b8-46d4-9e87-f4021558415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61fa2d-11b8-46d4-9e87-f4021558415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6317CC-E9C2-47D2-B8A7-B735733E4584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a261fa2d-11b8-46d4-9e87-f4021558415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1E2AA7C-7D43-48AF-9ACE-31A5ABA481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61fa2d-11b8-46d4-9e87-f402155841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448476E-D0AB-4539-9DBA-2272CFE2426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8C757EE0-8A3E-4803-AE10-6A3CC956C15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ACMA Powerpoint template</Template>
  <TotalTime>894</TotalTime>
  <Words>241</Words>
  <Application>Microsoft Office PowerPoint</Application>
  <PresentationFormat>Widescreen</PresentationFormat>
  <Paragraphs>68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ACMA_PPTemplate_2 FA (2)</vt:lpstr>
      <vt:lpstr>Radcomms 2018 Spectrum futures </vt:lpstr>
      <vt:lpstr>Overview </vt:lpstr>
      <vt:lpstr>FYSO – submissions received </vt:lpstr>
      <vt:lpstr>Spectrum Management Decision Framework</vt:lpstr>
      <vt:lpstr>Questions for discussion   </vt:lpstr>
      <vt:lpstr>THANK YOU</vt:lpstr>
    </vt:vector>
  </TitlesOfParts>
  <Company>Australian Communications and Media Authority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Hugh Clapin</dc:creator>
  <cp:lastModifiedBy>Linda Caruso</cp:lastModifiedBy>
  <cp:revision>22</cp:revision>
  <dcterms:created xsi:type="dcterms:W3CDTF">2018-08-23T22:08:01Z</dcterms:created>
  <dcterms:modified xsi:type="dcterms:W3CDTF">2018-10-25T20:26:38Z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0x010100FD5AC7B6F81F0E4DAE41F334CA244828</vt:lpwstr>
  </property>
  <property fmtid="{D5CDD505-2E9C-101B-9397-08002B2CF9AE}" pid="3" name="_dlc_DocIdItemGuid">
    <vt:lpwstr>2e438587-eef4-4416-b324-0a2fda36f9dd</vt:lpwstr>
  </property>
</Properties>
</file>