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7">
  <p:sldMasterIdLst>
    <p:sldMasterId id="2147483648" r:id="rId1"/>
  </p:sldMasterIdLst>
  <p:notesMasterIdLst>
    <p:notesMasterId r:id="rId14"/>
  </p:notesMasterIdLst>
  <p:sldIdLst>
    <p:sldId id="500" r:id="rId2"/>
    <p:sldId id="383" r:id="rId3"/>
    <p:sldId id="543" r:id="rId4"/>
    <p:sldId id="490" r:id="rId5"/>
    <p:sldId id="513" r:id="rId6"/>
    <p:sldId id="541" r:id="rId7"/>
    <p:sldId id="495" r:id="rId8"/>
    <p:sldId id="496" r:id="rId9"/>
    <p:sldId id="544" r:id="rId10"/>
    <p:sldId id="484" r:id="rId11"/>
    <p:sldId id="494" r:id="rId12"/>
    <p:sldId id="517" r:id="rId13"/>
  </p:sldIdLst>
  <p:sldSz cx="13444538" cy="7562850"/>
  <p:notesSz cx="6797675" cy="9926638"/>
  <p:defaultTextStyle>
    <a:defPPr>
      <a:defRPr lang="en-US"/>
    </a:defPPr>
    <a:lvl1pPr marL="0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73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44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117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89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860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233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605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977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34580" autoAdjust="0"/>
    <p:restoredTop sz="82805" autoAdjust="0"/>
  </p:normalViewPr>
  <p:slideViewPr>
    <p:cSldViewPr snapToGrid="0" snapToObjects="1">
      <p:cViewPr varScale="1">
        <p:scale>
          <a:sx n="89" d="100"/>
          <a:sy n="89" d="100"/>
        </p:scale>
        <p:origin x="126" y="240"/>
      </p:cViewPr>
      <p:guideLst>
        <p:guide orient="horz" pos="2382"/>
        <p:guide pos="42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804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Althaus" userId="af49bcf1-d312-4847-b27e-081ab31b54ad" providerId="ADAL" clId="{550BEC73-51F9-4175-A0D5-B9135EA15A0C}"/>
    <pc:docChg chg="custSel modSld">
      <pc:chgData name="Chris Althaus" userId="af49bcf1-d312-4847-b27e-081ab31b54ad" providerId="ADAL" clId="{550BEC73-51F9-4175-A0D5-B9135EA15A0C}" dt="2018-10-26T01:18:44.894" v="10" actId="478"/>
      <pc:docMkLst>
        <pc:docMk/>
      </pc:docMkLst>
      <pc:sldChg chg="modNotes">
        <pc:chgData name="Chris Althaus" userId="af49bcf1-d312-4847-b27e-081ab31b54ad" providerId="ADAL" clId="{550BEC73-51F9-4175-A0D5-B9135EA15A0C}" dt="2018-10-26T01:18:44.894" v="10" actId="478"/>
        <pc:sldMkLst>
          <pc:docMk/>
          <pc:sldMk cId="1636639181" sldId="490"/>
        </pc:sldMkLst>
      </pc:sldChg>
      <pc:sldChg chg="modNotes">
        <pc:chgData name="Chris Althaus" userId="af49bcf1-d312-4847-b27e-081ab31b54ad" providerId="ADAL" clId="{550BEC73-51F9-4175-A0D5-B9135EA15A0C}" dt="2018-10-26T01:18:29.301" v="8" actId="478"/>
        <pc:sldMkLst>
          <pc:docMk/>
          <pc:sldMk cId="1861394948" sldId="496"/>
        </pc:sldMkLst>
      </pc:sldChg>
      <pc:sldChg chg="modNotes">
        <pc:chgData name="Chris Althaus" userId="af49bcf1-d312-4847-b27e-081ab31b54ad" providerId="ADAL" clId="{550BEC73-51F9-4175-A0D5-B9135EA15A0C}" dt="2018-10-26T01:18:18.269" v="5" actId="478"/>
        <pc:sldMkLst>
          <pc:docMk/>
          <pc:sldMk cId="3356857554" sldId="513"/>
        </pc:sldMkLst>
      </pc:sldChg>
      <pc:sldChg chg="modNotes">
        <pc:chgData name="Chris Althaus" userId="af49bcf1-d312-4847-b27e-081ab31b54ad" providerId="ADAL" clId="{550BEC73-51F9-4175-A0D5-B9135EA15A0C}" dt="2018-10-26T01:18:14.363" v="3" actId="478"/>
        <pc:sldMkLst>
          <pc:docMk/>
          <pc:sldMk cId="3966066602" sldId="543"/>
        </pc:sldMkLst>
      </pc:sldChg>
      <pc:sldChg chg="modNotes">
        <pc:chgData name="Chris Althaus" userId="af49bcf1-d312-4847-b27e-081ab31b54ad" providerId="ADAL" clId="{550BEC73-51F9-4175-A0D5-B9135EA15A0C}" dt="2018-10-26T01:18:22.113" v="6" actId="478"/>
        <pc:sldMkLst>
          <pc:docMk/>
          <pc:sldMk cId="2825394714" sldId="5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BEB76-CE41-4042-8F00-BB48B0742524}" type="datetimeFigureOut">
              <a:rPr lang="en-AU" smtClean="0"/>
              <a:t>26/10/2018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227BB-0EA6-4732-8E60-7DF0EBD0AC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798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60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05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27BB-0EA6-4732-8E60-7DF0EBD0AC2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8699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583CC7-D6E4-4F33-816E-A13828264354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Notes Placeholder 4"/>
          <p:cNvSpPr>
            <a:spLocks noGrp="1"/>
          </p:cNvSpPr>
          <p:nvPr/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5865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27BB-0EA6-4732-8E60-7DF0EBD0AC2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825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27BB-0EA6-4732-8E60-7DF0EBD0AC25}" type="slidenum">
              <a:rPr lang="en-AU" smtClean="0"/>
              <a:t>12</a:t>
            </a:fld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080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27BB-0EA6-4732-8E60-7DF0EBD0AC2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587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715153"/>
            <a:ext cx="6797675" cy="5209762"/>
          </a:xfrm>
        </p:spPr>
        <p:txBody>
          <a:bodyPr/>
          <a:lstStyle/>
          <a:p>
            <a:pPr marL="457200" fontAlgn="base"/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27BB-0EA6-4732-8E60-7DF0EBD0AC2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49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27BB-0EA6-4732-8E60-7DF0EBD0AC25}" type="slidenum">
              <a:rPr lang="en-AU" smtClean="0"/>
              <a:t>4</a:t>
            </a:fld>
            <a:endParaRPr lang="en-A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A6EEF73-4277-49CD-9904-869278B4B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565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27BB-0EA6-4732-8E60-7DF0EBD0AC25}" type="slidenum">
              <a:rPr lang="en-AU" smtClean="0"/>
              <a:t>5</a:t>
            </a:fld>
            <a:endParaRPr lang="en-A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9AEF302-F644-49CF-88E0-CBFC1CCE8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570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27BB-0EA6-4732-8E60-7DF0EBD0AC2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7669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xfrm>
            <a:off x="119270" y="4715153"/>
            <a:ext cx="6573078" cy="52097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AU" dirty="0"/>
          </a:p>
          <a:p>
            <a:r>
              <a:rPr lang="en-AU" dirty="0"/>
              <a:t> </a:t>
            </a:r>
          </a:p>
          <a:p>
            <a:r>
              <a:rPr lang="en-AU" dirty="0"/>
              <a:t> </a:t>
            </a:r>
          </a:p>
          <a:p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D41AD4-0210-4405-A810-C18563D56448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478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27BB-0EA6-4732-8E60-7DF0EBD0AC25}" type="slidenum">
              <a:rPr lang="en-AU" smtClean="0"/>
              <a:t>8</a:t>
            </a:fld>
            <a:endParaRPr lang="en-A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4016E07-D761-4138-85D1-1F11D4D38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7531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27BB-0EA6-4732-8E60-7DF0EBD0AC25}" type="slidenum">
              <a:rPr lang="en-AU" smtClean="0"/>
              <a:t>9</a:t>
            </a:fld>
            <a:endParaRPr lang="en-A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EB80934-8105-4BB2-B987-965E34BA1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820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341" y="2349388"/>
            <a:ext cx="11427857" cy="162111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683" y="4285615"/>
            <a:ext cx="941117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220-C9F6-4057-9F63-1043E17AE1C6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77B5-FF68-F94D-BA8C-C63EDB2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7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6503-D128-4AE4-8C15-12DDD340BFE2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77B5-FF68-F94D-BA8C-C63EDB2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1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95183" y="334379"/>
            <a:ext cx="3533860" cy="7116431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6602" y="334379"/>
            <a:ext cx="10384505" cy="7116431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A8E8-3C69-4803-BA0D-9132AAC16265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77B5-FF68-F94D-BA8C-C63EDB2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8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F47E-78DB-4B35-B434-9834E8C2CFB6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77B5-FF68-F94D-BA8C-C63EDB2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3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026" y="4859833"/>
            <a:ext cx="11427857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026" y="3205461"/>
            <a:ext cx="11427857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4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8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F7B3-FEEA-4BA2-A201-B76BBD6AFD58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77B5-FF68-F94D-BA8C-C63EDB2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602" y="1946734"/>
            <a:ext cx="6958015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68693" y="1946734"/>
            <a:ext cx="6960349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8580-A2E1-449D-97EA-654CFE9FFF8A}" type="datetime1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77B5-FF68-F94D-BA8C-C63EDB2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7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27" y="302867"/>
            <a:ext cx="1210008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227" y="1692891"/>
            <a:ext cx="5940339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227" y="2398406"/>
            <a:ext cx="5940339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9639" y="1692891"/>
            <a:ext cx="5942672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9639" y="2398406"/>
            <a:ext cx="5942672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F7E3-471A-4312-BAAE-F81A7E9A21DA}" type="datetime1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77B5-FF68-F94D-BA8C-C63EDB2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4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8EDA-9399-470F-8161-A9E5FBB1E50F}" type="datetime1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77B5-FF68-F94D-BA8C-C63EDB2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5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5354-080A-4230-87BE-34FFF26EB696}" type="datetime1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77B5-FF68-F94D-BA8C-C63EDB2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8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30" y="301114"/>
            <a:ext cx="4423160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440" y="301116"/>
            <a:ext cx="7515871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230" y="1582598"/>
            <a:ext cx="4423160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7658-E133-4DAE-92FF-97D5E55B5226}" type="datetime1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77B5-FF68-F94D-BA8C-C63EDB2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26" y="5293995"/>
            <a:ext cx="806672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5226" y="675755"/>
            <a:ext cx="806672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373" indent="0">
              <a:buNone/>
              <a:defRPr sz="3200"/>
            </a:lvl2pPr>
            <a:lvl3pPr marL="1042744" indent="0">
              <a:buNone/>
              <a:defRPr sz="2700"/>
            </a:lvl3pPr>
            <a:lvl4pPr marL="1564117" indent="0">
              <a:buNone/>
              <a:defRPr sz="2300"/>
            </a:lvl4pPr>
            <a:lvl5pPr marL="2085489" indent="0">
              <a:buNone/>
              <a:defRPr sz="2300"/>
            </a:lvl5pPr>
            <a:lvl6pPr marL="2606860" indent="0">
              <a:buNone/>
              <a:defRPr sz="2300"/>
            </a:lvl6pPr>
            <a:lvl7pPr marL="3128233" indent="0">
              <a:buNone/>
              <a:defRPr sz="2300"/>
            </a:lvl7pPr>
            <a:lvl8pPr marL="3649605" indent="0">
              <a:buNone/>
              <a:defRPr sz="2300"/>
            </a:lvl8pPr>
            <a:lvl9pPr marL="4170977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5226" y="5918981"/>
            <a:ext cx="806672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7785-4E56-48FC-8152-6643DC3535BE}" type="datetime1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77B5-FF68-F94D-BA8C-C63EDB2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27" y="302867"/>
            <a:ext cx="12100084" cy="1260475"/>
          </a:xfrm>
          <a:prstGeom prst="rect">
            <a:avLst/>
          </a:prstGeom>
        </p:spPr>
        <p:txBody>
          <a:bodyPr vert="horz" lIns="104274" tIns="52138" rIns="104274" bIns="52138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227" y="1764668"/>
            <a:ext cx="12100084" cy="4991131"/>
          </a:xfrm>
          <a:prstGeom prst="rect">
            <a:avLst/>
          </a:prstGeom>
        </p:spPr>
        <p:txBody>
          <a:bodyPr vert="horz" lIns="104274" tIns="52138" rIns="104274" bIns="52138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227" y="7009643"/>
            <a:ext cx="3137059" cy="402652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88D0A-8A96-4484-ABB2-E82FBC50BF2C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3553" y="7009643"/>
            <a:ext cx="4257437" cy="402652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35252" y="7009643"/>
            <a:ext cx="3137059" cy="402652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377B5-FF68-F94D-BA8C-C63EDB2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7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213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28" indent="-391028" algn="l" defTabSz="521373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30" indent="-325858" algn="l" defTabSz="521373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31" indent="-260685" algn="l" defTabSz="5213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02" indent="-260685" algn="l" defTabSz="52137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175" indent="-260685" algn="l" defTabSz="521373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547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19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91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63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2.emf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T0270 - PowerPoint Slides - 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49" y="87208"/>
            <a:ext cx="10688638" cy="75531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4449" y="5545131"/>
            <a:ext cx="9112244" cy="156965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Session 9 - </a:t>
            </a:r>
            <a:r>
              <a:rPr lang="en-US" sz="3200" b="1" dirty="0" err="1">
                <a:solidFill>
                  <a:schemeClr val="bg1"/>
                </a:solidFill>
              </a:rPr>
              <a:t>Radcomms</a:t>
            </a:r>
            <a:r>
              <a:rPr lang="en-US" sz="3200" b="1" dirty="0">
                <a:solidFill>
                  <a:schemeClr val="bg1"/>
                </a:solidFill>
              </a:rPr>
              <a:t> 2018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“Defragmentation Dividend”</a:t>
            </a:r>
          </a:p>
        </p:txBody>
      </p:sp>
    </p:spTree>
    <p:extLst>
      <p:ext uri="{BB962C8B-B14F-4D97-AF65-F5344CB8AC3E}">
        <p14:creationId xmlns:p14="http://schemas.microsoft.com/office/powerpoint/2010/main" val="96097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0"/>
          <a:stretch/>
        </p:blipFill>
        <p:spPr>
          <a:xfrm>
            <a:off x="1366870" y="21804"/>
            <a:ext cx="10688638" cy="1614490"/>
          </a:xfrm>
          <a:prstGeom prst="rect">
            <a:avLst/>
          </a:prstGeom>
        </p:spPr>
      </p:pic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2717" y="602268"/>
            <a:ext cx="8176066" cy="8244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</a:rPr>
              <a:t>Spectrum mix</a:t>
            </a:r>
          </a:p>
        </p:txBody>
      </p:sp>
      <p:sp>
        <p:nvSpPr>
          <p:cNvPr id="5126" name="Rectangle 83"/>
          <p:cNvSpPr>
            <a:spLocks noChangeArrowheads="1"/>
          </p:cNvSpPr>
          <p:nvPr/>
        </p:nvSpPr>
        <p:spPr bwMode="auto">
          <a:xfrm>
            <a:off x="1377951" y="-237319"/>
            <a:ext cx="210675" cy="4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4287" tIns="52144" rIns="104287" bIns="52144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5127" name="Rectangle 160"/>
          <p:cNvSpPr>
            <a:spLocks noChangeArrowheads="1"/>
          </p:cNvSpPr>
          <p:nvPr/>
        </p:nvSpPr>
        <p:spPr bwMode="auto">
          <a:xfrm>
            <a:off x="1377951" y="-237319"/>
            <a:ext cx="210675" cy="4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4287" tIns="52144" rIns="104287" bIns="52144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5128" name="Rectangle 174"/>
          <p:cNvSpPr>
            <a:spLocks noChangeArrowheads="1"/>
          </p:cNvSpPr>
          <p:nvPr/>
        </p:nvSpPr>
        <p:spPr bwMode="auto">
          <a:xfrm>
            <a:off x="1377951" y="-237319"/>
            <a:ext cx="210675" cy="4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4287" tIns="52144" rIns="104287" bIns="52144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CC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CC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CC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CC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7F911E-118E-4C68-AE3F-B70F612A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29" y="1636295"/>
            <a:ext cx="13002322" cy="590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7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50908"/>
            <a:ext cx="10688638" cy="205648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02458" y="596931"/>
            <a:ext cx="7414167" cy="1260475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7950" y="2154764"/>
            <a:ext cx="11813942" cy="5357178"/>
          </a:xfrm>
        </p:spPr>
        <p:txBody>
          <a:bodyPr>
            <a:normAutofit fontScale="77500" lnSpcReduction="20000"/>
          </a:bodyPr>
          <a:lstStyle/>
          <a:p>
            <a:endParaRPr lang="en-AU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b="1" dirty="0"/>
              <a:t>Strong data growth forecasts – continue</a:t>
            </a:r>
          </a:p>
          <a:p>
            <a:endParaRPr lang="en-AU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b="1" dirty="0"/>
              <a:t>Video, IoT / M2M will drive new growth</a:t>
            </a:r>
          </a:p>
          <a:p>
            <a:endParaRPr lang="en-AU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b="1" dirty="0"/>
              <a:t>Mobile role and influence increasing via 4 - 5G ecosystem</a:t>
            </a:r>
          </a:p>
          <a:p>
            <a:pPr marL="0" indent="0">
              <a:buNone/>
            </a:pPr>
            <a:r>
              <a:rPr lang="en-AU" b="1" dirty="0"/>
              <a:t>	economic (productivity) and social (connectivity)</a:t>
            </a:r>
          </a:p>
          <a:p>
            <a:pPr marL="0" indent="0">
              <a:buNone/>
            </a:pPr>
            <a:endParaRPr lang="en-AU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b="1" dirty="0"/>
              <a:t>Policy and regulatory focus must support mobile evolution to 5G:</a:t>
            </a:r>
          </a:p>
          <a:p>
            <a:pPr lvl="1"/>
            <a:r>
              <a:rPr lang="en-AU" sz="3600" b="1" dirty="0">
                <a:solidFill>
                  <a:srgbClr val="FF0000"/>
                </a:solidFill>
              </a:rPr>
              <a:t>Innovation</a:t>
            </a:r>
          </a:p>
          <a:p>
            <a:pPr lvl="1"/>
            <a:r>
              <a:rPr lang="en-AU" sz="3600" b="1" dirty="0">
                <a:solidFill>
                  <a:srgbClr val="FF0000"/>
                </a:solidFill>
              </a:rPr>
              <a:t>Investment</a:t>
            </a:r>
          </a:p>
          <a:p>
            <a:pPr lvl="1"/>
            <a:r>
              <a:rPr lang="en-AU" sz="3600" b="1" dirty="0">
                <a:solidFill>
                  <a:srgbClr val="FF0000"/>
                </a:solidFill>
              </a:rPr>
              <a:t>Infrastructure - network deployment and spectrum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35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0"/>
            <a:ext cx="10688638" cy="205648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02457" y="251243"/>
            <a:ext cx="9619774" cy="1260475"/>
          </a:xfrm>
        </p:spPr>
        <p:txBody>
          <a:bodyPr>
            <a:noAutofit/>
          </a:bodyPr>
          <a:lstStyle/>
          <a:p>
            <a:br>
              <a:rPr lang="en-AU" sz="4000" b="1" dirty="0"/>
            </a:br>
            <a:r>
              <a:rPr lang="en-AU" sz="4000" b="1" i="1" dirty="0">
                <a:solidFill>
                  <a:schemeClr val="bg1"/>
                </a:solidFill>
              </a:rPr>
              <a:t>Thank you</a:t>
            </a:r>
            <a:br>
              <a:rPr lang="en-AU" sz="4000" b="1" dirty="0">
                <a:solidFill>
                  <a:schemeClr val="bg1"/>
                </a:solidFill>
              </a:rPr>
            </a:br>
            <a:endParaRPr lang="en-AU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87934600-6D0E-45A3-9A5B-EE8FCE19F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21" y="2088425"/>
            <a:ext cx="10292574" cy="537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9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-325465"/>
            <a:ext cx="10688638" cy="205648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12382" y="237790"/>
            <a:ext cx="9619774" cy="1260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perspective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3473" y="1764667"/>
            <a:ext cx="10772077" cy="5589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800" b="1" i="1" dirty="0"/>
          </a:p>
          <a:p>
            <a:pPr marL="0" indent="0" algn="ctr">
              <a:buNone/>
            </a:pPr>
            <a:endParaRPr lang="en-AU" sz="1800" b="1" i="1" dirty="0"/>
          </a:p>
          <a:p>
            <a:pPr marL="0" indent="0" algn="ctr">
              <a:buNone/>
            </a:pPr>
            <a:endParaRPr lang="en-AU" sz="1800" b="1" i="1" dirty="0"/>
          </a:p>
          <a:p>
            <a:pPr marL="0" indent="0" algn="ctr">
              <a:buNone/>
            </a:pPr>
            <a:r>
              <a:rPr lang="en-AU" sz="4400" b="1" i="1" dirty="0"/>
              <a:t>Mobile sits at the heart of an</a:t>
            </a:r>
          </a:p>
          <a:p>
            <a:pPr marL="0" indent="0" algn="ctr">
              <a:buNone/>
            </a:pPr>
            <a:r>
              <a:rPr lang="en-AU" sz="4400" b="1" i="1" dirty="0"/>
              <a:t>enabling ecosystem that is uniting </a:t>
            </a:r>
          </a:p>
          <a:p>
            <a:pPr marL="0" indent="0" algn="ctr">
              <a:buNone/>
            </a:pPr>
            <a:r>
              <a:rPr lang="en-AU" sz="4400" b="1" i="1" dirty="0"/>
              <a:t>digital, physical and biological worlds.</a:t>
            </a:r>
          </a:p>
          <a:p>
            <a:pPr marL="0" indent="0" algn="ctr">
              <a:buNone/>
            </a:pPr>
            <a:endParaRPr lang="en-AU" sz="4000" b="1" i="1" dirty="0"/>
          </a:p>
          <a:p>
            <a:pPr marL="0" indent="0" algn="r">
              <a:buNone/>
            </a:pPr>
            <a:endParaRPr lang="en-AU" sz="1050" b="1" i="1" dirty="0"/>
          </a:p>
          <a:p>
            <a:pPr marL="0" indent="0" algn="r">
              <a:buNone/>
            </a:pPr>
            <a:endParaRPr lang="en-AU" sz="1050" b="1" i="1" dirty="0"/>
          </a:p>
          <a:p>
            <a:pPr marL="0" indent="0" algn="r">
              <a:buNone/>
            </a:pPr>
            <a:endParaRPr lang="en-AU" sz="1050" b="1" i="1" dirty="0"/>
          </a:p>
          <a:p>
            <a:pPr marL="0" indent="0" algn="r">
              <a:buNone/>
            </a:pPr>
            <a:endParaRPr lang="en-AU" sz="1050" b="1" i="1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77B5-FF68-F94D-BA8C-C63EDB2BBE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2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11573"/>
            <a:ext cx="10688638" cy="205648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24265" y="408672"/>
            <a:ext cx="9039910" cy="149322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Global Mobile Connectivity Index </a:t>
            </a:r>
            <a:br>
              <a:rPr lang="en-AU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163 Nations </a:t>
            </a:r>
            <a:br>
              <a:rPr lang="en-AU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(GSMA)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77B5-FF68-F94D-BA8C-C63EDB2BBE79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20857F-81A9-4ACE-BCA4-8E72ED9DD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171" y="2152185"/>
            <a:ext cx="10404088" cy="51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6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Oval 2048"/>
          <p:cNvSpPr/>
          <p:nvPr/>
        </p:nvSpPr>
        <p:spPr>
          <a:xfrm>
            <a:off x="202877" y="2894305"/>
            <a:ext cx="574168" cy="30236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-43156"/>
            <a:ext cx="10688638" cy="2056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7950" y="1764667"/>
            <a:ext cx="10688638" cy="5617440"/>
          </a:xfrm>
        </p:spPr>
        <p:txBody>
          <a:bodyPr/>
          <a:lstStyle/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    </a:t>
            </a:r>
            <a:r>
              <a:rPr lang="en-AU" sz="4000" b="1" dirty="0">
                <a:solidFill>
                  <a:schemeClr val="bg1"/>
                </a:solidFill>
              </a:rPr>
              <a:t>Global mobile data traffic growth</a:t>
            </a:r>
          </a:p>
        </p:txBody>
      </p:sp>
      <p:grpSp>
        <p:nvGrpSpPr>
          <p:cNvPr id="8" name="Group 3"/>
          <p:cNvGrpSpPr>
            <a:grpSpLocks noChangeAspect="1"/>
          </p:cNvGrpSpPr>
          <p:nvPr/>
        </p:nvGrpSpPr>
        <p:grpSpPr bwMode="auto">
          <a:xfrm>
            <a:off x="407707" y="2318981"/>
            <a:ext cx="5641891" cy="4145947"/>
            <a:chOff x="47" y="1136"/>
            <a:chExt cx="5728" cy="2365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244" y="1136"/>
              <a:ext cx="5305" cy="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809" y="2944"/>
              <a:ext cx="4008" cy="0"/>
            </a:xfrm>
            <a:prstGeom prst="line">
              <a:avLst/>
            </a:prstGeom>
            <a:noFill/>
            <a:ln w="7938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809" y="2642"/>
              <a:ext cx="4008" cy="0"/>
            </a:xfrm>
            <a:prstGeom prst="line">
              <a:avLst/>
            </a:prstGeom>
            <a:noFill/>
            <a:ln w="7938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809" y="2344"/>
              <a:ext cx="4008" cy="0"/>
            </a:xfrm>
            <a:prstGeom prst="line">
              <a:avLst/>
            </a:prstGeom>
            <a:noFill/>
            <a:ln w="7938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809" y="2042"/>
              <a:ext cx="4008" cy="0"/>
            </a:xfrm>
            <a:prstGeom prst="line">
              <a:avLst/>
            </a:prstGeom>
            <a:noFill/>
            <a:ln w="7938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809" y="1744"/>
              <a:ext cx="4008" cy="0"/>
            </a:xfrm>
            <a:prstGeom prst="line">
              <a:avLst/>
            </a:prstGeom>
            <a:noFill/>
            <a:ln w="7938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809" y="1442"/>
              <a:ext cx="4008" cy="0"/>
            </a:xfrm>
            <a:prstGeom prst="line">
              <a:avLst/>
            </a:prstGeom>
            <a:noFill/>
            <a:ln w="7938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809" y="3189"/>
              <a:ext cx="4008" cy="52"/>
            </a:xfrm>
            <a:custGeom>
              <a:avLst/>
              <a:gdLst>
                <a:gd name="T0" fmla="*/ 0 w 4008"/>
                <a:gd name="T1" fmla="*/ 52 h 52"/>
                <a:gd name="T2" fmla="*/ 0 w 4008"/>
                <a:gd name="T3" fmla="*/ 33 h 52"/>
                <a:gd name="T4" fmla="*/ 571 w 4008"/>
                <a:gd name="T5" fmla="*/ 28 h 52"/>
                <a:gd name="T6" fmla="*/ 1147 w 4008"/>
                <a:gd name="T7" fmla="*/ 24 h 52"/>
                <a:gd name="T8" fmla="*/ 1718 w 4008"/>
                <a:gd name="T9" fmla="*/ 19 h 52"/>
                <a:gd name="T10" fmla="*/ 2290 w 4008"/>
                <a:gd name="T11" fmla="*/ 14 h 52"/>
                <a:gd name="T12" fmla="*/ 2861 w 4008"/>
                <a:gd name="T13" fmla="*/ 9 h 52"/>
                <a:gd name="T14" fmla="*/ 3437 w 4008"/>
                <a:gd name="T15" fmla="*/ 4 h 52"/>
                <a:gd name="T16" fmla="*/ 4008 w 4008"/>
                <a:gd name="T17" fmla="*/ 0 h 52"/>
                <a:gd name="T18" fmla="*/ 4008 w 4008"/>
                <a:gd name="T19" fmla="*/ 52 h 52"/>
                <a:gd name="T20" fmla="*/ 3437 w 4008"/>
                <a:gd name="T21" fmla="*/ 52 h 52"/>
                <a:gd name="T22" fmla="*/ 2861 w 4008"/>
                <a:gd name="T23" fmla="*/ 52 h 52"/>
                <a:gd name="T24" fmla="*/ 2290 w 4008"/>
                <a:gd name="T25" fmla="*/ 52 h 52"/>
                <a:gd name="T26" fmla="*/ 1718 w 4008"/>
                <a:gd name="T27" fmla="*/ 52 h 52"/>
                <a:gd name="T28" fmla="*/ 1147 w 4008"/>
                <a:gd name="T29" fmla="*/ 52 h 52"/>
                <a:gd name="T30" fmla="*/ 571 w 4008"/>
                <a:gd name="T31" fmla="*/ 52 h 52"/>
                <a:gd name="T32" fmla="*/ 0 w 4008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08"/>
                <a:gd name="T52" fmla="*/ 0 h 52"/>
                <a:gd name="T53" fmla="*/ 4008 w 400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08" h="52">
                  <a:moveTo>
                    <a:pt x="0" y="52"/>
                  </a:moveTo>
                  <a:lnTo>
                    <a:pt x="0" y="33"/>
                  </a:lnTo>
                  <a:lnTo>
                    <a:pt x="571" y="28"/>
                  </a:lnTo>
                  <a:lnTo>
                    <a:pt x="1147" y="24"/>
                  </a:lnTo>
                  <a:lnTo>
                    <a:pt x="1718" y="19"/>
                  </a:lnTo>
                  <a:lnTo>
                    <a:pt x="2290" y="14"/>
                  </a:lnTo>
                  <a:lnTo>
                    <a:pt x="2861" y="9"/>
                  </a:lnTo>
                  <a:lnTo>
                    <a:pt x="3437" y="4"/>
                  </a:lnTo>
                  <a:lnTo>
                    <a:pt x="4008" y="0"/>
                  </a:lnTo>
                  <a:lnTo>
                    <a:pt x="4008" y="52"/>
                  </a:lnTo>
                  <a:lnTo>
                    <a:pt x="3437" y="52"/>
                  </a:lnTo>
                  <a:lnTo>
                    <a:pt x="2861" y="52"/>
                  </a:lnTo>
                  <a:lnTo>
                    <a:pt x="2290" y="52"/>
                  </a:lnTo>
                  <a:lnTo>
                    <a:pt x="1718" y="52"/>
                  </a:lnTo>
                  <a:lnTo>
                    <a:pt x="1147" y="52"/>
                  </a:lnTo>
                  <a:lnTo>
                    <a:pt x="571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A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809" y="1787"/>
              <a:ext cx="4008" cy="1435"/>
            </a:xfrm>
            <a:custGeom>
              <a:avLst/>
              <a:gdLst>
                <a:gd name="T0" fmla="*/ 0 w 4008"/>
                <a:gd name="T1" fmla="*/ 1435 h 1435"/>
                <a:gd name="T2" fmla="*/ 0 w 4008"/>
                <a:gd name="T3" fmla="*/ 1426 h 1435"/>
                <a:gd name="T4" fmla="*/ 571 w 4008"/>
                <a:gd name="T5" fmla="*/ 1402 h 1435"/>
                <a:gd name="T6" fmla="*/ 1147 w 4008"/>
                <a:gd name="T7" fmla="*/ 1354 h 1435"/>
                <a:gd name="T8" fmla="*/ 1718 w 4008"/>
                <a:gd name="T9" fmla="*/ 1258 h 1435"/>
                <a:gd name="T10" fmla="*/ 2290 w 4008"/>
                <a:gd name="T11" fmla="*/ 1094 h 1435"/>
                <a:gd name="T12" fmla="*/ 2861 w 4008"/>
                <a:gd name="T13" fmla="*/ 840 h 1435"/>
                <a:gd name="T14" fmla="*/ 3437 w 4008"/>
                <a:gd name="T15" fmla="*/ 475 h 1435"/>
                <a:gd name="T16" fmla="*/ 4008 w 4008"/>
                <a:gd name="T17" fmla="*/ 0 h 1435"/>
                <a:gd name="T18" fmla="*/ 4008 w 4008"/>
                <a:gd name="T19" fmla="*/ 1402 h 1435"/>
                <a:gd name="T20" fmla="*/ 3437 w 4008"/>
                <a:gd name="T21" fmla="*/ 1406 h 1435"/>
                <a:gd name="T22" fmla="*/ 2861 w 4008"/>
                <a:gd name="T23" fmla="*/ 1411 h 1435"/>
                <a:gd name="T24" fmla="*/ 2290 w 4008"/>
                <a:gd name="T25" fmla="*/ 1416 h 1435"/>
                <a:gd name="T26" fmla="*/ 1718 w 4008"/>
                <a:gd name="T27" fmla="*/ 1421 h 1435"/>
                <a:gd name="T28" fmla="*/ 1147 w 4008"/>
                <a:gd name="T29" fmla="*/ 1426 h 1435"/>
                <a:gd name="T30" fmla="*/ 571 w 4008"/>
                <a:gd name="T31" fmla="*/ 1430 h 1435"/>
                <a:gd name="T32" fmla="*/ 0 w 4008"/>
                <a:gd name="T33" fmla="*/ 1435 h 14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08"/>
                <a:gd name="T52" fmla="*/ 0 h 1435"/>
                <a:gd name="T53" fmla="*/ 4008 w 4008"/>
                <a:gd name="T54" fmla="*/ 1435 h 14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08" h="1435">
                  <a:moveTo>
                    <a:pt x="0" y="1435"/>
                  </a:moveTo>
                  <a:lnTo>
                    <a:pt x="0" y="1426"/>
                  </a:lnTo>
                  <a:lnTo>
                    <a:pt x="571" y="1402"/>
                  </a:lnTo>
                  <a:lnTo>
                    <a:pt x="1147" y="1354"/>
                  </a:lnTo>
                  <a:lnTo>
                    <a:pt x="1718" y="1258"/>
                  </a:lnTo>
                  <a:lnTo>
                    <a:pt x="2290" y="1094"/>
                  </a:lnTo>
                  <a:lnTo>
                    <a:pt x="2861" y="840"/>
                  </a:lnTo>
                  <a:lnTo>
                    <a:pt x="3437" y="475"/>
                  </a:lnTo>
                  <a:lnTo>
                    <a:pt x="4008" y="0"/>
                  </a:lnTo>
                  <a:lnTo>
                    <a:pt x="4008" y="1402"/>
                  </a:lnTo>
                  <a:lnTo>
                    <a:pt x="3437" y="1406"/>
                  </a:lnTo>
                  <a:lnTo>
                    <a:pt x="2861" y="1411"/>
                  </a:lnTo>
                  <a:lnTo>
                    <a:pt x="2290" y="1416"/>
                  </a:lnTo>
                  <a:lnTo>
                    <a:pt x="1718" y="1421"/>
                  </a:lnTo>
                  <a:lnTo>
                    <a:pt x="1147" y="1426"/>
                  </a:lnTo>
                  <a:lnTo>
                    <a:pt x="571" y="1430"/>
                  </a:lnTo>
                  <a:lnTo>
                    <a:pt x="0" y="1435"/>
                  </a:lnTo>
                  <a:close/>
                </a:path>
              </a:pathLst>
            </a:custGeom>
            <a:solidFill>
              <a:srgbClr val="89B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809" y="3241"/>
              <a:ext cx="4008" cy="0"/>
            </a:xfrm>
            <a:prstGeom prst="line">
              <a:avLst/>
            </a:prstGeom>
            <a:noFill/>
            <a:ln w="15875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631" y="3166"/>
              <a:ext cx="12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58585A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559" y="2866"/>
              <a:ext cx="25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58585A"/>
                  </a:solidFill>
                </a:rPr>
                <a:t>10</a:t>
              </a:r>
              <a:endParaRPr lang="en-US" alt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559" y="2565"/>
              <a:ext cx="25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58585A"/>
                  </a:solidFill>
                </a:rPr>
                <a:t>20</a:t>
              </a:r>
              <a:endParaRPr lang="en-US" alt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559" y="2267"/>
              <a:ext cx="25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58585A"/>
                  </a:solidFill>
                </a:rPr>
                <a:t>30</a:t>
              </a:r>
              <a:endParaRPr lang="en-US" altLang="en-US" dirty="0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559" y="1965"/>
              <a:ext cx="25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58585A"/>
                  </a:solidFill>
                </a:rPr>
                <a:t>40</a:t>
              </a:r>
              <a:endParaRPr lang="en-US" alt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559" y="1667"/>
              <a:ext cx="25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58585A"/>
                  </a:solidFill>
                </a:rPr>
                <a:t>50</a:t>
              </a:r>
              <a:endParaRPr lang="en-US" altLang="en-US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559" y="1365"/>
              <a:ext cx="25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58585A"/>
                  </a:solidFill>
                </a:rPr>
                <a:t>60</a:t>
              </a:r>
              <a:endParaRPr lang="en-US" alt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666" y="3361"/>
              <a:ext cx="50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58585A"/>
                  </a:solidFill>
                </a:rPr>
                <a:t>2008</a:t>
              </a:r>
              <a:endParaRPr lang="en-US" altLang="en-US" dirty="0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236" y="3361"/>
              <a:ext cx="50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58585A"/>
                  </a:solidFill>
                </a:rPr>
                <a:t>2009</a:t>
              </a:r>
              <a:endParaRPr lang="en-US" altLang="en-US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813" y="3361"/>
              <a:ext cx="50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58585A"/>
                  </a:solidFill>
                </a:rPr>
                <a:t>2010</a:t>
              </a:r>
              <a:endParaRPr lang="en-US" altLang="en-US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2383" y="3361"/>
              <a:ext cx="49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58585A"/>
                  </a:solidFill>
                </a:rPr>
                <a:t>2011</a:t>
              </a:r>
              <a:endParaRPr lang="en-US" altLang="en-US" dirty="0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955" y="3361"/>
              <a:ext cx="50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58585A"/>
                  </a:solidFill>
                </a:rPr>
                <a:t>2012</a:t>
              </a:r>
              <a:endParaRPr lang="en-US" altLang="en-US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3526" y="3361"/>
              <a:ext cx="50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58585A"/>
                  </a:solidFill>
                </a:rPr>
                <a:t>2013</a:t>
              </a:r>
              <a:endParaRPr lang="en-US" altLang="en-US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4102" y="3361"/>
              <a:ext cx="50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58585A"/>
                  </a:solidFill>
                </a:rPr>
                <a:t>2014</a:t>
              </a:r>
              <a:endParaRPr lang="en-US" altLang="en-US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4672" y="3361"/>
              <a:ext cx="50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58585A"/>
                  </a:solidFill>
                </a:rPr>
                <a:t>2015</a:t>
              </a:r>
              <a:endParaRPr lang="en-US" alt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 rot="16200000">
              <a:off x="-252" y="2275"/>
              <a:ext cx="818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58585A"/>
                  </a:solidFill>
                </a:rPr>
                <a:t> </a:t>
              </a:r>
              <a:r>
                <a:rPr lang="en-US" altLang="en-US" sz="1400" b="1" dirty="0">
                  <a:solidFill>
                    <a:srgbClr val="58585A"/>
                  </a:solidFill>
                  <a:latin typeface="+mn-lt"/>
                </a:rPr>
                <a:t>Exabytes  per  Year</a:t>
              </a:r>
              <a:endParaRPr lang="en-US" altLang="en-US" b="1" dirty="0">
                <a:latin typeface="+mn-lt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5082" y="1999"/>
              <a:ext cx="86" cy="86"/>
            </a:xfrm>
            <a:prstGeom prst="rect">
              <a:avLst/>
            </a:prstGeom>
            <a:solidFill>
              <a:srgbClr val="89B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5202" y="1970"/>
              <a:ext cx="479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58585A"/>
                  </a:solidFill>
                </a:rPr>
                <a:t>Data</a:t>
              </a:r>
              <a:endParaRPr lang="en-US" altLang="en-US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5082" y="2742"/>
              <a:ext cx="86" cy="87"/>
            </a:xfrm>
            <a:prstGeom prst="rect">
              <a:avLst/>
            </a:prstGeom>
            <a:solidFill>
              <a:srgbClr val="00A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5202" y="2714"/>
              <a:ext cx="57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58585A"/>
                  </a:solidFill>
                </a:rPr>
                <a:t>Voice</a:t>
              </a:r>
              <a:endParaRPr lang="en-US" alt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706181" y="6884585"/>
            <a:ext cx="12529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000" b="1" dirty="0">
                <a:ea typeface="MS PGothic" panose="020B0600070205080204" pitchFamily="34" charset="-128"/>
              </a:rPr>
              <a:t>Source: Ericsson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3569" y="2318981"/>
            <a:ext cx="27879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2010 - 2015 forecast</a:t>
            </a:r>
          </a:p>
        </p:txBody>
      </p:sp>
      <p:sp>
        <p:nvSpPr>
          <p:cNvPr id="2048" name="TextBox 2047"/>
          <p:cNvSpPr txBox="1"/>
          <p:nvPr/>
        </p:nvSpPr>
        <p:spPr>
          <a:xfrm>
            <a:off x="7846629" y="2478807"/>
            <a:ext cx="30108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2018 - 2023 forecast</a:t>
            </a:r>
          </a:p>
        </p:txBody>
      </p:sp>
      <p:sp>
        <p:nvSpPr>
          <p:cNvPr id="2051" name="Oval 2050"/>
          <p:cNvSpPr/>
          <p:nvPr/>
        </p:nvSpPr>
        <p:spPr>
          <a:xfrm>
            <a:off x="5913102" y="2733078"/>
            <a:ext cx="1461319" cy="14924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52" name="TextBox 2051"/>
          <p:cNvSpPr txBox="1"/>
          <p:nvPr/>
        </p:nvSpPr>
        <p:spPr>
          <a:xfrm>
            <a:off x="6074029" y="3024498"/>
            <a:ext cx="123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FF0000"/>
                </a:solidFill>
              </a:rPr>
              <a:t>Exabytes per Month</a:t>
            </a:r>
          </a:p>
        </p:txBody>
      </p:sp>
      <p:pic>
        <p:nvPicPr>
          <p:cNvPr id="44" name="Content Placeholder 1">
            <a:extLst>
              <a:ext uri="{FF2B5EF4-FFF2-40B4-BE49-F238E27FC236}">
                <a16:creationId xmlns:a16="http://schemas.microsoft.com/office/drawing/2014/main" id="{5C3F2312-ECB0-44C0-A8B3-954337F4C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345" y="2894305"/>
            <a:ext cx="5891743" cy="411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3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19" y="0"/>
            <a:ext cx="10688638" cy="2056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7950" y="1764667"/>
            <a:ext cx="10688638" cy="5617440"/>
          </a:xfrm>
        </p:spPr>
        <p:txBody>
          <a:bodyPr/>
          <a:lstStyle/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sz="1100" b="1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13172" y="363171"/>
            <a:ext cx="9619774" cy="1515979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A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we headed?</a:t>
            </a:r>
            <a:br>
              <a:rPr lang="en-A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en-A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Industrial Revolution</a:t>
            </a:r>
            <a:br>
              <a:rPr lang="en-A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92F31A-866D-461F-A761-DDE4D0B41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81" y="1861835"/>
            <a:ext cx="8510923" cy="5701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02722B-1E6F-44C7-B1DC-36D94265BA59}"/>
              </a:ext>
            </a:extLst>
          </p:cNvPr>
          <p:cNvSpPr txBox="1"/>
          <p:nvPr/>
        </p:nvSpPr>
        <p:spPr>
          <a:xfrm>
            <a:off x="1717289" y="3882379"/>
            <a:ext cx="3575940" cy="33547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AU" sz="3200" b="1" dirty="0"/>
          </a:p>
          <a:p>
            <a:pPr algn="ctr"/>
            <a:r>
              <a:rPr lang="en-AU" sz="3200" b="1" dirty="0"/>
              <a:t>Physical</a:t>
            </a:r>
          </a:p>
          <a:p>
            <a:pPr algn="ctr"/>
            <a:r>
              <a:rPr lang="en-AU" sz="3200" b="1" dirty="0"/>
              <a:t>+</a:t>
            </a:r>
          </a:p>
          <a:p>
            <a:pPr algn="ctr"/>
            <a:r>
              <a:rPr lang="en-AU" sz="3200" b="1" dirty="0"/>
              <a:t>Digital</a:t>
            </a:r>
          </a:p>
          <a:p>
            <a:pPr algn="ctr"/>
            <a:r>
              <a:rPr lang="en-AU" sz="3200" b="1" dirty="0"/>
              <a:t>+</a:t>
            </a:r>
          </a:p>
          <a:p>
            <a:pPr algn="ctr"/>
            <a:r>
              <a:rPr lang="en-AU" sz="3200" b="1" dirty="0"/>
              <a:t>Biological</a:t>
            </a:r>
            <a:endParaRPr lang="en-AU" sz="1000" b="1" dirty="0"/>
          </a:p>
          <a:p>
            <a:pPr algn="ctr"/>
            <a:endParaRPr lang="en-AU" sz="2000" b="1" u="sng" dirty="0">
              <a:solidFill>
                <a:schemeClr val="tx1"/>
              </a:solidFill>
            </a:endParaRPr>
          </a:p>
        </p:txBody>
      </p:sp>
      <p:pic>
        <p:nvPicPr>
          <p:cNvPr id="11" name="Picture 2" descr="Image result for 4IR">
            <a:extLst>
              <a:ext uri="{FF2B5EF4-FFF2-40B4-BE49-F238E27FC236}">
                <a16:creationId xmlns:a16="http://schemas.microsoft.com/office/drawing/2014/main" id="{B95A1133-54EF-4CC1-8DFD-7EA254232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89" y="1861835"/>
            <a:ext cx="3575940" cy="202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5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0"/>
            <a:ext cx="10688638" cy="205648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12382" y="237790"/>
            <a:ext cx="9619774" cy="1260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Convergent Ecosystem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77B5-FF68-F94D-BA8C-C63EDB2BBE79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Image result for media convergence">
            <a:extLst>
              <a:ext uri="{FF2B5EF4-FFF2-40B4-BE49-F238E27FC236}">
                <a16:creationId xmlns:a16="http://schemas.microsoft.com/office/drawing/2014/main" id="{5427E270-6FA1-4C92-9318-C0AFD6DDE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47" y="2056483"/>
            <a:ext cx="10323443" cy="549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9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18263"/>
            <a:ext cx="10688638" cy="2056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383" y="367639"/>
            <a:ext cx="7424520" cy="1269229"/>
          </a:xfrm>
        </p:spPr>
        <p:txBody>
          <a:bodyPr/>
          <a:lstStyle/>
          <a:p>
            <a:pPr algn="ctr">
              <a:defRPr/>
            </a:pPr>
            <a:r>
              <a:rPr lang="en-AU" dirty="0"/>
              <a:t> </a:t>
            </a:r>
          </a:p>
        </p:txBody>
      </p:sp>
      <p:sp>
        <p:nvSpPr>
          <p:cNvPr id="174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014134" y="4456646"/>
            <a:ext cx="7757944" cy="308794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2700" b="1" dirty="0"/>
              <a:t>Meeting customer demand for latest generation mobile devices, apps and services depends on industry investing $$billions in:</a:t>
            </a:r>
          </a:p>
          <a:p>
            <a:pPr>
              <a:defRPr/>
            </a:pPr>
            <a:endParaRPr lang="en-US" altLang="en-US" sz="2700" b="1" dirty="0"/>
          </a:p>
          <a:p>
            <a:pPr marL="391077" indent="-391077">
              <a:buFont typeface="Arial" panose="020B0604020202020204" pitchFamily="34" charset="0"/>
              <a:buChar char="•"/>
              <a:defRPr/>
            </a:pPr>
            <a:r>
              <a:rPr lang="en-US" altLang="en-US" sz="3300" b="1" dirty="0"/>
              <a:t>latest generation technologies – the “</a:t>
            </a:r>
            <a:r>
              <a:rPr lang="en-US" altLang="en-US" sz="3300" b="1" dirty="0" err="1"/>
              <a:t>Gs</a:t>
            </a:r>
            <a:r>
              <a:rPr lang="en-US" altLang="en-US" sz="3300" b="1" dirty="0"/>
              <a:t>”</a:t>
            </a:r>
          </a:p>
          <a:p>
            <a:pPr marL="391077" indent="-391077">
              <a:buFont typeface="Arial" panose="020B0604020202020204" pitchFamily="34" charset="0"/>
              <a:buChar char="•"/>
              <a:defRPr/>
            </a:pPr>
            <a:r>
              <a:rPr lang="en-US" altLang="en-US" sz="3300" b="1" dirty="0"/>
              <a:t>network infrastructure and </a:t>
            </a:r>
          </a:p>
          <a:p>
            <a:pPr marL="391077" indent="-391077">
              <a:buFont typeface="Arial" panose="020B0604020202020204" pitchFamily="34" charset="0"/>
              <a:buChar char="•"/>
              <a:defRPr/>
            </a:pPr>
            <a:r>
              <a:rPr lang="en-US" altLang="en-US" sz="3300" b="1" dirty="0"/>
              <a:t>radio-frequency spectrum</a:t>
            </a:r>
          </a:p>
          <a:p>
            <a:pPr>
              <a:defRPr/>
            </a:pPr>
            <a:endParaRPr lang="en-AU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14134" y="409349"/>
            <a:ext cx="8710498" cy="1459523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solidFill>
                  <a:schemeClr val="bg1"/>
                </a:solidFill>
              </a:rPr>
              <a:t>Innovation  Investment </a:t>
            </a:r>
            <a:br>
              <a:rPr lang="en-AU" sz="4400" b="1" dirty="0">
                <a:solidFill>
                  <a:schemeClr val="bg1"/>
                </a:solidFill>
              </a:rPr>
            </a:br>
            <a:r>
              <a:rPr lang="en-AU" sz="4400" b="1" dirty="0">
                <a:solidFill>
                  <a:schemeClr val="bg1"/>
                </a:solidFill>
              </a:rPr>
              <a:t>Infrastructure</a:t>
            </a:r>
            <a:endParaRPr lang="en-US" sz="4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77" name="Picture 4" descr="C:\Users\User\AppData\Local\Microsoft\Windows\Temporary Internet Files\Content.IE5\TCW8FFYI\MC90034999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5" y="218023"/>
            <a:ext cx="1247008" cy="19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77B5-FF68-F94D-BA8C-C63EDB2BBE79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More Samsung table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1" y="4683314"/>
            <a:ext cx="2562440" cy="27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amsung V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412" y="6208695"/>
            <a:ext cx="2549588" cy="11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otus.se-mc.com/image/api.sonymobile.com/files/xperia-xa1-white-D1-hero-image-1dec9e60f5c6c575fb86bb34bd838ade.png?wid=3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29" y="1871278"/>
            <a:ext cx="2435264" cy="24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Image result for telstra"/>
          <p:cNvSpPr>
            <a:spLocks noChangeAspect="1" noChangeArrowheads="1"/>
          </p:cNvSpPr>
          <p:nvPr/>
        </p:nvSpPr>
        <p:spPr bwMode="auto">
          <a:xfrm>
            <a:off x="6304197" y="3270209"/>
            <a:ext cx="928494" cy="92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6" name="Picture 6" descr="Huawei P8max-gallery-5">
            <a:extLst>
              <a:ext uri="{FF2B5EF4-FFF2-40B4-BE49-F238E27FC236}">
                <a16:creationId xmlns:a16="http://schemas.microsoft.com/office/drawing/2014/main" id="{D5AA7A42-F307-41FE-B509-61091E62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950" y="4894878"/>
            <a:ext cx="2549588" cy="14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apple">
            <a:extLst>
              <a:ext uri="{FF2B5EF4-FFF2-40B4-BE49-F238E27FC236}">
                <a16:creationId xmlns:a16="http://schemas.microsoft.com/office/drawing/2014/main" id="{0938A737-F1DB-486B-AD7E-569DB92B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00" y="2142747"/>
            <a:ext cx="3275791" cy="171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samsung">
            <a:extLst>
              <a:ext uri="{FF2B5EF4-FFF2-40B4-BE49-F238E27FC236}">
                <a16:creationId xmlns:a16="http://schemas.microsoft.com/office/drawing/2014/main" id="{56B56ACC-1D1A-4DD9-9597-1A485C89C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76" y="2081157"/>
            <a:ext cx="2522304" cy="214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samsung">
            <a:extLst>
              <a:ext uri="{FF2B5EF4-FFF2-40B4-BE49-F238E27FC236}">
                <a16:creationId xmlns:a16="http://schemas.microsoft.com/office/drawing/2014/main" id="{326464A6-2257-492E-ACFD-C638432AD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252" y="2239164"/>
            <a:ext cx="2901119" cy="18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Samsung Gear S2">
            <a:extLst>
              <a:ext uri="{FF2B5EF4-FFF2-40B4-BE49-F238E27FC236}">
                <a16:creationId xmlns:a16="http://schemas.microsoft.com/office/drawing/2014/main" id="{39A7F9A8-DC6F-48EF-8AB0-732B5AD83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381" y="3734334"/>
            <a:ext cx="2136189" cy="111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 result for HTC">
            <a:extLst>
              <a:ext uri="{FF2B5EF4-FFF2-40B4-BE49-F238E27FC236}">
                <a16:creationId xmlns:a16="http://schemas.microsoft.com/office/drawing/2014/main" id="{809009E7-B32B-493B-8C60-0EB6E299E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" y="3122526"/>
            <a:ext cx="1394462" cy="185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User\AppData\Local\Microsoft\Windows\Temporary Internet Files\Content.IE5\TCW8FFYI\MC900349993[1].wmf">
            <a:extLst>
              <a:ext uri="{FF2B5EF4-FFF2-40B4-BE49-F238E27FC236}">
                <a16:creationId xmlns:a16="http://schemas.microsoft.com/office/drawing/2014/main" id="{A06A74C0-EC2C-48BB-BED2-8FEBC5C46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879" y="239652"/>
            <a:ext cx="1247008" cy="19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2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-325465"/>
            <a:ext cx="10688638" cy="205648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87054" y="302866"/>
            <a:ext cx="8145102" cy="1260475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Key Issues for Mobile Industry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80982" y="2191671"/>
            <a:ext cx="10585607" cy="5068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Minimise</a:t>
            </a:r>
            <a:r>
              <a:rPr lang="en-US" b="1" dirty="0"/>
              <a:t> regulatory burden – </a:t>
            </a:r>
            <a:r>
              <a:rPr lang="en-US" b="1" dirty="0" err="1"/>
              <a:t>maximise</a:t>
            </a:r>
            <a:r>
              <a:rPr lang="en-US" b="1" dirty="0"/>
              <a:t> opportunity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b="1" dirty="0"/>
              <a:t>Focus on policy and regulatory settings:</a:t>
            </a:r>
          </a:p>
          <a:p>
            <a:pPr marL="0" indent="0">
              <a:buNone/>
            </a:pPr>
            <a:endParaRPr lang="en-US" sz="1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 5G evolution				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 Spectrum policy			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 5G bands needed		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 </a:t>
            </a:r>
            <a:r>
              <a:rPr lang="en-US" b="1"/>
              <a:t>Network deployment</a:t>
            </a:r>
            <a:r>
              <a:rPr lang="en-US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6139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0"/>
            <a:ext cx="10688638" cy="205648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93269" y="72540"/>
            <a:ext cx="8145102" cy="1260475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Spectrum Policy Reform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83474" y="1980634"/>
            <a:ext cx="10981458" cy="5582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SPECTRUM REVIEW – agreed 2012 – commenced 2014</a:t>
            </a:r>
          </a:p>
          <a:p>
            <a:pPr marL="0" indent="0">
              <a:buNone/>
            </a:pPr>
            <a:r>
              <a:rPr lang="en-AU" b="1" dirty="0"/>
              <a:t>A comprehensive reform of the framework – new </a:t>
            </a:r>
            <a:r>
              <a:rPr lang="en-AU" b="1" dirty="0" err="1"/>
              <a:t>Radcommunications</a:t>
            </a:r>
            <a:r>
              <a:rPr lang="en-AU" b="1" dirty="0"/>
              <a:t> legislation. </a:t>
            </a:r>
          </a:p>
          <a:p>
            <a:pPr marL="0" indent="0">
              <a:buNone/>
            </a:pPr>
            <a:r>
              <a:rPr lang="en-AU" b="1" dirty="0"/>
              <a:t>Principles of: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3200" b="1" dirty="0"/>
              <a:t>  simplicity,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3200" b="1" dirty="0"/>
              <a:t>  flexibility,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3200" b="1" dirty="0"/>
              <a:t>  transparency,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3200" b="1" dirty="0"/>
              <a:t>  certainty and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3200" b="1" dirty="0"/>
              <a:t>  efficiency</a:t>
            </a:r>
          </a:p>
          <a:p>
            <a:pPr lvl="1"/>
            <a:endParaRPr lang="en-AU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394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8EDEDDED97040B522BE2D9DF14AF3" ma:contentTypeVersion="4" ma:contentTypeDescription="Create a new document." ma:contentTypeScope="" ma:versionID="52042347127793f4ed1d9f9ef4031ab6">
  <xsd:schema xmlns:xsd="http://www.w3.org/2001/XMLSchema" xmlns:xs="http://www.w3.org/2001/XMLSchema" xmlns:p="http://schemas.microsoft.com/office/2006/metadata/properties" xmlns:ns1="http://schemas.microsoft.com/sharepoint/v3" xmlns:ns2="129525e2-b174-457c-bdfd-a86a325a0ffd" xmlns:ns3="94ff9ed8-9548-47c4-93fb-45b848999018" targetNamespace="http://schemas.microsoft.com/office/2006/metadata/properties" ma:root="true" ma:fieldsID="06bb0e832a50954ed105cf34f8758365" ns1:_="" ns2:_="" ns3:_="">
    <xsd:import namespace="http://schemas.microsoft.com/sharepoint/v3"/>
    <xsd:import namespace="129525e2-b174-457c-bdfd-a86a325a0ffd"/>
    <xsd:import namespace="94ff9ed8-9548-47c4-93fb-45b84899901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Owning_x0020_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525e2-b174-457c-bdfd-a86a325a0f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ff9ed8-9548-47c4-93fb-45b848999018" elementFormDefault="qualified">
    <xsd:import namespace="http://schemas.microsoft.com/office/2006/documentManagement/types"/>
    <xsd:import namespace="http://schemas.microsoft.com/office/infopath/2007/PartnerControls"/>
    <xsd:element name="Owning_x0020_Section" ma:index="13" nillable="true" ma:displayName="Owning Section" ma:internalName="Owning_x0020_Sec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29525e2-b174-457c-bdfd-a86a325a0ffd">Q7CZYXP2W735-1035368955-556</_dlc_DocId>
    <_dlc_DocIdUrl xmlns="129525e2-b174-457c-bdfd-a86a325a0ffd">
      <Url>http://collaboration/organisation/cscd/RRC/MC/_layouts/15/DocIdRedir.aspx?ID=Q7CZYXP2W735-1035368955-556</Url>
      <Description>Q7CZYXP2W735-1035368955-556</Description>
    </_dlc_DocIdUrl>
    <Owning_x0020_Section xmlns="94ff9ed8-9548-47c4-93fb-45b848999018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6CE0F76-74DC-4C02-B83F-42EA5FE3C577}"/>
</file>

<file path=customXml/itemProps2.xml><?xml version="1.0" encoding="utf-8"?>
<ds:datastoreItem xmlns:ds="http://schemas.openxmlformats.org/officeDocument/2006/customXml" ds:itemID="{E58F7EC7-CEA1-4B93-A13E-6A3F4ED200FB}"/>
</file>

<file path=customXml/itemProps3.xml><?xml version="1.0" encoding="utf-8"?>
<ds:datastoreItem xmlns:ds="http://schemas.openxmlformats.org/officeDocument/2006/customXml" ds:itemID="{CDFAB2C3-0E25-42BB-B0A4-AEB7D3447FA0}"/>
</file>

<file path=customXml/itemProps4.xml><?xml version="1.0" encoding="utf-8"?>
<ds:datastoreItem xmlns:ds="http://schemas.openxmlformats.org/officeDocument/2006/customXml" ds:itemID="{C6D0F433-D5AD-43AB-950A-5A0B63602C1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4633</TotalTime>
  <Words>223</Words>
  <Application>Microsoft Office PowerPoint</Application>
  <PresentationFormat>Custom</PresentationFormat>
  <Paragraphs>138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MS PGothic</vt:lpstr>
      <vt:lpstr>Arial</vt:lpstr>
      <vt:lpstr>Calibri</vt:lpstr>
      <vt:lpstr>Times New Roman</vt:lpstr>
      <vt:lpstr>Wingdings</vt:lpstr>
      <vt:lpstr>Office Theme</vt:lpstr>
      <vt:lpstr>PowerPoint Presentation</vt:lpstr>
      <vt:lpstr>Key perspective</vt:lpstr>
      <vt:lpstr>     Global Mobile Connectivity Index  163 Nations  (GSMA)</vt:lpstr>
      <vt:lpstr>    Global mobile data traffic growth</vt:lpstr>
      <vt:lpstr> Where are we headed? Fourth Industrial Revolution </vt:lpstr>
      <vt:lpstr>Convergent Ecosystem</vt:lpstr>
      <vt:lpstr> </vt:lpstr>
      <vt:lpstr>Key Issues for Mobile Industry</vt:lpstr>
      <vt:lpstr>Spectrum Policy Reform</vt:lpstr>
      <vt:lpstr>Spectrum mix</vt:lpstr>
      <vt:lpstr>Conclusion</vt:lpstr>
      <vt:lpstr> Thank you </vt:lpstr>
    </vt:vector>
  </TitlesOfParts>
  <Company>Typeyard Design &amp;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Rosisnanyi</dc:creator>
  <cp:lastModifiedBy>Chris Althaus</cp:lastModifiedBy>
  <cp:revision>503</cp:revision>
  <cp:lastPrinted>2017-05-03T03:21:42Z</cp:lastPrinted>
  <dcterms:created xsi:type="dcterms:W3CDTF">2013-09-06T06:28:18Z</dcterms:created>
  <dcterms:modified xsi:type="dcterms:W3CDTF">2018-10-26T01:18:50Z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fc1a81a4-1674-4bad-8cd9-8451364f5847</vt:lpwstr>
  </property>
  <property fmtid="{D5CDD505-2E9C-101B-9397-08002B2CF9AE}" pid="3" name="ContentTypeId">
    <vt:lpwstr>0x010100B428EDEDDED97040B522BE2D9DF14AF3</vt:lpwstr>
  </property>
</Properties>
</file>