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59" r:id="rId3"/>
    <p:sldId id="258" r:id="rId4"/>
    <p:sldId id="263" r:id="rId5"/>
    <p:sldId id="261" r:id="rId6"/>
    <p:sldId id="265" r:id="rId7"/>
    <p:sldId id="266" r:id="rId8"/>
    <p:sldId id="267" r:id="rId9"/>
    <p:sldId id="268" r:id="rId10"/>
    <p:sldId id="264" r:id="rId11"/>
  </p:sldIdLst>
  <p:sldSz cx="12192000" cy="6858000"/>
  <p:notesSz cx="6858000" cy="9144000"/>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CC0000"/>
    <a:srgbClr val="A50021"/>
    <a:srgbClr val="3602CA"/>
    <a:srgbClr val="FFFF00"/>
    <a:srgbClr val="CEB102"/>
    <a:srgbClr val="CC6600"/>
    <a:srgbClr val="FF5050"/>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1FB17-429E-4B67-9F6B-56E9915DBA8F}" v="3032" dt="2018-10-25T00:02:55.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varScale="1">
        <p:scale>
          <a:sx n="119" d="100"/>
          <a:sy n="119" d="100"/>
        </p:scale>
        <p:origin x="10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47528" y="1642120"/>
            <a:ext cx="9721080" cy="914400"/>
          </a:xfrm>
        </p:spPr>
        <p:txBody>
          <a:bodyPr anchor="b"/>
          <a:lstStyle>
            <a:lvl1pPr>
              <a:defRPr sz="3600">
                <a:solidFill>
                  <a:srgbClr val="4C4C4C"/>
                </a:solidFill>
              </a:defRPr>
            </a:lvl1pPr>
          </a:lstStyle>
          <a:p>
            <a:pPr lvl="0"/>
            <a:r>
              <a:rPr lang="en-US" noProof="0"/>
              <a:t>Click to edit Master title style</a:t>
            </a:r>
            <a:endParaRPr lang="en-AU" noProof="0" dirty="0"/>
          </a:p>
        </p:txBody>
      </p:sp>
      <p:sp>
        <p:nvSpPr>
          <p:cNvPr id="3075" name="Rectangle 3"/>
          <p:cNvSpPr>
            <a:spLocks noGrp="1" noChangeArrowheads="1"/>
          </p:cNvSpPr>
          <p:nvPr>
            <p:ph type="subTitle" idx="1"/>
          </p:nvPr>
        </p:nvSpPr>
        <p:spPr>
          <a:xfrm>
            <a:off x="1847528" y="2708920"/>
            <a:ext cx="9721080" cy="1752600"/>
          </a:xfrm>
        </p:spPr>
        <p:txBody>
          <a:bodyPr/>
          <a:lstStyle>
            <a:lvl1pPr marL="0" indent="0">
              <a:spcBef>
                <a:spcPct val="0"/>
              </a:spcBef>
              <a:buFont typeface="Arial" panose="020B0604020202020204" pitchFamily="34" charset="0"/>
              <a:buNone/>
              <a:defRPr sz="2900"/>
            </a:lvl1pPr>
          </a:lstStyle>
          <a:p>
            <a:pPr lvl="0"/>
            <a:r>
              <a:rPr lang="en-US" noProof="0"/>
              <a:t>Click to edit Master subtitle style</a:t>
            </a:r>
            <a:endParaRPr lang="en-A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286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71600"/>
            <a:ext cx="2590800" cy="4191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1371600"/>
            <a:ext cx="7569200" cy="4191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758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3392" y="1412776"/>
            <a:ext cx="10363200" cy="457200"/>
          </a:xfrm>
        </p:spPr>
        <p:txBody>
          <a:bodyPr/>
          <a:lstStyle/>
          <a:p>
            <a:r>
              <a:rPr lang="en-US"/>
              <a:t>Click to edit Master title style</a:t>
            </a:r>
            <a:endParaRPr lang="en-US" dirty="0"/>
          </a:p>
        </p:txBody>
      </p:sp>
      <p:sp>
        <p:nvSpPr>
          <p:cNvPr id="5" name="Rectangle 3"/>
          <p:cNvSpPr>
            <a:spLocks noGrp="1" noChangeArrowheads="1"/>
          </p:cNvSpPr>
          <p:nvPr>
            <p:ph type="body" idx="1"/>
          </p:nvPr>
        </p:nvSpPr>
        <p:spPr>
          <a:xfrm>
            <a:off x="623392" y="1946176"/>
            <a:ext cx="10363200" cy="3657600"/>
          </a:xfrm>
        </p:spPr>
        <p:txBody>
          <a:body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p:txBody>
      </p:sp>
    </p:spTree>
    <p:extLst>
      <p:ext uri="{BB962C8B-B14F-4D97-AF65-F5344CB8AC3E}">
        <p14:creationId xmlns:p14="http://schemas.microsoft.com/office/powerpoint/2010/main" val="300445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814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05000"/>
            <a:ext cx="50800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05000"/>
            <a:ext cx="50800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478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668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6687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46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1302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5416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1470248"/>
            <a:ext cx="106542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23392" y="2003648"/>
            <a:ext cx="1065420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panose="020B0604020202020204" pitchFamily="34" charset="0"/>
        </a:defRPr>
      </a:lvl2pPr>
      <a:lvl3pPr algn="l" rtl="0" eaLnBrk="1" fontAlgn="base" hangingPunct="1">
        <a:spcBef>
          <a:spcPct val="0"/>
        </a:spcBef>
        <a:spcAft>
          <a:spcPct val="0"/>
        </a:spcAft>
        <a:defRPr sz="2000" b="1">
          <a:solidFill>
            <a:schemeClr val="tx2"/>
          </a:solidFill>
          <a:latin typeface="Arial" panose="020B0604020202020204" pitchFamily="34" charset="0"/>
        </a:defRPr>
      </a:lvl3pPr>
      <a:lvl4pPr algn="l" rtl="0" eaLnBrk="1" fontAlgn="base" hangingPunct="1">
        <a:spcBef>
          <a:spcPct val="0"/>
        </a:spcBef>
        <a:spcAft>
          <a:spcPct val="0"/>
        </a:spcAft>
        <a:defRPr sz="2000" b="1">
          <a:solidFill>
            <a:schemeClr val="tx2"/>
          </a:solidFill>
          <a:latin typeface="Arial" panose="020B0604020202020204" pitchFamily="34" charset="0"/>
        </a:defRPr>
      </a:lvl4pPr>
      <a:lvl5pPr algn="l" rtl="0" eaLnBrk="1" fontAlgn="base" hangingPunct="1">
        <a:spcBef>
          <a:spcPct val="0"/>
        </a:spcBef>
        <a:spcAft>
          <a:spcPct val="0"/>
        </a:spcAft>
        <a:defRPr sz="2000" b="1">
          <a:solidFill>
            <a:schemeClr val="tx2"/>
          </a:solidFill>
          <a:latin typeface="Arial" panose="020B0604020202020204" pitchFamily="34" charset="0"/>
        </a:defRPr>
      </a:lvl5pPr>
      <a:lvl6pPr marL="457200" algn="l" rtl="0" eaLnBrk="1" fontAlgn="base" hangingPunct="1">
        <a:spcBef>
          <a:spcPct val="0"/>
        </a:spcBef>
        <a:spcAft>
          <a:spcPct val="0"/>
        </a:spcAft>
        <a:defRPr sz="2000" b="1">
          <a:solidFill>
            <a:schemeClr val="tx2"/>
          </a:solidFill>
          <a:latin typeface="Arial" panose="020B0604020202020204" pitchFamily="34" charset="0"/>
        </a:defRPr>
      </a:lvl6pPr>
      <a:lvl7pPr marL="914400" algn="l" rtl="0" eaLnBrk="1" fontAlgn="base" hangingPunct="1">
        <a:spcBef>
          <a:spcPct val="0"/>
        </a:spcBef>
        <a:spcAft>
          <a:spcPct val="0"/>
        </a:spcAft>
        <a:defRPr sz="2000" b="1">
          <a:solidFill>
            <a:schemeClr val="tx2"/>
          </a:solidFill>
          <a:latin typeface="Arial" panose="020B0604020202020204" pitchFamily="34" charset="0"/>
        </a:defRPr>
      </a:lvl7pPr>
      <a:lvl8pPr marL="1371600" algn="l" rtl="0" eaLnBrk="1" fontAlgn="base" hangingPunct="1">
        <a:spcBef>
          <a:spcPct val="0"/>
        </a:spcBef>
        <a:spcAft>
          <a:spcPct val="0"/>
        </a:spcAft>
        <a:defRPr sz="2000" b="1">
          <a:solidFill>
            <a:schemeClr val="tx2"/>
          </a:solidFill>
          <a:latin typeface="Arial" panose="020B0604020202020204" pitchFamily="34" charset="0"/>
        </a:defRPr>
      </a:lvl8pPr>
      <a:lvl9pPr marL="1828800" algn="l" rtl="0" eaLnBrk="1" fontAlgn="base" hangingPunct="1">
        <a:spcBef>
          <a:spcPct val="0"/>
        </a:spcBef>
        <a:spcAft>
          <a:spcPct val="0"/>
        </a:spcAft>
        <a:defRPr sz="2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gt;"/>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gt;"/>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har char="&gt;"/>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g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g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47528" y="1977752"/>
            <a:ext cx="9721080" cy="914400"/>
          </a:xfrm>
        </p:spPr>
        <p:txBody>
          <a:bodyPr/>
          <a:lstStyle/>
          <a:p>
            <a:r>
              <a:rPr lang="en-US" sz="3600" dirty="0" err="1"/>
              <a:t>mmWave</a:t>
            </a:r>
            <a:r>
              <a:rPr lang="en-US" sz="3600" dirty="0"/>
              <a:t> Wireless broadband: </a:t>
            </a:r>
            <a:br>
              <a:rPr lang="en-US" sz="3600" dirty="0"/>
            </a:br>
            <a:r>
              <a:rPr lang="en-US" sz="3600" dirty="0"/>
              <a:t>a spectrum planning perspective</a:t>
            </a:r>
          </a:p>
        </p:txBody>
      </p:sp>
      <p:sp>
        <p:nvSpPr>
          <p:cNvPr id="4099" name="Rectangle 3"/>
          <p:cNvSpPr>
            <a:spLocks noGrp="1" noChangeArrowheads="1"/>
          </p:cNvSpPr>
          <p:nvPr>
            <p:ph type="subTitle" idx="1"/>
          </p:nvPr>
        </p:nvSpPr>
        <p:spPr>
          <a:xfrm>
            <a:off x="1847528" y="3044552"/>
            <a:ext cx="9721080" cy="1752600"/>
          </a:xfrm>
        </p:spPr>
        <p:txBody>
          <a:bodyPr/>
          <a:lstStyle/>
          <a:p>
            <a:r>
              <a:rPr lang="en-AU" sz="3200" dirty="0"/>
              <a:t>Chris Worley</a:t>
            </a:r>
          </a:p>
          <a:p>
            <a:r>
              <a:rPr lang="en-AU" sz="3200" dirty="0"/>
              <a:t>Senior Engineer, ACMA</a:t>
            </a:r>
          </a:p>
        </p:txBody>
      </p:sp>
      <p:sp>
        <p:nvSpPr>
          <p:cNvPr id="2" name="TextBox 1"/>
          <p:cNvSpPr txBox="1"/>
          <p:nvPr/>
        </p:nvSpPr>
        <p:spPr>
          <a:xfrm>
            <a:off x="5804" y="-531440"/>
            <a:ext cx="12186196" cy="461665"/>
          </a:xfrm>
          <a:prstGeom prst="rect">
            <a:avLst/>
          </a:prstGeom>
          <a:solidFill>
            <a:srgbClr val="FFFF00"/>
          </a:solidFill>
        </p:spPr>
        <p:txBody>
          <a:bodyPr wrap="square" rtlCol="0">
            <a:spAutoFit/>
          </a:bodyPr>
          <a:lstStyle/>
          <a:p>
            <a:r>
              <a:rPr lang="en-AU" sz="1200" b="1" dirty="0">
                <a:solidFill>
                  <a:schemeClr val="bg2"/>
                </a:solidFill>
              </a:rPr>
              <a:t>NOTE – PLEASE DELETE FROM PRESENTATION: </a:t>
            </a:r>
            <a:r>
              <a:rPr lang="en-AU" sz="1200" dirty="0">
                <a:solidFill>
                  <a:schemeClr val="bg2"/>
                </a:solidFill>
              </a:rPr>
              <a:t>This is a 16:9 widescreen template suitable for screen presentation. If your presentation is for an external event, please check with the venue what size is required. Please contact DL Editorial Services if you require a 4:3 size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1203C3-6203-4FFB-9333-6889F4D747F2}"/>
              </a:ext>
            </a:extLst>
          </p:cNvPr>
          <p:cNvPicPr>
            <a:picLocks noChangeAspect="1"/>
          </p:cNvPicPr>
          <p:nvPr/>
        </p:nvPicPr>
        <p:blipFill>
          <a:blip r:embed="rId2"/>
          <a:stretch>
            <a:fillRect/>
          </a:stretch>
        </p:blipFill>
        <p:spPr>
          <a:xfrm>
            <a:off x="1199456" y="1772816"/>
            <a:ext cx="3722180" cy="4012560"/>
          </a:xfrm>
          <a:prstGeom prst="rect">
            <a:avLst/>
          </a:prstGeom>
          <a:scene3d>
            <a:camera prst="orthographicFront">
              <a:rot lat="20999994" lon="1500001" rev="0"/>
            </a:camera>
            <a:lightRig rig="threePt" dir="t"/>
          </a:scene3d>
        </p:spPr>
      </p:pic>
      <p:pic>
        <p:nvPicPr>
          <p:cNvPr id="4" name="Picture 3">
            <a:extLst>
              <a:ext uri="{FF2B5EF4-FFF2-40B4-BE49-F238E27FC236}">
                <a16:creationId xmlns:a16="http://schemas.microsoft.com/office/drawing/2014/main" id="{16C787AF-3B00-426E-A130-9A43F499C8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46990" y="2060848"/>
            <a:ext cx="3722180" cy="3709710"/>
          </a:xfrm>
          <a:prstGeom prst="rect">
            <a:avLst/>
          </a:prstGeom>
          <a:scene3d>
            <a:camera prst="orthographicFront">
              <a:rot lat="20999999" lon="1500000" rev="0"/>
            </a:camera>
            <a:lightRig rig="threePt" dir="t"/>
          </a:scene3d>
        </p:spPr>
      </p:pic>
      <p:pic>
        <p:nvPicPr>
          <p:cNvPr id="7" name="Picture 6">
            <a:extLst>
              <a:ext uri="{FF2B5EF4-FFF2-40B4-BE49-F238E27FC236}">
                <a16:creationId xmlns:a16="http://schemas.microsoft.com/office/drawing/2014/main" id="{8785C810-67CB-4A26-9BBD-90A6D054F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70960" y="2060848"/>
            <a:ext cx="3745744" cy="3739490"/>
          </a:xfrm>
          <a:prstGeom prst="rect">
            <a:avLst/>
          </a:prstGeom>
          <a:scene3d>
            <a:camera prst="orthographicFront">
              <a:rot lat="20999999" lon="1500000" rev="0"/>
            </a:camera>
            <a:lightRig rig="threePt" dir="t"/>
          </a:scene3d>
        </p:spPr>
      </p:pic>
    </p:spTree>
    <p:extLst>
      <p:ext uri="{BB962C8B-B14F-4D97-AF65-F5344CB8AC3E}">
        <p14:creationId xmlns:p14="http://schemas.microsoft.com/office/powerpoint/2010/main" val="419199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3392" y="1412776"/>
            <a:ext cx="10363200" cy="457200"/>
          </a:xfrm>
        </p:spPr>
        <p:txBody>
          <a:bodyPr/>
          <a:lstStyle/>
          <a:p>
            <a:r>
              <a:rPr lang="en-US" dirty="0">
                <a:solidFill>
                  <a:srgbClr val="006699"/>
                </a:solidFill>
                <a:latin typeface="+mn-lt"/>
                <a:cs typeface="Aharoni" panose="020B0604020202020204" pitchFamily="2" charset="-79"/>
              </a:rPr>
              <a:t>Why </a:t>
            </a:r>
            <a:r>
              <a:rPr lang="en-US" dirty="0" err="1">
                <a:solidFill>
                  <a:srgbClr val="006699"/>
                </a:solidFill>
                <a:latin typeface="+mn-lt"/>
                <a:cs typeface="Aharoni" panose="020B0604020202020204" pitchFamily="2" charset="-79"/>
              </a:rPr>
              <a:t>mmWave</a:t>
            </a:r>
            <a:r>
              <a:rPr lang="en-US" dirty="0">
                <a:solidFill>
                  <a:srgbClr val="006699"/>
                </a:solidFill>
                <a:latin typeface="+mn-lt"/>
                <a:cs typeface="Aharoni" panose="020B0604020202020204" pitchFamily="2" charset="-79"/>
              </a:rPr>
              <a:t>?</a:t>
            </a:r>
          </a:p>
        </p:txBody>
      </p:sp>
      <p:sp>
        <p:nvSpPr>
          <p:cNvPr id="2" name="Rectangle 1">
            <a:extLst>
              <a:ext uri="{FF2B5EF4-FFF2-40B4-BE49-F238E27FC236}">
                <a16:creationId xmlns:a16="http://schemas.microsoft.com/office/drawing/2014/main" id="{94322830-9A58-4E69-AB5E-9F95B976C7F5}"/>
              </a:ext>
            </a:extLst>
          </p:cNvPr>
          <p:cNvSpPr/>
          <p:nvPr/>
        </p:nvSpPr>
        <p:spPr bwMode="auto">
          <a:xfrm>
            <a:off x="1415480" y="2780928"/>
            <a:ext cx="9361040" cy="1800200"/>
          </a:xfrm>
          <a:prstGeom prst="rect">
            <a:avLst/>
          </a:prstGeom>
          <a:gradFill flip="none" rotWithShape="1">
            <a:gsLst>
              <a:gs pos="96000">
                <a:schemeClr val="bg1"/>
              </a:gs>
              <a:gs pos="98000">
                <a:srgbClr val="00B050">
                  <a:alpha val="64000"/>
                </a:srgbClr>
              </a:gs>
              <a:gs pos="69000">
                <a:srgbClr val="FF0000">
                  <a:alpha val="66000"/>
                </a:srgbClr>
              </a:gs>
              <a:gs pos="94000">
                <a:srgbClr val="FFC000">
                  <a:alpha val="67000"/>
                </a:srgbClr>
              </a:gs>
              <a:gs pos="100000">
                <a:srgbClr val="0070C0"/>
              </a:gs>
              <a:gs pos="99000">
                <a:schemeClr val="bg1"/>
              </a:gs>
              <a:gs pos="70000">
                <a:schemeClr val="bg1"/>
              </a:gs>
            </a:gsLst>
            <a:lin ang="10800000" scaled="1"/>
            <a:tileRect/>
          </a:gradFill>
          <a:ln w="9525" cap="flat" cmpd="sng" algn="ctr">
            <a:noFill/>
            <a:prstDash val="solid"/>
            <a:round/>
            <a:headEnd type="none" w="med" len="med"/>
            <a:tailEnd type="none" w="med" len="med"/>
          </a:ln>
          <a:effectLst>
            <a:softEdge rad="12700"/>
          </a:effectLst>
          <a:scene3d>
            <a:camera prst="orthographicFront">
              <a:rot lat="0" lon="0" rev="0"/>
            </a:camera>
            <a:lightRig rig="threePt" dir="t"/>
          </a:scene3d>
          <a:sp3d prstMaterial="plastic"/>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5AA02BA-5AD9-4E13-B1D9-54E11CA5C407}"/>
              </a:ext>
            </a:extLst>
          </p:cNvPr>
          <p:cNvSpPr txBox="1"/>
          <p:nvPr/>
        </p:nvSpPr>
        <p:spPr>
          <a:xfrm rot="16200000">
            <a:off x="1019040" y="2217556"/>
            <a:ext cx="699230" cy="400110"/>
          </a:xfrm>
          <a:prstGeom prst="rect">
            <a:avLst/>
          </a:prstGeom>
          <a:noFill/>
        </p:spPr>
        <p:txBody>
          <a:bodyPr wrap="none" rtlCol="0">
            <a:spAutoFit/>
          </a:bodyPr>
          <a:lstStyle/>
          <a:p>
            <a:r>
              <a:rPr lang="en-AU" sz="2000" i="1" dirty="0"/>
              <a:t>VHF</a:t>
            </a:r>
          </a:p>
        </p:txBody>
      </p:sp>
      <p:sp>
        <p:nvSpPr>
          <p:cNvPr id="6" name="TextBox 5">
            <a:extLst>
              <a:ext uri="{FF2B5EF4-FFF2-40B4-BE49-F238E27FC236}">
                <a16:creationId xmlns:a16="http://schemas.microsoft.com/office/drawing/2014/main" id="{022F81E3-ECA8-41DE-88F5-77DF28D8F069}"/>
              </a:ext>
            </a:extLst>
          </p:cNvPr>
          <p:cNvSpPr txBox="1"/>
          <p:nvPr/>
        </p:nvSpPr>
        <p:spPr>
          <a:xfrm rot="16200000">
            <a:off x="1255293" y="2199535"/>
            <a:ext cx="713657" cy="400110"/>
          </a:xfrm>
          <a:prstGeom prst="rect">
            <a:avLst/>
          </a:prstGeom>
          <a:noFill/>
        </p:spPr>
        <p:txBody>
          <a:bodyPr wrap="none" rtlCol="0">
            <a:spAutoFit/>
          </a:bodyPr>
          <a:lstStyle/>
          <a:p>
            <a:r>
              <a:rPr lang="en-AU" sz="2000" i="1" dirty="0"/>
              <a:t>UHF</a:t>
            </a:r>
          </a:p>
        </p:txBody>
      </p:sp>
      <p:sp>
        <p:nvSpPr>
          <p:cNvPr id="7" name="TextBox 6">
            <a:extLst>
              <a:ext uri="{FF2B5EF4-FFF2-40B4-BE49-F238E27FC236}">
                <a16:creationId xmlns:a16="http://schemas.microsoft.com/office/drawing/2014/main" id="{8C68181B-E985-499C-9103-959D31B16781}"/>
              </a:ext>
            </a:extLst>
          </p:cNvPr>
          <p:cNvSpPr txBox="1"/>
          <p:nvPr/>
        </p:nvSpPr>
        <p:spPr>
          <a:xfrm rot="16200000">
            <a:off x="2634072" y="2192323"/>
            <a:ext cx="699230" cy="400110"/>
          </a:xfrm>
          <a:prstGeom prst="rect">
            <a:avLst/>
          </a:prstGeom>
          <a:noFill/>
        </p:spPr>
        <p:txBody>
          <a:bodyPr wrap="none" rtlCol="0">
            <a:spAutoFit/>
          </a:bodyPr>
          <a:lstStyle/>
          <a:p>
            <a:r>
              <a:rPr lang="en-AU" sz="2000" i="1" dirty="0"/>
              <a:t>SHF</a:t>
            </a:r>
          </a:p>
        </p:txBody>
      </p:sp>
      <p:sp>
        <p:nvSpPr>
          <p:cNvPr id="8" name="TextBox 7">
            <a:extLst>
              <a:ext uri="{FF2B5EF4-FFF2-40B4-BE49-F238E27FC236}">
                <a16:creationId xmlns:a16="http://schemas.microsoft.com/office/drawing/2014/main" id="{8DD8B87F-5CB8-4C5A-BBB1-F9160F5C1193}"/>
              </a:ext>
            </a:extLst>
          </p:cNvPr>
          <p:cNvSpPr txBox="1"/>
          <p:nvPr/>
        </p:nvSpPr>
        <p:spPr>
          <a:xfrm rot="16200000">
            <a:off x="7386600" y="2217556"/>
            <a:ext cx="699230" cy="400110"/>
          </a:xfrm>
          <a:prstGeom prst="rect">
            <a:avLst/>
          </a:prstGeom>
          <a:noFill/>
        </p:spPr>
        <p:txBody>
          <a:bodyPr wrap="none" rtlCol="0">
            <a:spAutoFit/>
          </a:bodyPr>
          <a:lstStyle/>
          <a:p>
            <a:r>
              <a:rPr lang="en-AU" sz="2000" i="1" dirty="0"/>
              <a:t>EHF</a:t>
            </a:r>
          </a:p>
        </p:txBody>
      </p:sp>
      <p:sp>
        <p:nvSpPr>
          <p:cNvPr id="4" name="TextBox 3">
            <a:extLst>
              <a:ext uri="{FF2B5EF4-FFF2-40B4-BE49-F238E27FC236}">
                <a16:creationId xmlns:a16="http://schemas.microsoft.com/office/drawing/2014/main" id="{05A5E3DC-59B6-48DE-AF79-187CF06B122E}"/>
              </a:ext>
            </a:extLst>
          </p:cNvPr>
          <p:cNvSpPr txBox="1"/>
          <p:nvPr/>
        </p:nvSpPr>
        <p:spPr>
          <a:xfrm rot="16200000">
            <a:off x="673402" y="3489950"/>
            <a:ext cx="1107996" cy="369332"/>
          </a:xfrm>
          <a:prstGeom prst="rect">
            <a:avLst/>
          </a:prstGeom>
          <a:noFill/>
        </p:spPr>
        <p:txBody>
          <a:bodyPr wrap="none" rtlCol="0">
            <a:spAutoFit/>
          </a:bodyPr>
          <a:lstStyle/>
          <a:p>
            <a:r>
              <a:rPr lang="en-AU" sz="1800" dirty="0"/>
              <a:t>100 MHz</a:t>
            </a:r>
          </a:p>
        </p:txBody>
      </p:sp>
      <p:sp>
        <p:nvSpPr>
          <p:cNvPr id="5" name="TextBox 4">
            <a:extLst>
              <a:ext uri="{FF2B5EF4-FFF2-40B4-BE49-F238E27FC236}">
                <a16:creationId xmlns:a16="http://schemas.microsoft.com/office/drawing/2014/main" id="{D377BBD2-F21F-4224-AB55-6FC4E008BC2D}"/>
              </a:ext>
            </a:extLst>
          </p:cNvPr>
          <p:cNvSpPr txBox="1"/>
          <p:nvPr/>
        </p:nvSpPr>
        <p:spPr>
          <a:xfrm rot="16200000">
            <a:off x="10413600" y="3496362"/>
            <a:ext cx="1095172" cy="369332"/>
          </a:xfrm>
          <a:prstGeom prst="rect">
            <a:avLst/>
          </a:prstGeom>
          <a:noFill/>
        </p:spPr>
        <p:txBody>
          <a:bodyPr wrap="none" rtlCol="0">
            <a:spAutoFit/>
          </a:bodyPr>
          <a:lstStyle/>
          <a:p>
            <a:r>
              <a:rPr lang="en-AU" sz="1800" dirty="0"/>
              <a:t>100 GHz</a:t>
            </a:r>
          </a:p>
        </p:txBody>
      </p:sp>
      <p:sp>
        <p:nvSpPr>
          <p:cNvPr id="9" name="Rectangle 8">
            <a:extLst>
              <a:ext uri="{FF2B5EF4-FFF2-40B4-BE49-F238E27FC236}">
                <a16:creationId xmlns:a16="http://schemas.microsoft.com/office/drawing/2014/main" id="{B426AB48-F68F-47E8-8282-AE3342DA33B0}"/>
              </a:ext>
            </a:extLst>
          </p:cNvPr>
          <p:cNvSpPr/>
          <p:nvPr/>
        </p:nvSpPr>
        <p:spPr bwMode="auto">
          <a:xfrm>
            <a:off x="1568711" y="2768632"/>
            <a:ext cx="134801" cy="2316552"/>
          </a:xfrm>
          <a:prstGeom prst="rect">
            <a:avLst/>
          </a:prstGeom>
          <a:gradFill>
            <a:gsLst>
              <a:gs pos="0">
                <a:schemeClr val="accent1">
                  <a:lumMod val="5000"/>
                  <a:lumOff val="95000"/>
                  <a:alpha val="0"/>
                </a:schemeClr>
              </a:gs>
              <a:gs pos="100000">
                <a:srgbClr val="7030A0"/>
              </a:gs>
            </a:gsLst>
            <a:lin ang="5400000" scaled="1"/>
          </a:gradFill>
          <a:ln w="7620" cap="flat" cmpd="sng" algn="ctr">
            <a:gradFill flip="none" rotWithShape="1">
              <a:gsLst>
                <a:gs pos="0">
                  <a:schemeClr val="accent1">
                    <a:lumMod val="5000"/>
                    <a:lumOff val="95000"/>
                    <a:alpha val="0"/>
                  </a:schemeClr>
                </a:gs>
                <a:gs pos="100000">
                  <a:srgbClr val="7030A0"/>
                </a:gs>
              </a:gsLst>
              <a:lin ang="5400000" scaled="1"/>
              <a:tileRect/>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824BEAA-15B6-4B0D-9D92-2F02D959D134}"/>
              </a:ext>
            </a:extLst>
          </p:cNvPr>
          <p:cNvSpPr/>
          <p:nvPr/>
        </p:nvSpPr>
        <p:spPr bwMode="auto">
          <a:xfrm>
            <a:off x="3520874" y="2756419"/>
            <a:ext cx="6031510" cy="2328765"/>
          </a:xfrm>
          <a:prstGeom prst="rect">
            <a:avLst/>
          </a:prstGeom>
          <a:gradFill>
            <a:gsLst>
              <a:gs pos="0">
                <a:schemeClr val="accent1">
                  <a:lumMod val="5000"/>
                  <a:lumOff val="95000"/>
                  <a:alpha val="0"/>
                </a:schemeClr>
              </a:gs>
              <a:gs pos="100000">
                <a:srgbClr val="7030A0"/>
              </a:gs>
            </a:gsLst>
            <a:lin ang="5400000" scaled="1"/>
          </a:gradFill>
          <a:ln w="7620" cap="flat" cmpd="sng" algn="ctr">
            <a:gradFill flip="none" rotWithShape="1">
              <a:gsLst>
                <a:gs pos="0">
                  <a:schemeClr val="accent1">
                    <a:lumMod val="5000"/>
                    <a:lumOff val="95000"/>
                    <a:alpha val="0"/>
                  </a:schemeClr>
                </a:gs>
                <a:gs pos="100000">
                  <a:srgbClr val="7030A0"/>
                </a:gs>
              </a:gsLst>
              <a:lin ang="5400000" scaled="1"/>
              <a:tileRect/>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41E119E-4ED4-41EC-AE98-8142E7768439}"/>
              </a:ext>
            </a:extLst>
          </p:cNvPr>
          <p:cNvSpPr txBox="1"/>
          <p:nvPr/>
        </p:nvSpPr>
        <p:spPr>
          <a:xfrm>
            <a:off x="1919536" y="5580385"/>
            <a:ext cx="3492283" cy="461665"/>
          </a:xfrm>
          <a:prstGeom prst="rect">
            <a:avLst/>
          </a:prstGeom>
          <a:noFill/>
        </p:spPr>
        <p:txBody>
          <a:bodyPr wrap="square" rtlCol="0">
            <a:spAutoFit/>
          </a:bodyPr>
          <a:lstStyle/>
          <a:p>
            <a:r>
              <a:rPr lang="en-AU" i="1" dirty="0">
                <a:solidFill>
                  <a:srgbClr val="7030A0"/>
                </a:solidFill>
              </a:rPr>
              <a:t>Current mobile range</a:t>
            </a:r>
          </a:p>
        </p:txBody>
      </p:sp>
      <p:sp>
        <p:nvSpPr>
          <p:cNvPr id="11" name="TextBox 10">
            <a:extLst>
              <a:ext uri="{FF2B5EF4-FFF2-40B4-BE49-F238E27FC236}">
                <a16:creationId xmlns:a16="http://schemas.microsoft.com/office/drawing/2014/main" id="{FE2F3A88-F622-48BB-9C58-2B4B20D9028C}"/>
              </a:ext>
            </a:extLst>
          </p:cNvPr>
          <p:cNvSpPr txBox="1"/>
          <p:nvPr/>
        </p:nvSpPr>
        <p:spPr>
          <a:xfrm>
            <a:off x="6865055" y="5585780"/>
            <a:ext cx="4824536" cy="461665"/>
          </a:xfrm>
          <a:prstGeom prst="rect">
            <a:avLst/>
          </a:prstGeom>
          <a:noFill/>
        </p:spPr>
        <p:txBody>
          <a:bodyPr wrap="square" rtlCol="0">
            <a:spAutoFit/>
          </a:bodyPr>
          <a:lstStyle/>
          <a:p>
            <a:r>
              <a:rPr lang="en-AU" i="1" dirty="0" err="1">
                <a:solidFill>
                  <a:srgbClr val="7030A0"/>
                </a:solidFill>
              </a:rPr>
              <a:t>mmWave</a:t>
            </a:r>
            <a:r>
              <a:rPr lang="en-AU" i="1" dirty="0">
                <a:solidFill>
                  <a:srgbClr val="7030A0"/>
                </a:solidFill>
              </a:rPr>
              <a:t> range</a:t>
            </a:r>
          </a:p>
        </p:txBody>
      </p:sp>
      <p:sp>
        <p:nvSpPr>
          <p:cNvPr id="18" name="Arrow: Bent-Up 17">
            <a:extLst>
              <a:ext uri="{FF2B5EF4-FFF2-40B4-BE49-F238E27FC236}">
                <a16:creationId xmlns:a16="http://schemas.microsoft.com/office/drawing/2014/main" id="{75DF399D-84E3-4ABF-8D85-744103B0E0EF}"/>
              </a:ext>
            </a:extLst>
          </p:cNvPr>
          <p:cNvSpPr/>
          <p:nvPr/>
        </p:nvSpPr>
        <p:spPr bwMode="auto">
          <a:xfrm flipH="1">
            <a:off x="1538674" y="5177015"/>
            <a:ext cx="380862" cy="731520"/>
          </a:xfrm>
          <a:prstGeom prst="bentUpArrow">
            <a:avLst/>
          </a:prstGeom>
          <a:gradFill>
            <a:gsLst>
              <a:gs pos="96000">
                <a:schemeClr val="bg1"/>
              </a:gs>
              <a:gs pos="97000">
                <a:schemeClr val="bg1"/>
              </a:gs>
              <a:gs pos="0">
                <a:srgbClr val="7030A0"/>
              </a:gs>
            </a:gsLst>
            <a:lin ang="10800000" scaled="1"/>
          </a:gradFill>
          <a:ln w="9525" cap="flat" cmpd="sng" algn="ctr">
            <a:solidFill>
              <a:srgbClr val="7030A0">
                <a:alpha val="32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21" name="Arrow: Bent-Up 20">
            <a:extLst>
              <a:ext uri="{FF2B5EF4-FFF2-40B4-BE49-F238E27FC236}">
                <a16:creationId xmlns:a16="http://schemas.microsoft.com/office/drawing/2014/main" id="{A034AA8B-94D9-4249-A25C-FE3D57A3E08A}"/>
              </a:ext>
            </a:extLst>
          </p:cNvPr>
          <p:cNvSpPr/>
          <p:nvPr/>
        </p:nvSpPr>
        <p:spPr bwMode="auto">
          <a:xfrm flipH="1">
            <a:off x="6456040" y="5177015"/>
            <a:ext cx="380862" cy="731520"/>
          </a:xfrm>
          <a:prstGeom prst="bentUpArrow">
            <a:avLst/>
          </a:prstGeom>
          <a:gradFill>
            <a:gsLst>
              <a:gs pos="96000">
                <a:schemeClr val="bg1"/>
              </a:gs>
              <a:gs pos="97000">
                <a:schemeClr val="bg1"/>
              </a:gs>
              <a:gs pos="0">
                <a:srgbClr val="7030A0"/>
              </a:gs>
            </a:gsLst>
            <a:lin ang="10800000" scaled="1"/>
          </a:gradFill>
          <a:ln w="9525" cap="flat" cmpd="sng" algn="ctr">
            <a:solidFill>
              <a:srgbClr val="7030A0">
                <a:alpha val="32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2A16E1A8-CCBA-457B-A3FB-9086D7D90B8D}"/>
              </a:ext>
            </a:extLst>
          </p:cNvPr>
          <p:cNvSpPr txBox="1"/>
          <p:nvPr/>
        </p:nvSpPr>
        <p:spPr>
          <a:xfrm rot="16200000">
            <a:off x="3037408" y="2075210"/>
            <a:ext cx="966931" cy="369332"/>
          </a:xfrm>
          <a:prstGeom prst="rect">
            <a:avLst/>
          </a:prstGeom>
          <a:noFill/>
        </p:spPr>
        <p:txBody>
          <a:bodyPr wrap="none" rtlCol="0">
            <a:spAutoFit/>
          </a:bodyPr>
          <a:lstStyle/>
          <a:p>
            <a:r>
              <a:rPr lang="en-AU" sz="1800" i="1" dirty="0"/>
              <a:t>24 GHz</a:t>
            </a:r>
          </a:p>
        </p:txBody>
      </p:sp>
      <p:sp>
        <p:nvSpPr>
          <p:cNvPr id="14" name="Rectangle 13">
            <a:extLst>
              <a:ext uri="{FF2B5EF4-FFF2-40B4-BE49-F238E27FC236}">
                <a16:creationId xmlns:a16="http://schemas.microsoft.com/office/drawing/2014/main" id="{ADA19D04-6C8D-4A5E-AAB7-778122753E7C}"/>
              </a:ext>
            </a:extLst>
          </p:cNvPr>
          <p:cNvSpPr/>
          <p:nvPr/>
        </p:nvSpPr>
        <p:spPr>
          <a:xfrm rot="16200000">
            <a:off x="9068919" y="2093936"/>
            <a:ext cx="966931" cy="369332"/>
          </a:xfrm>
          <a:prstGeom prst="rect">
            <a:avLst/>
          </a:prstGeom>
        </p:spPr>
        <p:txBody>
          <a:bodyPr wrap="none">
            <a:spAutoFit/>
          </a:bodyPr>
          <a:lstStyle/>
          <a:p>
            <a:r>
              <a:rPr lang="en-AU" sz="1800" i="1" dirty="0"/>
              <a:t>86 GHz</a:t>
            </a:r>
          </a:p>
        </p:txBody>
      </p:sp>
    </p:spTree>
    <p:extLst>
      <p:ext uri="{BB962C8B-B14F-4D97-AF65-F5344CB8AC3E}">
        <p14:creationId xmlns:p14="http://schemas.microsoft.com/office/powerpoint/2010/main" val="311429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3392" y="1412776"/>
            <a:ext cx="10363200" cy="457200"/>
          </a:xfrm>
        </p:spPr>
        <p:txBody>
          <a:bodyPr/>
          <a:lstStyle/>
          <a:p>
            <a:r>
              <a:rPr lang="en-US" dirty="0">
                <a:solidFill>
                  <a:srgbClr val="006699"/>
                </a:solidFill>
                <a:cs typeface="Aharoni" panose="020B0604020202020204" pitchFamily="2" charset="-79"/>
              </a:rPr>
              <a:t>Why now?</a:t>
            </a:r>
            <a:endParaRPr lang="en-US" dirty="0">
              <a:solidFill>
                <a:srgbClr val="006699"/>
              </a:solidFill>
            </a:endParaRPr>
          </a:p>
        </p:txBody>
      </p:sp>
      <p:pic>
        <p:nvPicPr>
          <p:cNvPr id="5" name="Picture 4">
            <a:extLst>
              <a:ext uri="{FF2B5EF4-FFF2-40B4-BE49-F238E27FC236}">
                <a16:creationId xmlns:a16="http://schemas.microsoft.com/office/drawing/2014/main" id="{AB80BBFC-2453-4AB4-AFCA-435C61461F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35760" y="1484784"/>
            <a:ext cx="4752528" cy="4698749"/>
          </a:xfrm>
          <a:prstGeom prst="rect">
            <a:avLst/>
          </a:prstGeom>
        </p:spPr>
      </p:pic>
      <p:sp>
        <p:nvSpPr>
          <p:cNvPr id="2" name="TextBox 1">
            <a:extLst>
              <a:ext uri="{FF2B5EF4-FFF2-40B4-BE49-F238E27FC236}">
                <a16:creationId xmlns:a16="http://schemas.microsoft.com/office/drawing/2014/main" id="{CACF360A-124F-40A5-9F04-754A940AC29C}"/>
              </a:ext>
            </a:extLst>
          </p:cNvPr>
          <p:cNvSpPr txBox="1"/>
          <p:nvPr/>
        </p:nvSpPr>
        <p:spPr>
          <a:xfrm>
            <a:off x="1631504" y="2708920"/>
            <a:ext cx="2304256" cy="584775"/>
          </a:xfrm>
          <a:prstGeom prst="rect">
            <a:avLst/>
          </a:prstGeom>
          <a:noFill/>
        </p:spPr>
        <p:txBody>
          <a:bodyPr wrap="square" rtlCol="0">
            <a:spAutoFit/>
          </a:bodyPr>
          <a:lstStyle/>
          <a:p>
            <a:r>
              <a:rPr lang="en-AU" sz="3200" b="1" dirty="0">
                <a:solidFill>
                  <a:srgbClr val="3602CA"/>
                </a:solidFill>
              </a:rPr>
              <a:t>1800 MHz</a:t>
            </a:r>
          </a:p>
        </p:txBody>
      </p:sp>
      <p:sp>
        <p:nvSpPr>
          <p:cNvPr id="7" name="TextBox 6">
            <a:extLst>
              <a:ext uri="{FF2B5EF4-FFF2-40B4-BE49-F238E27FC236}">
                <a16:creationId xmlns:a16="http://schemas.microsoft.com/office/drawing/2014/main" id="{79FF692C-5558-40E5-A5D6-11A58EBD8BC0}"/>
              </a:ext>
            </a:extLst>
          </p:cNvPr>
          <p:cNvSpPr txBox="1"/>
          <p:nvPr/>
        </p:nvSpPr>
        <p:spPr>
          <a:xfrm>
            <a:off x="8760296" y="2708919"/>
            <a:ext cx="2304256" cy="584775"/>
          </a:xfrm>
          <a:prstGeom prst="rect">
            <a:avLst/>
          </a:prstGeom>
          <a:noFill/>
        </p:spPr>
        <p:txBody>
          <a:bodyPr wrap="square" rtlCol="0">
            <a:spAutoFit/>
          </a:bodyPr>
          <a:lstStyle/>
          <a:p>
            <a:r>
              <a:rPr lang="en-AU" sz="3200" b="1" dirty="0">
                <a:solidFill>
                  <a:srgbClr val="CC0000"/>
                </a:solidFill>
              </a:rPr>
              <a:t>26 GHz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3392" y="1412776"/>
            <a:ext cx="10363200" cy="457200"/>
          </a:xfrm>
        </p:spPr>
        <p:txBody>
          <a:bodyPr/>
          <a:lstStyle/>
          <a:p>
            <a:r>
              <a:rPr lang="en-US" dirty="0">
                <a:solidFill>
                  <a:srgbClr val="006699"/>
                </a:solidFill>
                <a:cs typeface="Aharoni" panose="020B0604020202020204" pitchFamily="2" charset="-79"/>
              </a:rPr>
              <a:t>Why now?</a:t>
            </a:r>
            <a:endParaRPr lang="en-US" dirty="0">
              <a:solidFill>
                <a:srgbClr val="006699"/>
              </a:solidFill>
            </a:endParaRPr>
          </a:p>
        </p:txBody>
      </p:sp>
      <p:pic>
        <p:nvPicPr>
          <p:cNvPr id="6" name="Picture 5">
            <a:extLst>
              <a:ext uri="{FF2B5EF4-FFF2-40B4-BE49-F238E27FC236}">
                <a16:creationId xmlns:a16="http://schemas.microsoft.com/office/drawing/2014/main" id="{CCDD3E5C-560D-43E2-960E-BF9D220C9B4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63752" y="1641376"/>
            <a:ext cx="6048672" cy="4876764"/>
          </a:xfrm>
          <a:prstGeom prst="rect">
            <a:avLst/>
          </a:prstGeom>
        </p:spPr>
      </p:pic>
      <p:sp>
        <p:nvSpPr>
          <p:cNvPr id="4" name="TextBox 3">
            <a:extLst>
              <a:ext uri="{FF2B5EF4-FFF2-40B4-BE49-F238E27FC236}">
                <a16:creationId xmlns:a16="http://schemas.microsoft.com/office/drawing/2014/main" id="{011AADAA-C482-48BC-A367-5E133C56DAB1}"/>
              </a:ext>
            </a:extLst>
          </p:cNvPr>
          <p:cNvSpPr txBox="1"/>
          <p:nvPr/>
        </p:nvSpPr>
        <p:spPr>
          <a:xfrm>
            <a:off x="1631504" y="2708920"/>
            <a:ext cx="2304256" cy="584775"/>
          </a:xfrm>
          <a:prstGeom prst="rect">
            <a:avLst/>
          </a:prstGeom>
          <a:noFill/>
        </p:spPr>
        <p:txBody>
          <a:bodyPr wrap="square" rtlCol="0">
            <a:spAutoFit/>
          </a:bodyPr>
          <a:lstStyle/>
          <a:p>
            <a:r>
              <a:rPr lang="en-AU" sz="3200" b="1" dirty="0">
                <a:solidFill>
                  <a:srgbClr val="3602CA"/>
                </a:solidFill>
              </a:rPr>
              <a:t>1800 MHz</a:t>
            </a:r>
          </a:p>
        </p:txBody>
      </p:sp>
      <p:sp>
        <p:nvSpPr>
          <p:cNvPr id="5" name="TextBox 4">
            <a:extLst>
              <a:ext uri="{FF2B5EF4-FFF2-40B4-BE49-F238E27FC236}">
                <a16:creationId xmlns:a16="http://schemas.microsoft.com/office/drawing/2014/main" id="{11CAF873-6797-4595-AF15-09802720088C}"/>
              </a:ext>
            </a:extLst>
          </p:cNvPr>
          <p:cNvSpPr txBox="1"/>
          <p:nvPr/>
        </p:nvSpPr>
        <p:spPr>
          <a:xfrm>
            <a:off x="8760296" y="2708919"/>
            <a:ext cx="2952328" cy="1077218"/>
          </a:xfrm>
          <a:prstGeom prst="rect">
            <a:avLst/>
          </a:prstGeom>
          <a:noFill/>
        </p:spPr>
        <p:txBody>
          <a:bodyPr wrap="square" rtlCol="0">
            <a:spAutoFit/>
          </a:bodyPr>
          <a:lstStyle/>
          <a:p>
            <a:pPr algn="ctr"/>
            <a:r>
              <a:rPr lang="en-AU" sz="3200" b="1" dirty="0">
                <a:solidFill>
                  <a:srgbClr val="CC0000"/>
                </a:solidFill>
              </a:rPr>
              <a:t>26 GHz with beam-forming</a:t>
            </a:r>
          </a:p>
        </p:txBody>
      </p:sp>
    </p:spTree>
    <p:extLst>
      <p:ext uri="{BB962C8B-B14F-4D97-AF65-F5344CB8AC3E}">
        <p14:creationId xmlns:p14="http://schemas.microsoft.com/office/powerpoint/2010/main" val="223459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40EB39-7714-4146-8FF5-447D8E564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63" y="4293096"/>
            <a:ext cx="3763896" cy="2088232"/>
          </a:xfrm>
          <a:prstGeom prst="rect">
            <a:avLst/>
          </a:prstGeom>
        </p:spPr>
      </p:pic>
      <p:pic>
        <p:nvPicPr>
          <p:cNvPr id="5" name="Picture 4">
            <a:extLst>
              <a:ext uri="{FF2B5EF4-FFF2-40B4-BE49-F238E27FC236}">
                <a16:creationId xmlns:a16="http://schemas.microsoft.com/office/drawing/2014/main" id="{8E2DC717-D70C-48FE-971A-7A1E9ACE9811}"/>
              </a:ext>
            </a:extLst>
          </p:cNvPr>
          <p:cNvPicPr>
            <a:picLocks noChangeAspect="1"/>
          </p:cNvPicPr>
          <p:nvPr/>
        </p:nvPicPr>
        <p:blipFill rotWithShape="1">
          <a:blip r:embed="rId3">
            <a:clrChange>
              <a:clrFrom>
                <a:srgbClr val="F7F3F7"/>
              </a:clrFrom>
              <a:clrTo>
                <a:srgbClr val="F7F3F7">
                  <a:alpha val="0"/>
                </a:srgbClr>
              </a:clrTo>
            </a:clrChange>
            <a:extLst>
              <a:ext uri="{28A0092B-C50C-407E-A947-70E740481C1C}">
                <a14:useLocalDpi xmlns:a14="http://schemas.microsoft.com/office/drawing/2010/main" val="0"/>
              </a:ext>
            </a:extLst>
          </a:blip>
          <a:srcRect b="862"/>
          <a:stretch/>
        </p:blipFill>
        <p:spPr>
          <a:xfrm>
            <a:off x="7896200" y="3933056"/>
            <a:ext cx="3484837" cy="2523580"/>
          </a:xfrm>
          <a:prstGeom prst="rect">
            <a:avLst/>
          </a:prstGeom>
        </p:spPr>
      </p:pic>
      <p:sp>
        <p:nvSpPr>
          <p:cNvPr id="5122" name="Rectangle 2"/>
          <p:cNvSpPr>
            <a:spLocks noGrp="1" noChangeArrowheads="1"/>
          </p:cNvSpPr>
          <p:nvPr>
            <p:ph type="title"/>
          </p:nvPr>
        </p:nvSpPr>
        <p:spPr>
          <a:xfrm>
            <a:off x="623392" y="1412776"/>
            <a:ext cx="10363200" cy="457200"/>
          </a:xfrm>
        </p:spPr>
        <p:txBody>
          <a:bodyPr/>
          <a:lstStyle/>
          <a:p>
            <a:r>
              <a:rPr lang="en-US" dirty="0">
                <a:solidFill>
                  <a:srgbClr val="006699"/>
                </a:solidFill>
                <a:cs typeface="Aharoni" panose="020B0604020202020204" pitchFamily="2" charset="-79"/>
              </a:rPr>
              <a:t>Challenges and opportunities</a:t>
            </a:r>
            <a:endParaRPr lang="en-US" dirty="0">
              <a:solidFill>
                <a:srgbClr val="006699"/>
              </a:solidFill>
            </a:endParaRPr>
          </a:p>
        </p:txBody>
      </p:sp>
      <p:pic>
        <p:nvPicPr>
          <p:cNvPr id="7" name="Picture 6">
            <a:extLst>
              <a:ext uri="{FF2B5EF4-FFF2-40B4-BE49-F238E27FC236}">
                <a16:creationId xmlns:a16="http://schemas.microsoft.com/office/drawing/2014/main" id="{5420D27C-713E-48BD-B0BC-C8E17E130CE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7869" y="1124744"/>
            <a:ext cx="4756262" cy="3560838"/>
          </a:xfrm>
          <a:prstGeom prst="rect">
            <a:avLst/>
          </a:prstGeom>
        </p:spPr>
      </p:pic>
    </p:spTree>
    <p:extLst>
      <p:ext uri="{BB962C8B-B14F-4D97-AF65-F5344CB8AC3E}">
        <p14:creationId xmlns:p14="http://schemas.microsoft.com/office/powerpoint/2010/main" val="178686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3392" y="1412776"/>
            <a:ext cx="10363200" cy="457200"/>
          </a:xfrm>
        </p:spPr>
        <p:txBody>
          <a:bodyPr/>
          <a:lstStyle/>
          <a:p>
            <a:r>
              <a:rPr lang="en-US" dirty="0">
                <a:solidFill>
                  <a:srgbClr val="006699"/>
                </a:solidFill>
                <a:cs typeface="Aharoni" panose="020B0604020202020204" pitchFamily="2" charset="-79"/>
              </a:rPr>
              <a:t>26 GHz study focus </a:t>
            </a:r>
            <a:r>
              <a:rPr lang="en-US" dirty="0" err="1">
                <a:solidFill>
                  <a:srgbClr val="006699"/>
                </a:solidFill>
                <a:cs typeface="Aharoni" panose="020B0604020202020204" pitchFamily="2" charset="-79"/>
              </a:rPr>
              <a:t>mmWave</a:t>
            </a:r>
            <a:r>
              <a:rPr lang="en-US" dirty="0">
                <a:solidFill>
                  <a:srgbClr val="006699"/>
                </a:solidFill>
                <a:cs typeface="Aharoni" panose="020B0604020202020204" pitchFamily="2" charset="-79"/>
              </a:rPr>
              <a:t>?</a:t>
            </a:r>
            <a:endParaRPr lang="en-US" dirty="0">
              <a:solidFill>
                <a:srgbClr val="006699"/>
              </a:solidFill>
            </a:endParaRPr>
          </a:p>
        </p:txBody>
      </p:sp>
      <p:sp>
        <p:nvSpPr>
          <p:cNvPr id="4" name="Rectangle 3">
            <a:extLst>
              <a:ext uri="{FF2B5EF4-FFF2-40B4-BE49-F238E27FC236}">
                <a16:creationId xmlns:a16="http://schemas.microsoft.com/office/drawing/2014/main" id="{73B91BEC-4D98-4173-AB15-6EE609707D7F}"/>
              </a:ext>
            </a:extLst>
          </p:cNvPr>
          <p:cNvSpPr/>
          <p:nvPr/>
        </p:nvSpPr>
        <p:spPr bwMode="auto">
          <a:xfrm>
            <a:off x="2206578" y="3381914"/>
            <a:ext cx="7848872" cy="1512168"/>
          </a:xfrm>
          <a:prstGeom prst="rect">
            <a:avLst/>
          </a:prstGeom>
          <a:gradFill flip="none" rotWithShape="1">
            <a:gsLst>
              <a:gs pos="30000">
                <a:srgbClr val="CC6600">
                  <a:alpha val="17000"/>
                </a:srgbClr>
              </a:gs>
              <a:gs pos="80000">
                <a:schemeClr val="accent5">
                  <a:lumMod val="75000"/>
                  <a:alpha val="11000"/>
                </a:schemeClr>
              </a:gs>
              <a:gs pos="100000">
                <a:srgbClr val="FFC000">
                  <a:alpha val="12000"/>
                </a:srgbClr>
              </a:gs>
              <a:gs pos="1000">
                <a:srgbClr val="0070C0">
                  <a:alpha val="5000"/>
                </a:srgbClr>
              </a:gs>
            </a:gsLst>
            <a:lin ang="5400000" scaled="1"/>
            <a:tileRect/>
          </a:gradFill>
          <a:ln w="22225" cap="flat" cmpd="sng" algn="ctr">
            <a:solidFill>
              <a:schemeClr val="accent1"/>
            </a:solidFill>
            <a:prstDash val="solid"/>
            <a:round/>
            <a:headEnd type="none" w="med" len="med"/>
            <a:tailEnd type="none" w="med" len="med"/>
          </a:ln>
          <a:effectLst>
            <a:softEdge rad="12700"/>
          </a:effectLst>
          <a:scene3d>
            <a:camera prst="orthographicFront">
              <a:rot lat="0" lon="0" rev="0"/>
            </a:camera>
            <a:lightRig rig="threePt" dir="t"/>
          </a:scene3d>
          <a:sp3d prstMaterial="plastic"/>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F3B4C917-195E-48E5-A70B-98994BDAC37A}"/>
              </a:ext>
            </a:extLst>
          </p:cNvPr>
          <p:cNvSpPr txBox="1"/>
          <p:nvPr/>
        </p:nvSpPr>
        <p:spPr>
          <a:xfrm>
            <a:off x="3840028" y="2315531"/>
            <a:ext cx="5400600" cy="461665"/>
          </a:xfrm>
          <a:prstGeom prst="rect">
            <a:avLst/>
          </a:prstGeom>
          <a:noFill/>
        </p:spPr>
        <p:txBody>
          <a:bodyPr wrap="square" rtlCol="0">
            <a:spAutoFit/>
          </a:bodyPr>
          <a:lstStyle/>
          <a:p>
            <a:r>
              <a:rPr lang="en-AU" i="1" dirty="0"/>
              <a:t>Potential wireless broadband</a:t>
            </a:r>
          </a:p>
        </p:txBody>
      </p:sp>
      <p:sp>
        <p:nvSpPr>
          <p:cNvPr id="3" name="TextBox 2">
            <a:extLst>
              <a:ext uri="{FF2B5EF4-FFF2-40B4-BE49-F238E27FC236}">
                <a16:creationId xmlns:a16="http://schemas.microsoft.com/office/drawing/2014/main" id="{3D432218-133A-44F4-89B3-361CDFABF33F}"/>
              </a:ext>
            </a:extLst>
          </p:cNvPr>
          <p:cNvSpPr txBox="1"/>
          <p:nvPr/>
        </p:nvSpPr>
        <p:spPr>
          <a:xfrm>
            <a:off x="9354124" y="2315531"/>
            <a:ext cx="1534394" cy="461665"/>
          </a:xfrm>
          <a:prstGeom prst="rect">
            <a:avLst/>
          </a:prstGeom>
          <a:noFill/>
        </p:spPr>
        <p:txBody>
          <a:bodyPr wrap="none" rtlCol="0">
            <a:spAutoFit/>
          </a:bodyPr>
          <a:lstStyle/>
          <a:p>
            <a:r>
              <a:rPr lang="en-AU" i="1" dirty="0"/>
              <a:t>FSS (E-s)</a:t>
            </a:r>
          </a:p>
        </p:txBody>
      </p:sp>
      <p:sp>
        <p:nvSpPr>
          <p:cNvPr id="8" name="TextBox 7">
            <a:extLst>
              <a:ext uri="{FF2B5EF4-FFF2-40B4-BE49-F238E27FC236}">
                <a16:creationId xmlns:a16="http://schemas.microsoft.com/office/drawing/2014/main" id="{7BB52B63-7436-4D07-A430-B0B65D395FA1}"/>
              </a:ext>
            </a:extLst>
          </p:cNvPr>
          <p:cNvSpPr txBox="1"/>
          <p:nvPr/>
        </p:nvSpPr>
        <p:spPr>
          <a:xfrm>
            <a:off x="696460" y="2298366"/>
            <a:ext cx="4104456" cy="461665"/>
          </a:xfrm>
          <a:prstGeom prst="rect">
            <a:avLst/>
          </a:prstGeom>
          <a:noFill/>
        </p:spPr>
        <p:txBody>
          <a:bodyPr wrap="square" rtlCol="0">
            <a:spAutoFit/>
          </a:bodyPr>
          <a:lstStyle/>
          <a:p>
            <a:r>
              <a:rPr lang="en-AU" i="1" dirty="0"/>
              <a:t>EESS</a:t>
            </a:r>
          </a:p>
        </p:txBody>
      </p:sp>
      <p:sp>
        <p:nvSpPr>
          <p:cNvPr id="9" name="TextBox 8">
            <a:extLst>
              <a:ext uri="{FF2B5EF4-FFF2-40B4-BE49-F238E27FC236}">
                <a16:creationId xmlns:a16="http://schemas.microsoft.com/office/drawing/2014/main" id="{B90200CC-3193-4CE7-8016-AA2AD98C3B91}"/>
              </a:ext>
            </a:extLst>
          </p:cNvPr>
          <p:cNvSpPr txBox="1"/>
          <p:nvPr/>
        </p:nvSpPr>
        <p:spPr>
          <a:xfrm rot="16200000">
            <a:off x="5590" y="5277675"/>
            <a:ext cx="1548172" cy="369332"/>
          </a:xfrm>
          <a:prstGeom prst="rect">
            <a:avLst/>
          </a:prstGeom>
          <a:noFill/>
        </p:spPr>
        <p:txBody>
          <a:bodyPr wrap="square" rtlCol="0">
            <a:spAutoFit/>
          </a:bodyPr>
          <a:lstStyle/>
          <a:p>
            <a:r>
              <a:rPr lang="en-AU" sz="1800" i="1" dirty="0"/>
              <a:t>23.6 GHz</a:t>
            </a:r>
          </a:p>
        </p:txBody>
      </p:sp>
      <p:sp>
        <p:nvSpPr>
          <p:cNvPr id="10" name="TextBox 9">
            <a:extLst>
              <a:ext uri="{FF2B5EF4-FFF2-40B4-BE49-F238E27FC236}">
                <a16:creationId xmlns:a16="http://schemas.microsoft.com/office/drawing/2014/main" id="{1101AF73-3259-4E96-974A-2CDC9DE3AA40}"/>
              </a:ext>
            </a:extLst>
          </p:cNvPr>
          <p:cNvSpPr txBox="1"/>
          <p:nvPr/>
        </p:nvSpPr>
        <p:spPr>
          <a:xfrm rot="16200000">
            <a:off x="328793" y="4532678"/>
            <a:ext cx="2664296" cy="369332"/>
          </a:xfrm>
          <a:prstGeom prst="rect">
            <a:avLst/>
          </a:prstGeom>
          <a:noFill/>
        </p:spPr>
        <p:txBody>
          <a:bodyPr wrap="square" rtlCol="0">
            <a:spAutoFit/>
          </a:bodyPr>
          <a:lstStyle/>
          <a:p>
            <a:r>
              <a:rPr lang="en-AU" sz="1800" i="1" dirty="0"/>
              <a:t>24 GHz</a:t>
            </a:r>
          </a:p>
        </p:txBody>
      </p:sp>
      <p:sp>
        <p:nvSpPr>
          <p:cNvPr id="11" name="TextBox 10">
            <a:extLst>
              <a:ext uri="{FF2B5EF4-FFF2-40B4-BE49-F238E27FC236}">
                <a16:creationId xmlns:a16="http://schemas.microsoft.com/office/drawing/2014/main" id="{693085B0-391F-4A34-9BAA-CB1F0ECF18D9}"/>
              </a:ext>
            </a:extLst>
          </p:cNvPr>
          <p:cNvSpPr txBox="1"/>
          <p:nvPr/>
        </p:nvSpPr>
        <p:spPr>
          <a:xfrm rot="16200000">
            <a:off x="1562812" y="5497198"/>
            <a:ext cx="1287532" cy="369332"/>
          </a:xfrm>
          <a:prstGeom prst="rect">
            <a:avLst/>
          </a:prstGeom>
          <a:noFill/>
        </p:spPr>
        <p:txBody>
          <a:bodyPr wrap="none" rtlCol="0">
            <a:spAutoFit/>
          </a:bodyPr>
          <a:lstStyle/>
          <a:p>
            <a:r>
              <a:rPr lang="en-AU" sz="1800" i="1" dirty="0"/>
              <a:t>24.25 GHz</a:t>
            </a:r>
          </a:p>
        </p:txBody>
      </p:sp>
      <p:sp>
        <p:nvSpPr>
          <p:cNvPr id="12" name="TextBox 11">
            <a:extLst>
              <a:ext uri="{FF2B5EF4-FFF2-40B4-BE49-F238E27FC236}">
                <a16:creationId xmlns:a16="http://schemas.microsoft.com/office/drawing/2014/main" id="{EB79692A-00C5-4012-A10D-1ADC606E2F6B}"/>
              </a:ext>
            </a:extLst>
          </p:cNvPr>
          <p:cNvSpPr txBox="1"/>
          <p:nvPr/>
        </p:nvSpPr>
        <p:spPr>
          <a:xfrm rot="16200000">
            <a:off x="7706123" y="4464052"/>
            <a:ext cx="2664296" cy="369332"/>
          </a:xfrm>
          <a:prstGeom prst="rect">
            <a:avLst/>
          </a:prstGeom>
          <a:noFill/>
        </p:spPr>
        <p:txBody>
          <a:bodyPr wrap="square" rtlCol="0">
            <a:spAutoFit/>
          </a:bodyPr>
          <a:lstStyle/>
          <a:p>
            <a:r>
              <a:rPr lang="en-AU" sz="1800" i="1" dirty="0"/>
              <a:t>27 GHz</a:t>
            </a:r>
          </a:p>
        </p:txBody>
      </p:sp>
      <p:sp>
        <p:nvSpPr>
          <p:cNvPr id="13" name="TextBox 12">
            <a:extLst>
              <a:ext uri="{FF2B5EF4-FFF2-40B4-BE49-F238E27FC236}">
                <a16:creationId xmlns:a16="http://schemas.microsoft.com/office/drawing/2014/main" id="{403BC33B-5450-46C8-81D0-05C8D9E27958}"/>
              </a:ext>
            </a:extLst>
          </p:cNvPr>
          <p:cNvSpPr txBox="1"/>
          <p:nvPr/>
        </p:nvSpPr>
        <p:spPr>
          <a:xfrm rot="16200000">
            <a:off x="8867317" y="4781424"/>
            <a:ext cx="2376264" cy="369332"/>
          </a:xfrm>
          <a:prstGeom prst="rect">
            <a:avLst/>
          </a:prstGeom>
          <a:noFill/>
        </p:spPr>
        <p:txBody>
          <a:bodyPr wrap="square" rtlCol="0">
            <a:spAutoFit/>
          </a:bodyPr>
          <a:lstStyle/>
          <a:p>
            <a:r>
              <a:rPr lang="en-AU" sz="1800" i="1" dirty="0"/>
              <a:t>27.5 GHz</a:t>
            </a:r>
          </a:p>
        </p:txBody>
      </p:sp>
      <p:pic>
        <p:nvPicPr>
          <p:cNvPr id="2050" name="Picture 2" descr="Image result for satellite sensing hydrography">
            <a:extLst>
              <a:ext uri="{FF2B5EF4-FFF2-40B4-BE49-F238E27FC236}">
                <a16:creationId xmlns:a16="http://schemas.microsoft.com/office/drawing/2014/main" id="{DC106514-98EE-4F15-BE3F-C4941ADAC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82" r="57364"/>
          <a:stretch/>
        </p:blipFill>
        <p:spPr bwMode="auto">
          <a:xfrm>
            <a:off x="763884" y="3381915"/>
            <a:ext cx="91472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4ED75A8-F5F4-48F8-8EDB-D6FB29049D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98305" y="3419129"/>
            <a:ext cx="6844509" cy="1305353"/>
          </a:xfrm>
          <a:prstGeom prst="rect">
            <a:avLst/>
          </a:prstGeom>
        </p:spPr>
      </p:pic>
      <p:pic>
        <p:nvPicPr>
          <p:cNvPr id="17" name="Picture 2" descr="Image result for sky muster">
            <a:extLst>
              <a:ext uri="{FF2B5EF4-FFF2-40B4-BE49-F238E27FC236}">
                <a16:creationId xmlns:a16="http://schemas.microsoft.com/office/drawing/2014/main" id="{5D3EACE5-0DF4-4260-BF1C-9FF0BB86FC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5331" y="3237899"/>
            <a:ext cx="2462299" cy="1509189"/>
          </a:xfrm>
          <a:prstGeom prst="rect">
            <a:avLst/>
          </a:prstGeom>
          <a:gradFill>
            <a:gsLst>
              <a:gs pos="30000">
                <a:srgbClr val="CC6600">
                  <a:alpha val="17000"/>
                </a:srgbClr>
              </a:gs>
              <a:gs pos="80000">
                <a:schemeClr val="accent5">
                  <a:lumMod val="75000"/>
                  <a:alpha val="11000"/>
                </a:schemeClr>
              </a:gs>
              <a:gs pos="100000">
                <a:srgbClr val="FFC000">
                  <a:alpha val="12000"/>
                </a:srgbClr>
              </a:gs>
              <a:gs pos="1000">
                <a:srgbClr val="0070C0">
                  <a:alpha val="5000"/>
                </a:srgbClr>
              </a:gs>
            </a:gsLst>
            <a:lin ang="5400000" scaled="1"/>
          </a:gradFill>
        </p:spPr>
      </p:pic>
    </p:spTree>
    <p:extLst>
      <p:ext uri="{BB962C8B-B14F-4D97-AF65-F5344CB8AC3E}">
        <p14:creationId xmlns:p14="http://schemas.microsoft.com/office/powerpoint/2010/main" val="195268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97986" y="1369578"/>
            <a:ext cx="10363200" cy="457200"/>
          </a:xfrm>
        </p:spPr>
        <p:txBody>
          <a:bodyPr/>
          <a:lstStyle/>
          <a:p>
            <a:r>
              <a:rPr lang="en-US" dirty="0">
                <a:solidFill>
                  <a:srgbClr val="006699"/>
                </a:solidFill>
              </a:rPr>
              <a:t>Domestic planning underway: 24.25–27.5 GHz</a:t>
            </a:r>
          </a:p>
        </p:txBody>
      </p:sp>
      <p:pic>
        <p:nvPicPr>
          <p:cNvPr id="16" name="Picture 15">
            <a:extLst>
              <a:ext uri="{FF2B5EF4-FFF2-40B4-BE49-F238E27FC236}">
                <a16:creationId xmlns:a16="http://schemas.microsoft.com/office/drawing/2014/main" id="{CA34A0C8-A333-4153-8FAC-C9A0663450F5}"/>
              </a:ext>
            </a:extLst>
          </p:cNvPr>
          <p:cNvPicPr>
            <a:picLocks noChangeAspect="1"/>
          </p:cNvPicPr>
          <p:nvPr/>
        </p:nvPicPr>
        <p:blipFill>
          <a:blip r:embed="rId2"/>
          <a:stretch>
            <a:fillRect/>
          </a:stretch>
        </p:blipFill>
        <p:spPr>
          <a:xfrm>
            <a:off x="1240468" y="1804070"/>
            <a:ext cx="9519041" cy="2673796"/>
          </a:xfrm>
          <a:prstGeom prst="rect">
            <a:avLst/>
          </a:prstGeom>
        </p:spPr>
      </p:pic>
      <p:sp>
        <p:nvSpPr>
          <p:cNvPr id="9" name="Rectangle 8">
            <a:extLst>
              <a:ext uri="{FF2B5EF4-FFF2-40B4-BE49-F238E27FC236}">
                <a16:creationId xmlns:a16="http://schemas.microsoft.com/office/drawing/2014/main" id="{B426AB48-F68F-47E8-8282-AE3342DA33B0}"/>
              </a:ext>
            </a:extLst>
          </p:cNvPr>
          <p:cNvSpPr/>
          <p:nvPr/>
        </p:nvSpPr>
        <p:spPr bwMode="auto">
          <a:xfrm>
            <a:off x="3630717" y="2844841"/>
            <a:ext cx="288032" cy="1932355"/>
          </a:xfrm>
          <a:prstGeom prst="rect">
            <a:avLst/>
          </a:prstGeom>
          <a:gradFill>
            <a:gsLst>
              <a:gs pos="0">
                <a:schemeClr val="accent1">
                  <a:lumMod val="5000"/>
                  <a:lumOff val="95000"/>
                  <a:alpha val="0"/>
                </a:schemeClr>
              </a:gs>
              <a:gs pos="100000">
                <a:srgbClr val="002060"/>
              </a:gs>
            </a:gsLst>
            <a:lin ang="5400000" scaled="1"/>
          </a:gradFill>
          <a:ln w="762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C6C1C2D5-CBE1-44CF-AF70-FBF703EB613B}"/>
              </a:ext>
            </a:extLst>
          </p:cNvPr>
          <p:cNvPicPr>
            <a:picLocks noChangeAspect="1"/>
          </p:cNvPicPr>
          <p:nvPr/>
        </p:nvPicPr>
        <p:blipFill>
          <a:blip r:embed="rId3"/>
          <a:stretch>
            <a:fillRect/>
          </a:stretch>
        </p:blipFill>
        <p:spPr>
          <a:xfrm>
            <a:off x="4934476" y="3140968"/>
            <a:ext cx="3332954" cy="3456384"/>
          </a:xfrm>
          <a:prstGeom prst="rect">
            <a:avLst/>
          </a:prstGeom>
        </p:spPr>
      </p:pic>
      <p:sp>
        <p:nvSpPr>
          <p:cNvPr id="26" name="Arrow: Bent 25">
            <a:extLst>
              <a:ext uri="{FF2B5EF4-FFF2-40B4-BE49-F238E27FC236}">
                <a16:creationId xmlns:a16="http://schemas.microsoft.com/office/drawing/2014/main" id="{60FB124C-4B98-4A93-A1D1-FE6DA849745F}"/>
              </a:ext>
            </a:extLst>
          </p:cNvPr>
          <p:cNvSpPr/>
          <p:nvPr/>
        </p:nvSpPr>
        <p:spPr bwMode="auto">
          <a:xfrm rot="10800000" flipH="1">
            <a:off x="3630717" y="4730330"/>
            <a:ext cx="1296144" cy="1143596"/>
          </a:xfrm>
          <a:prstGeom prst="bentArrow">
            <a:avLst>
              <a:gd name="adj1" fmla="val 25000"/>
              <a:gd name="adj2" fmla="val 25000"/>
              <a:gd name="adj3" fmla="val 25000"/>
              <a:gd name="adj4" fmla="val 43750"/>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54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97986" y="1369578"/>
            <a:ext cx="10363200" cy="457200"/>
          </a:xfrm>
        </p:spPr>
        <p:txBody>
          <a:bodyPr/>
          <a:lstStyle/>
          <a:p>
            <a:r>
              <a:rPr lang="en-US" dirty="0">
                <a:solidFill>
                  <a:srgbClr val="006699"/>
                </a:solidFill>
              </a:rPr>
              <a:t>Domestic planning underway: 27.5–29.5 GHz</a:t>
            </a:r>
          </a:p>
        </p:txBody>
      </p:sp>
      <p:pic>
        <p:nvPicPr>
          <p:cNvPr id="16" name="Picture 15">
            <a:extLst>
              <a:ext uri="{FF2B5EF4-FFF2-40B4-BE49-F238E27FC236}">
                <a16:creationId xmlns:a16="http://schemas.microsoft.com/office/drawing/2014/main" id="{CA34A0C8-A333-4153-8FAC-C9A0663450F5}"/>
              </a:ext>
            </a:extLst>
          </p:cNvPr>
          <p:cNvPicPr>
            <a:picLocks noChangeAspect="1"/>
          </p:cNvPicPr>
          <p:nvPr/>
        </p:nvPicPr>
        <p:blipFill>
          <a:blip r:embed="rId2"/>
          <a:stretch>
            <a:fillRect/>
          </a:stretch>
        </p:blipFill>
        <p:spPr>
          <a:xfrm>
            <a:off x="1257479" y="1679971"/>
            <a:ext cx="9519041" cy="2673796"/>
          </a:xfrm>
          <a:prstGeom prst="rect">
            <a:avLst/>
          </a:prstGeom>
        </p:spPr>
      </p:pic>
      <p:sp>
        <p:nvSpPr>
          <p:cNvPr id="9" name="Rectangle 8">
            <a:extLst>
              <a:ext uri="{FF2B5EF4-FFF2-40B4-BE49-F238E27FC236}">
                <a16:creationId xmlns:a16="http://schemas.microsoft.com/office/drawing/2014/main" id="{B426AB48-F68F-47E8-8282-AE3342DA33B0}"/>
              </a:ext>
            </a:extLst>
          </p:cNvPr>
          <p:cNvSpPr/>
          <p:nvPr/>
        </p:nvSpPr>
        <p:spPr bwMode="auto">
          <a:xfrm>
            <a:off x="3673441" y="2731805"/>
            <a:ext cx="288032" cy="1932355"/>
          </a:xfrm>
          <a:prstGeom prst="rect">
            <a:avLst/>
          </a:prstGeom>
          <a:gradFill>
            <a:gsLst>
              <a:gs pos="0">
                <a:schemeClr val="accent1">
                  <a:lumMod val="5000"/>
                  <a:lumOff val="95000"/>
                  <a:alpha val="0"/>
                </a:schemeClr>
              </a:gs>
              <a:gs pos="100000">
                <a:srgbClr val="002060"/>
              </a:gs>
            </a:gsLst>
            <a:lin ang="5400000" scaled="1"/>
          </a:gradFill>
          <a:ln w="762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26" name="Arrow: Bent 25">
            <a:extLst>
              <a:ext uri="{FF2B5EF4-FFF2-40B4-BE49-F238E27FC236}">
                <a16:creationId xmlns:a16="http://schemas.microsoft.com/office/drawing/2014/main" id="{60FB124C-4B98-4A93-A1D1-FE6DA849745F}"/>
              </a:ext>
            </a:extLst>
          </p:cNvPr>
          <p:cNvSpPr/>
          <p:nvPr/>
        </p:nvSpPr>
        <p:spPr bwMode="auto">
          <a:xfrm rot="10800000" flipH="1">
            <a:off x="3945793" y="4632274"/>
            <a:ext cx="854063" cy="1172990"/>
          </a:xfrm>
          <a:prstGeom prst="bentArrow">
            <a:avLst>
              <a:gd name="adj1" fmla="val 25000"/>
              <a:gd name="adj2" fmla="val 25000"/>
              <a:gd name="adj3" fmla="val 25000"/>
              <a:gd name="adj4" fmla="val 43750"/>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8AD72CC1-9E9F-4890-9726-49F88CE817E2}"/>
              </a:ext>
            </a:extLst>
          </p:cNvPr>
          <p:cNvSpPr/>
          <p:nvPr/>
        </p:nvSpPr>
        <p:spPr bwMode="auto">
          <a:xfrm>
            <a:off x="3945793" y="2731804"/>
            <a:ext cx="216026" cy="1932355"/>
          </a:xfrm>
          <a:prstGeom prst="rect">
            <a:avLst/>
          </a:prstGeom>
          <a:gradFill>
            <a:gsLst>
              <a:gs pos="0">
                <a:schemeClr val="accent1">
                  <a:lumMod val="5000"/>
                  <a:lumOff val="95000"/>
                  <a:alpha val="0"/>
                </a:schemeClr>
              </a:gs>
              <a:gs pos="100000">
                <a:srgbClr val="FF0000"/>
              </a:gs>
            </a:gsLst>
            <a:lin ang="5400000" scaled="1"/>
          </a:gradFill>
          <a:ln w="762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EC700EA8-D7D9-4CED-88B9-D4512A315FFF}"/>
              </a:ext>
            </a:extLst>
          </p:cNvPr>
          <p:cNvPicPr>
            <a:picLocks noChangeAspect="1"/>
          </p:cNvPicPr>
          <p:nvPr/>
        </p:nvPicPr>
        <p:blipFill>
          <a:blip r:embed="rId3"/>
          <a:stretch>
            <a:fillRect/>
          </a:stretch>
        </p:blipFill>
        <p:spPr>
          <a:xfrm>
            <a:off x="4883285" y="3016869"/>
            <a:ext cx="3444963" cy="3435127"/>
          </a:xfrm>
          <a:prstGeom prst="rect">
            <a:avLst/>
          </a:prstGeom>
        </p:spPr>
      </p:pic>
    </p:spTree>
    <p:extLst>
      <p:ext uri="{BB962C8B-B14F-4D97-AF65-F5344CB8AC3E}">
        <p14:creationId xmlns:p14="http://schemas.microsoft.com/office/powerpoint/2010/main" val="81294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97986" y="1369578"/>
            <a:ext cx="10363200" cy="457200"/>
          </a:xfrm>
        </p:spPr>
        <p:txBody>
          <a:bodyPr/>
          <a:lstStyle/>
          <a:p>
            <a:r>
              <a:rPr lang="en-US" dirty="0">
                <a:solidFill>
                  <a:srgbClr val="006699"/>
                </a:solidFill>
              </a:rPr>
              <a:t>Domestic planning underway: 57–66/71 GHz</a:t>
            </a:r>
          </a:p>
        </p:txBody>
      </p:sp>
      <p:pic>
        <p:nvPicPr>
          <p:cNvPr id="4" name="Picture 3">
            <a:extLst>
              <a:ext uri="{FF2B5EF4-FFF2-40B4-BE49-F238E27FC236}">
                <a16:creationId xmlns:a16="http://schemas.microsoft.com/office/drawing/2014/main" id="{D168F8A4-20A0-4DC4-9E5A-43768182645C}"/>
              </a:ext>
            </a:extLst>
          </p:cNvPr>
          <p:cNvPicPr>
            <a:picLocks noChangeAspect="1"/>
          </p:cNvPicPr>
          <p:nvPr/>
        </p:nvPicPr>
        <p:blipFill rotWithShape="1">
          <a:blip r:embed="rId2"/>
          <a:srcRect r="2860"/>
          <a:stretch/>
        </p:blipFill>
        <p:spPr>
          <a:xfrm>
            <a:off x="1298792" y="1826778"/>
            <a:ext cx="7416825" cy="2483916"/>
          </a:xfrm>
          <a:prstGeom prst="rect">
            <a:avLst/>
          </a:prstGeom>
        </p:spPr>
      </p:pic>
      <p:pic>
        <p:nvPicPr>
          <p:cNvPr id="3" name="Picture 2">
            <a:extLst>
              <a:ext uri="{FF2B5EF4-FFF2-40B4-BE49-F238E27FC236}">
                <a16:creationId xmlns:a16="http://schemas.microsoft.com/office/drawing/2014/main" id="{E2C16AED-36B9-411E-9EDB-139933506DFE}"/>
              </a:ext>
            </a:extLst>
          </p:cNvPr>
          <p:cNvPicPr>
            <a:picLocks noChangeAspect="1"/>
          </p:cNvPicPr>
          <p:nvPr/>
        </p:nvPicPr>
        <p:blipFill>
          <a:blip r:embed="rId3"/>
          <a:stretch>
            <a:fillRect/>
          </a:stretch>
        </p:blipFill>
        <p:spPr>
          <a:xfrm>
            <a:off x="7563490" y="2970209"/>
            <a:ext cx="3384376" cy="3096142"/>
          </a:xfrm>
          <a:prstGeom prst="rect">
            <a:avLst/>
          </a:prstGeom>
        </p:spPr>
      </p:pic>
      <p:sp>
        <p:nvSpPr>
          <p:cNvPr id="10" name="Rectangle 9">
            <a:extLst>
              <a:ext uri="{FF2B5EF4-FFF2-40B4-BE49-F238E27FC236}">
                <a16:creationId xmlns:a16="http://schemas.microsoft.com/office/drawing/2014/main" id="{609C4D0C-4CEC-453F-AA3D-3299A6D52319}"/>
              </a:ext>
            </a:extLst>
          </p:cNvPr>
          <p:cNvSpPr/>
          <p:nvPr/>
        </p:nvSpPr>
        <p:spPr bwMode="auto">
          <a:xfrm>
            <a:off x="5937328" y="2672144"/>
            <a:ext cx="948065" cy="1614075"/>
          </a:xfrm>
          <a:prstGeom prst="rect">
            <a:avLst/>
          </a:prstGeom>
          <a:gradFill>
            <a:gsLst>
              <a:gs pos="0">
                <a:schemeClr val="accent1">
                  <a:lumMod val="5000"/>
                  <a:lumOff val="95000"/>
                  <a:alpha val="0"/>
                </a:schemeClr>
              </a:gs>
              <a:gs pos="100000">
                <a:srgbClr val="FFFF00"/>
              </a:gs>
            </a:gsLst>
            <a:lin ang="5400000" scaled="1"/>
          </a:gradFill>
          <a:ln w="762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panose="020B0604020202020204" pitchFamily="34" charset="0"/>
            </a:endParaRPr>
          </a:p>
        </p:txBody>
      </p:sp>
      <p:sp>
        <p:nvSpPr>
          <p:cNvPr id="5" name="Arrow: Right 4">
            <a:extLst>
              <a:ext uri="{FF2B5EF4-FFF2-40B4-BE49-F238E27FC236}">
                <a16:creationId xmlns:a16="http://schemas.microsoft.com/office/drawing/2014/main" id="{FB02CBC4-77AF-4F59-B214-B79A54D96005}"/>
              </a:ext>
            </a:extLst>
          </p:cNvPr>
          <p:cNvSpPr/>
          <p:nvPr/>
        </p:nvSpPr>
        <p:spPr bwMode="auto">
          <a:xfrm>
            <a:off x="5937328" y="4078506"/>
            <a:ext cx="1626161" cy="573195"/>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0486823"/>
      </p:ext>
    </p:extLst>
  </p:cSld>
  <p:clrMapOvr>
    <a:masterClrMapping/>
  </p:clrMapOvr>
</p:sld>
</file>

<file path=ppt/theme/theme1.xml><?xml version="1.0" encoding="utf-8"?>
<a:theme xmlns:a="http://schemas.openxmlformats.org/drawingml/2006/main" name="ACMA_PPTemplate_2 FA (2)">
  <a:themeElements>
    <a:clrScheme name="">
      <a:dk1>
        <a:srgbClr val="666666"/>
      </a:dk1>
      <a:lt1>
        <a:srgbClr val="FFFFFF"/>
      </a:lt1>
      <a:dk2>
        <a:srgbClr val="4C4C4C"/>
      </a:dk2>
      <a:lt2>
        <a:srgbClr val="262626"/>
      </a:lt2>
      <a:accent1>
        <a:srgbClr val="666666"/>
      </a:accent1>
      <a:accent2>
        <a:srgbClr val="666666"/>
      </a:accent2>
      <a:accent3>
        <a:srgbClr val="FFFFFF"/>
      </a:accent3>
      <a:accent4>
        <a:srgbClr val="565656"/>
      </a:accent4>
      <a:accent5>
        <a:srgbClr val="B8B8B8"/>
      </a:accent5>
      <a:accent6>
        <a:srgbClr val="5C5C5C"/>
      </a:accent6>
      <a:hlink>
        <a:srgbClr val="666666"/>
      </a:hlink>
      <a:folHlink>
        <a:srgbClr val="666666"/>
      </a:folHlink>
    </a:clrScheme>
    <a:fontScheme name="ACMA_PPTemplate_2 FA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CMA_PPTemplate_2 FA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MA_PPTemplate_2 FA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MA_PPTemplate_2 FA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MA_PPTemplate_2 FA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MA_PPTemplate_2 FA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MA_PPTemplate_2 FA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MA_PPTemplate_2 FA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MA_PPTemplate_2 FA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MA_PPTemplate_2 FA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MA_PPTemplate_2 FA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MA_PPTemplate_2 FA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MA_PPTemplate_2 FA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MA Powerpoint template [Read-Only]" id="{1386F6D2-3BCE-49DE-9723-9AF812D48782}" vid="{D865509D-1F3A-4008-9357-483ED7A51CE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8EDEDDED97040B522BE2D9DF14AF3" ma:contentTypeVersion="4" ma:contentTypeDescription="Create a new document." ma:contentTypeScope="" ma:versionID="52042347127793f4ed1d9f9ef4031ab6">
  <xsd:schema xmlns:xsd="http://www.w3.org/2001/XMLSchema" xmlns:xs="http://www.w3.org/2001/XMLSchema" xmlns:p="http://schemas.microsoft.com/office/2006/metadata/properties" xmlns:ns1="http://schemas.microsoft.com/sharepoint/v3" xmlns:ns2="129525e2-b174-457c-bdfd-a86a325a0ffd" xmlns:ns3="94ff9ed8-9548-47c4-93fb-45b848999018" targetNamespace="http://schemas.microsoft.com/office/2006/metadata/properties" ma:root="true" ma:fieldsID="06bb0e832a50954ed105cf34f8758365" ns1:_="" ns2:_="" ns3:_="">
    <xsd:import namespace="http://schemas.microsoft.com/sharepoint/v3"/>
    <xsd:import namespace="129525e2-b174-457c-bdfd-a86a325a0ffd"/>
    <xsd:import namespace="94ff9ed8-9548-47c4-93fb-45b848999018"/>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Owning_x0020_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9525e2-b174-457c-bdfd-a86a325a0f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4ff9ed8-9548-47c4-93fb-45b848999018" elementFormDefault="qualified">
    <xsd:import namespace="http://schemas.microsoft.com/office/2006/documentManagement/types"/>
    <xsd:import namespace="http://schemas.microsoft.com/office/infopath/2007/PartnerControls"/>
    <xsd:element name="Owning_x0020_Section" ma:index="13" nillable="true" ma:displayName="Owning Section" ma:internalName="Owning_x0020_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29525e2-b174-457c-bdfd-a86a325a0ffd">Q7CZYXP2W735-1035368955-559</_dlc_DocId>
    <_dlc_DocIdUrl xmlns="129525e2-b174-457c-bdfd-a86a325a0ffd">
      <Url>http://collaboration/organisation/cscd/RRC/MC/_layouts/15/DocIdRedir.aspx?ID=Q7CZYXP2W735-1035368955-559</Url>
      <Description>Q7CZYXP2W735-1035368955-559</Description>
    </_dlc_DocIdUrl>
    <Owning_x0020_Section xmlns="94ff9ed8-9548-47c4-93fb-45b848999018"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146118-1F55-4D06-8F0F-A8E6FE137245}"/>
</file>

<file path=customXml/itemProps2.xml><?xml version="1.0" encoding="utf-8"?>
<ds:datastoreItem xmlns:ds="http://schemas.openxmlformats.org/officeDocument/2006/customXml" ds:itemID="{1E022FC3-89B9-4385-B633-2BF6554CB437}"/>
</file>

<file path=customXml/itemProps3.xml><?xml version="1.0" encoding="utf-8"?>
<ds:datastoreItem xmlns:ds="http://schemas.openxmlformats.org/officeDocument/2006/customXml" ds:itemID="{D98C6500-AE33-480B-A41B-E1C5C4B5F4E6}"/>
</file>

<file path=customXml/itemProps4.xml><?xml version="1.0" encoding="utf-8"?>
<ds:datastoreItem xmlns:ds="http://schemas.openxmlformats.org/officeDocument/2006/customXml" ds:itemID="{EC5F8CA8-2FC8-4810-971A-5D342F1ECC35}"/>
</file>

<file path=docProps/app.xml><?xml version="1.0" encoding="utf-8"?>
<Properties xmlns="http://schemas.openxmlformats.org/officeDocument/2006/extended-properties" xmlns:vt="http://schemas.openxmlformats.org/officeDocument/2006/docPropsVTypes">
  <Template>ACMA Powerpoint template</Template>
  <TotalTime>9813</TotalTime>
  <Words>141</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Aharoni</vt:lpstr>
      <vt:lpstr>Arial</vt:lpstr>
      <vt:lpstr>ACMA_PPTemplate_2 FA (2)</vt:lpstr>
      <vt:lpstr>mmWave Wireless broadband:  a spectrum planning perspective</vt:lpstr>
      <vt:lpstr>Why mmWave?</vt:lpstr>
      <vt:lpstr>Why now?</vt:lpstr>
      <vt:lpstr>Why now?</vt:lpstr>
      <vt:lpstr>Challenges and opportunities</vt:lpstr>
      <vt:lpstr>26 GHz study focus mmWave?</vt:lpstr>
      <vt:lpstr>Domestic planning underway: 24.25–27.5 GHz</vt:lpstr>
      <vt:lpstr>Domestic planning underway: 27.5–29.5 GHz</vt:lpstr>
      <vt:lpstr>Domestic planning underway: 57–66/71 GHz</vt:lpstr>
      <vt:lpstr>PowerPoint Presentation</vt:lpstr>
    </vt:vector>
  </TitlesOfParts>
  <Company>Australian Communications and Media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Worley</dc:creator>
  <cp:lastModifiedBy>Christopher Worley</cp:lastModifiedBy>
  <cp:revision>1</cp:revision>
  <dcterms:created xsi:type="dcterms:W3CDTF">2018-10-18T04:23:30Z</dcterms:created>
  <dcterms:modified xsi:type="dcterms:W3CDTF">2018-10-25T00:02:55Z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eb398f3f-4a97-4585-95fc-bea5c964c3e0</vt:lpwstr>
  </property>
  <property fmtid="{D5CDD505-2E9C-101B-9397-08002B2CF9AE}" pid="3" name="ContentTypeId">
    <vt:lpwstr>0x010100B428EDEDDED97040B522BE2D9DF14AF3</vt:lpwstr>
  </property>
</Properties>
</file>