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6"/>
  </p:notesMasterIdLst>
  <p:handoutMasterIdLst>
    <p:handoutMasterId r:id="rId47"/>
  </p:handoutMasterIdLst>
  <p:sldIdLst>
    <p:sldId id="473" r:id="rId2"/>
    <p:sldId id="460" r:id="rId3"/>
    <p:sldId id="428" r:id="rId4"/>
    <p:sldId id="509" r:id="rId5"/>
    <p:sldId id="544" r:id="rId6"/>
    <p:sldId id="477" r:id="rId7"/>
    <p:sldId id="474" r:id="rId8"/>
    <p:sldId id="476" r:id="rId9"/>
    <p:sldId id="510" r:id="rId10"/>
    <p:sldId id="480" r:id="rId11"/>
    <p:sldId id="495" r:id="rId12"/>
    <p:sldId id="511" r:id="rId13"/>
    <p:sldId id="494" r:id="rId14"/>
    <p:sldId id="522" r:id="rId15"/>
    <p:sldId id="493" r:id="rId16"/>
    <p:sldId id="530" r:id="rId17"/>
    <p:sldId id="524" r:id="rId18"/>
    <p:sldId id="525" r:id="rId19"/>
    <p:sldId id="526" r:id="rId20"/>
    <p:sldId id="527" r:id="rId21"/>
    <p:sldId id="537" r:id="rId22"/>
    <p:sldId id="528" r:id="rId23"/>
    <p:sldId id="539" r:id="rId24"/>
    <p:sldId id="496" r:id="rId25"/>
    <p:sldId id="545" r:id="rId26"/>
    <p:sldId id="546" r:id="rId27"/>
    <p:sldId id="540" r:id="rId28"/>
    <p:sldId id="498" r:id="rId29"/>
    <p:sldId id="541" r:id="rId30"/>
    <p:sldId id="499" r:id="rId31"/>
    <p:sldId id="542" r:id="rId32"/>
    <p:sldId id="500" r:id="rId33"/>
    <p:sldId id="543" r:id="rId34"/>
    <p:sldId id="501" r:id="rId35"/>
    <p:sldId id="517" r:id="rId36"/>
    <p:sldId id="503" r:id="rId37"/>
    <p:sldId id="502" r:id="rId38"/>
    <p:sldId id="520" r:id="rId39"/>
    <p:sldId id="535" r:id="rId40"/>
    <p:sldId id="519" r:id="rId41"/>
    <p:sldId id="484" r:id="rId42"/>
    <p:sldId id="521" r:id="rId43"/>
    <p:sldId id="507" r:id="rId44"/>
    <p:sldId id="464" r:id="rId45"/>
  </p:sldIdLst>
  <p:sldSz cx="9906000" cy="6858000" type="A4"/>
  <p:notesSz cx="6670675" cy="9875838"/>
  <p:custDataLst>
    <p:tags r:id="rId48"/>
  </p:custDataLst>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ah-Jane Humphries" initials="SJH" lastIdx="9" clrIdx="0"/>
  <p:cmAuthor id="1" name="Gina Ghensi" initials="GG" lastIdx="3" clrIdx="1"/>
  <p:cmAuthor id="2" name="Sarah Addyman" initials="SA" lastIdx="1" clrIdx="2"/>
  <p:cmAuthor id="3" name="Mitchell Alexander" initials="malexan" lastIdx="1" clrIdx="3"/>
  <p:cmAuthor id="4" name="LOIC TCHOUKRIEL-THEBAUD" initials="LT"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7F7F7F"/>
    <a:srgbClr val="D4EFFF"/>
    <a:srgbClr val="E5F5FF"/>
    <a:srgbClr val="EBFAFF"/>
    <a:srgbClr val="E7F6FF"/>
    <a:srgbClr val="000000"/>
    <a:srgbClr val="B9132F"/>
    <a:srgbClr val="231EC8"/>
    <a:srgbClr val="E719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79" autoAdjust="0"/>
    <p:restoredTop sz="94836" autoAdjust="0"/>
  </p:normalViewPr>
  <p:slideViewPr>
    <p:cSldViewPr snapToGrid="0">
      <p:cViewPr varScale="1">
        <p:scale>
          <a:sx n="70" d="100"/>
          <a:sy n="70" d="100"/>
        </p:scale>
        <p:origin x="-102" y="-96"/>
      </p:cViewPr>
      <p:guideLst>
        <p:guide orient="horz"/>
        <p:guide/>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38" d="100"/>
          <a:sy n="138" d="100"/>
        </p:scale>
        <p:origin x="-4566" y="-108"/>
      </p:cViewPr>
      <p:guideLst>
        <p:guide orient="horz" pos="3111"/>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2890626" cy="493792"/>
          </a:xfrm>
          <a:prstGeom prst="rect">
            <a:avLst/>
          </a:prstGeom>
        </p:spPr>
        <p:txBody>
          <a:bodyPr vert="horz" wrap="square" lIns="95131" tIns="47565" rIns="95131" bIns="47565" numCol="1" anchor="t" anchorCtr="0" compatLnSpc="1">
            <a:prstTxWarp prst="textNoShape">
              <a:avLst/>
            </a:prstTxWarp>
          </a:bodyPr>
          <a:lstStyle>
            <a:lvl1pPr>
              <a:defRPr sz="1200">
                <a:latin typeface="Calibri" charset="0"/>
              </a:defRPr>
            </a:lvl1pPr>
          </a:lstStyle>
          <a:p>
            <a:pPr>
              <a:defRPr/>
            </a:pPr>
            <a:endParaRPr lang="en-GB"/>
          </a:p>
        </p:txBody>
      </p:sp>
      <p:sp>
        <p:nvSpPr>
          <p:cNvPr id="3" name="Date Placeholder 2"/>
          <p:cNvSpPr>
            <a:spLocks noGrp="1"/>
          </p:cNvSpPr>
          <p:nvPr>
            <p:ph type="dt" sz="quarter" idx="1"/>
          </p:nvPr>
        </p:nvSpPr>
        <p:spPr>
          <a:xfrm>
            <a:off x="3778508" y="4"/>
            <a:ext cx="2890626" cy="493792"/>
          </a:xfrm>
          <a:prstGeom prst="rect">
            <a:avLst/>
          </a:prstGeom>
        </p:spPr>
        <p:txBody>
          <a:bodyPr vert="horz" wrap="square" lIns="95131" tIns="47565" rIns="95131" bIns="47565" numCol="1" anchor="t" anchorCtr="0" compatLnSpc="1">
            <a:prstTxWarp prst="textNoShape">
              <a:avLst/>
            </a:prstTxWarp>
          </a:bodyPr>
          <a:lstStyle>
            <a:lvl1pPr algn="r">
              <a:defRPr sz="1200">
                <a:latin typeface="Calibri" charset="0"/>
              </a:defRPr>
            </a:lvl1pPr>
          </a:lstStyle>
          <a:p>
            <a:pPr>
              <a:defRPr/>
            </a:pPr>
            <a:fld id="{BAC539AC-E0C7-49CF-81D4-C605B1E460C8}" type="datetimeFigureOut">
              <a:rPr lang="en-GB"/>
              <a:pPr>
                <a:defRPr/>
              </a:pPr>
              <a:t>10/06/2015</a:t>
            </a:fld>
            <a:endParaRPr lang="en-GB"/>
          </a:p>
        </p:txBody>
      </p:sp>
      <p:sp>
        <p:nvSpPr>
          <p:cNvPr id="4" name="Footer Placeholder 3"/>
          <p:cNvSpPr>
            <a:spLocks noGrp="1"/>
          </p:cNvSpPr>
          <p:nvPr>
            <p:ph type="ftr" sz="quarter" idx="2"/>
          </p:nvPr>
        </p:nvSpPr>
        <p:spPr>
          <a:xfrm>
            <a:off x="0" y="9380336"/>
            <a:ext cx="2890626" cy="493792"/>
          </a:xfrm>
          <a:prstGeom prst="rect">
            <a:avLst/>
          </a:prstGeom>
        </p:spPr>
        <p:txBody>
          <a:bodyPr vert="horz" wrap="square" lIns="95131" tIns="47565" rIns="95131" bIns="47565" numCol="1" anchor="b" anchorCtr="0" compatLnSpc="1">
            <a:prstTxWarp prst="textNoShape">
              <a:avLst/>
            </a:prstTxWarp>
          </a:bodyPr>
          <a:lstStyle>
            <a:lvl1pPr>
              <a:defRPr sz="1200">
                <a:latin typeface="Calibri" charset="0"/>
              </a:defRPr>
            </a:lvl1pPr>
          </a:lstStyle>
          <a:p>
            <a:pPr>
              <a:defRPr/>
            </a:pPr>
            <a:endParaRPr lang="en-GB"/>
          </a:p>
        </p:txBody>
      </p:sp>
      <p:sp>
        <p:nvSpPr>
          <p:cNvPr id="5" name="Slide Number Placeholder 4"/>
          <p:cNvSpPr>
            <a:spLocks noGrp="1"/>
          </p:cNvSpPr>
          <p:nvPr>
            <p:ph type="sldNum" sz="quarter" idx="3"/>
          </p:nvPr>
        </p:nvSpPr>
        <p:spPr>
          <a:xfrm>
            <a:off x="3778508" y="9380336"/>
            <a:ext cx="2890626" cy="493792"/>
          </a:xfrm>
          <a:prstGeom prst="rect">
            <a:avLst/>
          </a:prstGeom>
        </p:spPr>
        <p:txBody>
          <a:bodyPr vert="horz" wrap="square" lIns="95131" tIns="47565" rIns="95131" bIns="47565" numCol="1" anchor="b" anchorCtr="0" compatLnSpc="1">
            <a:prstTxWarp prst="textNoShape">
              <a:avLst/>
            </a:prstTxWarp>
          </a:bodyPr>
          <a:lstStyle>
            <a:lvl1pPr algn="r">
              <a:defRPr sz="1200">
                <a:latin typeface="Calibri" charset="0"/>
              </a:defRPr>
            </a:lvl1pPr>
          </a:lstStyle>
          <a:p>
            <a:pPr>
              <a:defRPr/>
            </a:pPr>
            <a:fld id="{A8CFA96A-A9FF-447C-9B12-04D71BF86580}" type="slidenum">
              <a:rPr lang="en-GB"/>
              <a:pPr>
                <a:defRPr/>
              </a:pPr>
              <a:t>‹#›</a:t>
            </a:fld>
            <a:endParaRPr lang="en-GB"/>
          </a:p>
        </p:txBody>
      </p:sp>
    </p:spTree>
    <p:extLst>
      <p:ext uri="{BB962C8B-B14F-4D97-AF65-F5344CB8AC3E}">
        <p14:creationId xmlns:p14="http://schemas.microsoft.com/office/powerpoint/2010/main" val="3751537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2890626" cy="493792"/>
          </a:xfrm>
          <a:prstGeom prst="rect">
            <a:avLst/>
          </a:prstGeom>
        </p:spPr>
        <p:txBody>
          <a:bodyPr vert="horz" wrap="square" lIns="95131" tIns="47565" rIns="95131" bIns="47565" numCol="1" anchor="t" anchorCtr="0" compatLnSpc="1">
            <a:prstTxWarp prst="textNoShape">
              <a:avLst/>
            </a:prstTxWarp>
          </a:bodyPr>
          <a:lstStyle>
            <a:lvl1pPr>
              <a:defRPr sz="1200">
                <a:latin typeface="Calibri" charset="0"/>
              </a:defRPr>
            </a:lvl1pPr>
          </a:lstStyle>
          <a:p>
            <a:pPr>
              <a:defRPr/>
            </a:pPr>
            <a:endParaRPr lang="en-GB"/>
          </a:p>
        </p:txBody>
      </p:sp>
      <p:sp>
        <p:nvSpPr>
          <p:cNvPr id="3" name="Date Placeholder 2"/>
          <p:cNvSpPr>
            <a:spLocks noGrp="1"/>
          </p:cNvSpPr>
          <p:nvPr>
            <p:ph type="dt" idx="1"/>
          </p:nvPr>
        </p:nvSpPr>
        <p:spPr>
          <a:xfrm>
            <a:off x="3778508" y="4"/>
            <a:ext cx="2890626" cy="493792"/>
          </a:xfrm>
          <a:prstGeom prst="rect">
            <a:avLst/>
          </a:prstGeom>
        </p:spPr>
        <p:txBody>
          <a:bodyPr vert="horz" wrap="square" lIns="95131" tIns="47565" rIns="95131" bIns="47565" numCol="1" anchor="t" anchorCtr="0" compatLnSpc="1">
            <a:prstTxWarp prst="textNoShape">
              <a:avLst/>
            </a:prstTxWarp>
          </a:bodyPr>
          <a:lstStyle>
            <a:lvl1pPr algn="r">
              <a:defRPr sz="1200">
                <a:latin typeface="Calibri" charset="0"/>
              </a:defRPr>
            </a:lvl1pPr>
          </a:lstStyle>
          <a:p>
            <a:pPr>
              <a:defRPr/>
            </a:pPr>
            <a:fld id="{20ABA992-2382-4990-8923-9607FED85886}" type="datetimeFigureOut">
              <a:rPr lang="en-GB"/>
              <a:pPr>
                <a:defRPr/>
              </a:pPr>
              <a:t>10/06/2015</a:t>
            </a:fld>
            <a:endParaRPr lang="en-GB"/>
          </a:p>
        </p:txBody>
      </p:sp>
      <p:sp>
        <p:nvSpPr>
          <p:cNvPr id="4" name="Slide Image Placeholder 3"/>
          <p:cNvSpPr>
            <a:spLocks noGrp="1" noRot="1" noChangeAspect="1"/>
          </p:cNvSpPr>
          <p:nvPr>
            <p:ph type="sldImg" idx="2"/>
          </p:nvPr>
        </p:nvSpPr>
        <p:spPr>
          <a:xfrm>
            <a:off x="660400" y="741363"/>
            <a:ext cx="5349875" cy="3703637"/>
          </a:xfrm>
          <a:prstGeom prst="rect">
            <a:avLst/>
          </a:prstGeom>
          <a:noFill/>
          <a:ln w="12700">
            <a:solidFill>
              <a:prstClr val="black"/>
            </a:solidFill>
          </a:ln>
        </p:spPr>
        <p:txBody>
          <a:bodyPr vert="horz" lIns="95131" tIns="47565" rIns="95131" bIns="47565" rtlCol="0" anchor="ctr"/>
          <a:lstStyle/>
          <a:p>
            <a:pPr lvl="0"/>
            <a:endParaRPr lang="en-GB" noProof="0"/>
          </a:p>
        </p:txBody>
      </p:sp>
      <p:sp>
        <p:nvSpPr>
          <p:cNvPr id="5" name="Notes Placeholder 4"/>
          <p:cNvSpPr>
            <a:spLocks noGrp="1"/>
          </p:cNvSpPr>
          <p:nvPr>
            <p:ph type="body" sz="quarter" idx="3"/>
          </p:nvPr>
        </p:nvSpPr>
        <p:spPr>
          <a:xfrm>
            <a:off x="667068" y="4691026"/>
            <a:ext cx="5336540" cy="4444127"/>
          </a:xfrm>
          <a:prstGeom prst="rect">
            <a:avLst/>
          </a:prstGeom>
        </p:spPr>
        <p:txBody>
          <a:bodyPr vert="horz" wrap="square" lIns="95131" tIns="47565" rIns="95131" bIns="4756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380336"/>
            <a:ext cx="2890626" cy="493792"/>
          </a:xfrm>
          <a:prstGeom prst="rect">
            <a:avLst/>
          </a:prstGeom>
        </p:spPr>
        <p:txBody>
          <a:bodyPr vert="horz" wrap="square" lIns="95131" tIns="47565" rIns="95131" bIns="47565" numCol="1" anchor="b" anchorCtr="0" compatLnSpc="1">
            <a:prstTxWarp prst="textNoShape">
              <a:avLst/>
            </a:prstTxWarp>
          </a:bodyPr>
          <a:lstStyle>
            <a:lvl1pPr>
              <a:defRPr sz="1200">
                <a:latin typeface="Calibri" charset="0"/>
              </a:defRPr>
            </a:lvl1pPr>
          </a:lstStyle>
          <a:p>
            <a:pPr>
              <a:defRPr/>
            </a:pPr>
            <a:endParaRPr lang="en-GB"/>
          </a:p>
        </p:txBody>
      </p:sp>
      <p:sp>
        <p:nvSpPr>
          <p:cNvPr id="7" name="Slide Number Placeholder 6"/>
          <p:cNvSpPr>
            <a:spLocks noGrp="1"/>
          </p:cNvSpPr>
          <p:nvPr>
            <p:ph type="sldNum" sz="quarter" idx="5"/>
          </p:nvPr>
        </p:nvSpPr>
        <p:spPr>
          <a:xfrm>
            <a:off x="3778508" y="9380336"/>
            <a:ext cx="2890626" cy="493792"/>
          </a:xfrm>
          <a:prstGeom prst="rect">
            <a:avLst/>
          </a:prstGeom>
        </p:spPr>
        <p:txBody>
          <a:bodyPr vert="horz" wrap="square" lIns="95131" tIns="47565" rIns="95131" bIns="47565" numCol="1" anchor="b" anchorCtr="0" compatLnSpc="1">
            <a:prstTxWarp prst="textNoShape">
              <a:avLst/>
            </a:prstTxWarp>
          </a:bodyPr>
          <a:lstStyle>
            <a:lvl1pPr algn="r">
              <a:defRPr sz="1200">
                <a:latin typeface="Calibri" charset="0"/>
              </a:defRPr>
            </a:lvl1pPr>
          </a:lstStyle>
          <a:p>
            <a:pPr>
              <a:defRPr/>
            </a:pPr>
            <a:fld id="{46478046-D8C9-4F32-9FA8-FC92D2282C5A}" type="slidenum">
              <a:rPr lang="en-GB"/>
              <a:pPr>
                <a:defRPr/>
              </a:pPr>
              <a:t>‹#›</a:t>
            </a:fld>
            <a:endParaRPr lang="en-GB"/>
          </a:p>
        </p:txBody>
      </p:sp>
    </p:spTree>
    <p:extLst>
      <p:ext uri="{BB962C8B-B14F-4D97-AF65-F5344CB8AC3E}">
        <p14:creationId xmlns:p14="http://schemas.microsoft.com/office/powerpoint/2010/main" val="30180653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oleObject3.bin"/></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420000" y="4500000"/>
            <a:ext cx="5904000" cy="720000"/>
          </a:xfrm>
        </p:spPr>
        <p:txBody>
          <a:bodyPr anchor="ctr" anchorCtr="0"/>
          <a:lstStyle>
            <a:lvl1pPr>
              <a:defRPr sz="1900" b="0" baseline="0">
                <a:solidFill>
                  <a:srgbClr val="000000"/>
                </a:solidFill>
              </a:defRPr>
            </a:lvl1pPr>
          </a:lstStyle>
          <a:p>
            <a:r>
              <a:rPr lang="en-US" smtClean="0"/>
              <a:t>Click to add title</a:t>
            </a:r>
            <a:endParaRPr lang="en-US"/>
          </a:p>
        </p:txBody>
      </p:sp>
      <p:sp>
        <p:nvSpPr>
          <p:cNvPr id="3" name="Subtitle 2"/>
          <p:cNvSpPr>
            <a:spLocks noGrp="1"/>
          </p:cNvSpPr>
          <p:nvPr>
            <p:ph type="subTitle" idx="1" hasCustomPrompt="1"/>
          </p:nvPr>
        </p:nvSpPr>
        <p:spPr>
          <a:xfrm>
            <a:off x="3420000" y="4032000"/>
            <a:ext cx="5904000" cy="468000"/>
          </a:xfrm>
          <a:prstGeom prst="rect">
            <a:avLst/>
          </a:prstGeom>
        </p:spPr>
        <p:txBody>
          <a:bodyPr/>
          <a:lstStyle>
            <a:lvl1pPr marL="0" indent="0" algn="l">
              <a:buNone/>
              <a:defRPr sz="1200" b="1">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add document type</a:t>
            </a:r>
            <a:endParaRPr lang="en-US"/>
          </a:p>
        </p:txBody>
      </p:sp>
      <p:sp>
        <p:nvSpPr>
          <p:cNvPr id="7" name="Rectangle 6"/>
          <p:cNvSpPr/>
          <p:nvPr userDrawn="1"/>
        </p:nvSpPr>
        <p:spPr>
          <a:xfrm>
            <a:off x="8077200" y="6154615"/>
            <a:ext cx="1828801" cy="70338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102"/>
            <a:ext cx="9906000" cy="3020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009768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up Graphics + Text alongside">
    <p:spTree>
      <p:nvGrpSpPr>
        <p:cNvPr id="1" name=""/>
        <p:cNvGrpSpPr/>
        <p:nvPr/>
      </p:nvGrpSpPr>
      <p:grpSpPr>
        <a:xfrm>
          <a:off x="0" y="0"/>
          <a:ext cx="0" cy="0"/>
          <a:chOff x="0" y="0"/>
          <a:chExt cx="0" cy="0"/>
        </a:xfrm>
      </p:grpSpPr>
      <p:sp>
        <p:nvSpPr>
          <p:cNvPr id="4" name="TextPlaceholder1"/>
          <p:cNvSpPr>
            <a:spLocks noGrp="1"/>
          </p:cNvSpPr>
          <p:nvPr>
            <p:ph type="body" sz="quarter" idx="12" hasCustomPrompt="1"/>
          </p:nvPr>
        </p:nvSpPr>
        <p:spPr>
          <a:xfrm>
            <a:off x="5078649" y="1476000"/>
            <a:ext cx="4500000" cy="4752000"/>
          </a:xfrm>
          <a:prstGeom prst="rect">
            <a:avLst/>
          </a:prstGeom>
        </p:spPr>
        <p:txBody>
          <a:bodyPr/>
          <a:lstStyle>
            <a:lvl1pPr marL="177800" indent="-177800">
              <a:lnSpc>
                <a:spcPct val="100000"/>
              </a:lnSpc>
              <a:spcAft>
                <a:spcPts val="800"/>
              </a:spcAft>
              <a:buSzPct val="130000"/>
              <a:buFont typeface="Calibri" pitchFamily="34" charset="0"/>
              <a:buChar char="▪"/>
              <a:defRPr/>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US" dirty="0" smtClean="0"/>
              <a:t>Click to add text </a:t>
            </a:r>
          </a:p>
          <a:p>
            <a:pPr lvl="1"/>
            <a:r>
              <a:rPr lang="en-US" dirty="0" smtClean="0"/>
              <a:t>Second level</a:t>
            </a:r>
          </a:p>
          <a:p>
            <a:pPr lvl="2"/>
            <a:r>
              <a:rPr lang="en-US" dirty="0" smtClean="0"/>
              <a:t>Third level</a:t>
            </a:r>
          </a:p>
          <a:p>
            <a:pPr lvl="3"/>
            <a:r>
              <a:rPr lang="en-US" dirty="0" smtClean="0"/>
              <a:t>Fourth level</a:t>
            </a:r>
          </a:p>
        </p:txBody>
      </p:sp>
      <p:sp>
        <p:nvSpPr>
          <p:cNvPr id="2" name="Title 1"/>
          <p:cNvSpPr>
            <a:spLocks noGrp="1"/>
          </p:cNvSpPr>
          <p:nvPr>
            <p:ph type="title" hasCustomPrompt="1"/>
          </p:nvPr>
        </p:nvSpPr>
        <p:spPr/>
        <p:txBody>
          <a:bodyPr/>
          <a:lstStyle>
            <a:lvl1pPr>
              <a:defRPr/>
            </a:lvl1pPr>
          </a:lstStyle>
          <a:p>
            <a:r>
              <a:rPr lang="en-US" smtClean="0"/>
              <a:t>Click to add title</a:t>
            </a:r>
            <a:endParaRPr lang="en-GB"/>
          </a:p>
        </p:txBody>
      </p:sp>
      <p:sp>
        <p:nvSpPr>
          <p:cNvPr id="3" name="Slide Number Placeholder 2"/>
          <p:cNvSpPr>
            <a:spLocks noGrp="1"/>
          </p:cNvSpPr>
          <p:nvPr>
            <p:ph type="sldNum" sz="quarter" idx="10"/>
          </p:nvPr>
        </p:nvSpPr>
        <p:spPr/>
        <p:txBody>
          <a:bodyPr/>
          <a:lstStyle/>
          <a:p>
            <a:fld id="{E78626B2-E168-480E-BAE6-B60060C6AB83}" type="slidenum">
              <a:rPr lang="en-GB" smtClean="0"/>
              <a:pPr/>
              <a:t>‹#›</a:t>
            </a:fld>
            <a:endParaRPr lang="en-GB" dirty="0"/>
          </a:p>
        </p:txBody>
      </p:sp>
      <p:sp>
        <p:nvSpPr>
          <p:cNvPr id="5" name="CaptionR"/>
          <p:cNvSpPr>
            <a:spLocks noGrp="1"/>
          </p:cNvSpPr>
          <p:nvPr>
            <p:ph type="body" sz="quarter" idx="15" hasCustomPrompt="1"/>
          </p:nvPr>
        </p:nvSpPr>
        <p:spPr>
          <a:xfrm>
            <a:off x="355857" y="1475999"/>
            <a:ext cx="4500000" cy="252000"/>
          </a:xfrm>
          <a:prstGeom prst="rect">
            <a:avLst/>
          </a:prstGeom>
        </p:spPr>
        <p:txBody>
          <a:bodyPr/>
          <a:lstStyle>
            <a:lvl1pPr marL="0" indent="0" algn="ctr">
              <a:lnSpc>
                <a:spcPct val="100000"/>
              </a:lnSpc>
              <a:spcAft>
                <a:spcPts val="800"/>
              </a:spcAft>
              <a:buFontTx/>
              <a:buNone/>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US" smtClean="0"/>
              <a:t>Click to add caption here</a:t>
            </a:r>
            <a:endParaRPr lang="en-US" dirty="0" smtClean="0"/>
          </a:p>
        </p:txBody>
      </p:sp>
      <p:sp>
        <p:nvSpPr>
          <p:cNvPr id="6" name="ImageR"/>
          <p:cNvSpPr>
            <a:spLocks noGrp="1"/>
          </p:cNvSpPr>
          <p:nvPr>
            <p:ph type="pic" sz="quarter" idx="11" hasCustomPrompt="1"/>
          </p:nvPr>
        </p:nvSpPr>
        <p:spPr>
          <a:xfrm>
            <a:off x="485457" y="1764000"/>
            <a:ext cx="4240800" cy="2073600"/>
          </a:xfrm>
          <a:prstGeom prst="rect">
            <a:avLst/>
          </a:prstGeom>
        </p:spPr>
        <p:txBody>
          <a:bodyPr/>
          <a:lstStyle>
            <a:lvl1pPr>
              <a:defRPr baseline="0"/>
            </a:lvl1pPr>
          </a:lstStyle>
          <a:p>
            <a:r>
              <a:rPr lang="en-GB" smtClean="0"/>
              <a:t>Click on this bullet and press Ctrl+V to paste a chart. Click on the icon to insert an image from file</a:t>
            </a:r>
            <a:endParaRPr lang="en-GB"/>
          </a:p>
        </p:txBody>
      </p:sp>
      <p:sp>
        <p:nvSpPr>
          <p:cNvPr id="7" name="Header"/>
          <p:cNvSpPr>
            <a:spLocks noGrp="1"/>
          </p:cNvSpPr>
          <p:nvPr>
            <p:ph type="body" sz="quarter" idx="16"/>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
        <p:nvSpPr>
          <p:cNvPr id="8" name="Source"/>
          <p:cNvSpPr>
            <a:spLocks noGrp="1"/>
          </p:cNvSpPr>
          <p:nvPr>
            <p:ph type="body" sz="quarter" idx="14"/>
          </p:nvPr>
        </p:nvSpPr>
        <p:spPr>
          <a:xfrm>
            <a:off x="2940984" y="6271774"/>
            <a:ext cx="5325191" cy="482310"/>
          </a:xfrm>
          <a:prstGeom prst="rect">
            <a:avLst/>
          </a:prstGeom>
        </p:spPr>
        <p:txBody>
          <a:bodyPr bIns="46800" anchor="b" anchorCtr="0"/>
          <a:lstStyle>
            <a:lvl1pPr marL="182563" indent="-182563" algn="l" rtl="0" fontAlgn="base">
              <a:lnSpc>
                <a:spcPct val="100000"/>
              </a:lnSpc>
              <a:spcBef>
                <a:spcPct val="0"/>
              </a:spcBef>
              <a:spcAft>
                <a:spcPts val="400"/>
              </a:spcAft>
              <a:buFontTx/>
              <a:buNone/>
              <a:defRPr lang="en-GB" sz="900" i="1" kern="1200" dirty="0">
                <a:solidFill>
                  <a:schemeClr val="accent1">
                    <a:lumMod val="75000"/>
                  </a:schemeClr>
                </a:solidFill>
                <a:latin typeface="Arial" charset="0"/>
                <a:ea typeface="ＭＳ Ｐゴシック" charset="-128"/>
                <a:cs typeface="+mn-cs"/>
              </a:defRPr>
            </a:lvl1pPr>
          </a:lstStyle>
          <a:p>
            <a:pPr lvl="0"/>
            <a:r>
              <a:rPr lang="en-US" smtClean="0"/>
              <a:t>Click to edit Master text styles</a:t>
            </a:r>
          </a:p>
        </p:txBody>
      </p:sp>
      <p:sp>
        <p:nvSpPr>
          <p:cNvPr id="9" name="CaptionR"/>
          <p:cNvSpPr>
            <a:spLocks noGrp="1"/>
          </p:cNvSpPr>
          <p:nvPr>
            <p:ph type="body" sz="quarter" idx="17" hasCustomPrompt="1"/>
          </p:nvPr>
        </p:nvSpPr>
        <p:spPr>
          <a:xfrm>
            <a:off x="355857" y="3986286"/>
            <a:ext cx="4500000" cy="252000"/>
          </a:xfrm>
          <a:prstGeom prst="rect">
            <a:avLst/>
          </a:prstGeom>
        </p:spPr>
        <p:txBody>
          <a:bodyPr/>
          <a:lstStyle>
            <a:lvl1pPr marL="0" indent="0" algn="ctr">
              <a:lnSpc>
                <a:spcPct val="100000"/>
              </a:lnSpc>
              <a:spcAft>
                <a:spcPts val="800"/>
              </a:spcAft>
              <a:buFontTx/>
              <a:buNone/>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US" smtClean="0"/>
              <a:t>Click to add caption here</a:t>
            </a:r>
            <a:endParaRPr lang="en-US" dirty="0" smtClean="0"/>
          </a:p>
        </p:txBody>
      </p:sp>
      <p:sp>
        <p:nvSpPr>
          <p:cNvPr id="10" name="ImageR"/>
          <p:cNvSpPr>
            <a:spLocks noGrp="1"/>
          </p:cNvSpPr>
          <p:nvPr>
            <p:ph type="pic" sz="quarter" idx="18" hasCustomPrompt="1"/>
          </p:nvPr>
        </p:nvSpPr>
        <p:spPr>
          <a:xfrm>
            <a:off x="485457" y="4274287"/>
            <a:ext cx="4240800" cy="2073600"/>
          </a:xfrm>
          <a:prstGeom prst="rect">
            <a:avLst/>
          </a:prstGeom>
        </p:spPr>
        <p:txBody>
          <a:bodyPr/>
          <a:lstStyle>
            <a:lvl1pPr>
              <a:defRPr baseline="0"/>
            </a:lvl1pPr>
          </a:lstStyle>
          <a:p>
            <a:r>
              <a:rPr lang="en-GB" smtClean="0"/>
              <a:t>Click on this bullet and press Ctrl+V to paste a chart. Click on the icon to insert an image from file</a:t>
            </a:r>
            <a:endParaRPr lang="en-GB"/>
          </a:p>
        </p:txBody>
      </p:sp>
    </p:spTree>
    <p:extLst>
      <p:ext uri="{BB962C8B-B14F-4D97-AF65-F5344CB8AC3E}">
        <p14:creationId xmlns:p14="http://schemas.microsoft.com/office/powerpoint/2010/main" val="36806106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 2-up Graphic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smtClean="0"/>
              <a:t>Click to add title</a:t>
            </a:r>
            <a:endParaRPr lang="en-GB"/>
          </a:p>
        </p:txBody>
      </p:sp>
      <p:sp>
        <p:nvSpPr>
          <p:cNvPr id="3" name="Slide Number Placeholder 2"/>
          <p:cNvSpPr>
            <a:spLocks noGrp="1"/>
          </p:cNvSpPr>
          <p:nvPr>
            <p:ph type="sldNum" sz="quarter" idx="10"/>
          </p:nvPr>
        </p:nvSpPr>
        <p:spPr/>
        <p:txBody>
          <a:bodyPr/>
          <a:lstStyle/>
          <a:p>
            <a:fld id="{E78626B2-E168-480E-BAE6-B60060C6AB83}" type="slidenum">
              <a:rPr lang="en-GB" smtClean="0"/>
              <a:pPr/>
              <a:t>‹#›</a:t>
            </a:fld>
            <a:endParaRPr lang="en-GB" dirty="0"/>
          </a:p>
        </p:txBody>
      </p:sp>
      <p:sp>
        <p:nvSpPr>
          <p:cNvPr id="4" name="TextPlaceholder1"/>
          <p:cNvSpPr>
            <a:spLocks noGrp="1"/>
          </p:cNvSpPr>
          <p:nvPr>
            <p:ph type="body" sz="quarter" idx="12" hasCustomPrompt="1"/>
          </p:nvPr>
        </p:nvSpPr>
        <p:spPr>
          <a:xfrm>
            <a:off x="360000" y="1476000"/>
            <a:ext cx="4500000" cy="4752000"/>
          </a:xfrm>
          <a:prstGeom prst="rect">
            <a:avLst/>
          </a:prstGeom>
        </p:spPr>
        <p:txBody>
          <a:bodyPr/>
          <a:lstStyle>
            <a:lvl1pPr marL="177800" indent="-177800">
              <a:lnSpc>
                <a:spcPct val="100000"/>
              </a:lnSpc>
              <a:spcAft>
                <a:spcPts val="800"/>
              </a:spcAft>
              <a:buSzPct val="130000"/>
              <a:buFont typeface="Calibri" pitchFamily="34" charset="0"/>
              <a:buChar char="▪"/>
              <a:defRPr/>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US" dirty="0" smtClean="0"/>
              <a:t>Click to add text </a:t>
            </a:r>
          </a:p>
          <a:p>
            <a:pPr lvl="1"/>
            <a:r>
              <a:rPr lang="en-US" dirty="0" smtClean="0"/>
              <a:t>Second level</a:t>
            </a:r>
          </a:p>
          <a:p>
            <a:pPr lvl="2"/>
            <a:r>
              <a:rPr lang="en-US" dirty="0" smtClean="0"/>
              <a:t>Third level</a:t>
            </a:r>
          </a:p>
          <a:p>
            <a:pPr lvl="3"/>
            <a:r>
              <a:rPr lang="en-US" dirty="0" smtClean="0"/>
              <a:t>Fourth level</a:t>
            </a:r>
          </a:p>
        </p:txBody>
      </p:sp>
      <p:sp>
        <p:nvSpPr>
          <p:cNvPr id="5" name="CaptionR"/>
          <p:cNvSpPr>
            <a:spLocks noGrp="1"/>
          </p:cNvSpPr>
          <p:nvPr>
            <p:ph type="body" sz="quarter" idx="15" hasCustomPrompt="1"/>
          </p:nvPr>
        </p:nvSpPr>
        <p:spPr>
          <a:xfrm>
            <a:off x="5040000" y="1475999"/>
            <a:ext cx="4500000" cy="252000"/>
          </a:xfrm>
          <a:prstGeom prst="rect">
            <a:avLst/>
          </a:prstGeom>
        </p:spPr>
        <p:txBody>
          <a:bodyPr/>
          <a:lstStyle>
            <a:lvl1pPr marL="0" indent="0" algn="ctr">
              <a:lnSpc>
                <a:spcPct val="100000"/>
              </a:lnSpc>
              <a:spcAft>
                <a:spcPts val="800"/>
              </a:spcAft>
              <a:buFontTx/>
              <a:buNone/>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US" smtClean="0"/>
              <a:t>Click to add caption here</a:t>
            </a:r>
            <a:endParaRPr lang="en-US" dirty="0" smtClean="0"/>
          </a:p>
        </p:txBody>
      </p:sp>
      <p:sp>
        <p:nvSpPr>
          <p:cNvPr id="6" name="ImageR"/>
          <p:cNvSpPr>
            <a:spLocks noGrp="1"/>
          </p:cNvSpPr>
          <p:nvPr>
            <p:ph type="pic" sz="quarter" idx="11" hasCustomPrompt="1"/>
          </p:nvPr>
        </p:nvSpPr>
        <p:spPr>
          <a:xfrm>
            <a:off x="5169600" y="1764000"/>
            <a:ext cx="4230000" cy="2073600"/>
          </a:xfrm>
          <a:prstGeom prst="rect">
            <a:avLst/>
          </a:prstGeom>
        </p:spPr>
        <p:txBody>
          <a:bodyPr/>
          <a:lstStyle>
            <a:lvl1pPr>
              <a:defRPr baseline="0"/>
            </a:lvl1pPr>
          </a:lstStyle>
          <a:p>
            <a:r>
              <a:rPr lang="en-GB" smtClean="0"/>
              <a:t>Click on this bullet and press Ctrl+V to paste a chart. Click on the icon to insert an image from file</a:t>
            </a:r>
            <a:endParaRPr lang="en-GB"/>
          </a:p>
        </p:txBody>
      </p:sp>
      <p:sp>
        <p:nvSpPr>
          <p:cNvPr id="7" name="Header"/>
          <p:cNvSpPr>
            <a:spLocks noGrp="1"/>
          </p:cNvSpPr>
          <p:nvPr>
            <p:ph type="body" sz="quarter" idx="16"/>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
        <p:nvSpPr>
          <p:cNvPr id="8" name="Source"/>
          <p:cNvSpPr>
            <a:spLocks noGrp="1"/>
          </p:cNvSpPr>
          <p:nvPr>
            <p:ph type="body" sz="quarter" idx="14"/>
          </p:nvPr>
        </p:nvSpPr>
        <p:spPr>
          <a:xfrm>
            <a:off x="2940984" y="6271774"/>
            <a:ext cx="5325191" cy="482310"/>
          </a:xfrm>
          <a:prstGeom prst="rect">
            <a:avLst/>
          </a:prstGeom>
        </p:spPr>
        <p:txBody>
          <a:bodyPr bIns="46800" anchor="b" anchorCtr="0"/>
          <a:lstStyle>
            <a:lvl1pPr marL="182563" indent="-182563" algn="l" rtl="0" fontAlgn="base">
              <a:lnSpc>
                <a:spcPct val="100000"/>
              </a:lnSpc>
              <a:spcBef>
                <a:spcPct val="0"/>
              </a:spcBef>
              <a:spcAft>
                <a:spcPts val="400"/>
              </a:spcAft>
              <a:buFontTx/>
              <a:buNone/>
              <a:defRPr lang="en-GB" sz="900" i="1" kern="1200" dirty="0">
                <a:solidFill>
                  <a:schemeClr val="accent1">
                    <a:lumMod val="75000"/>
                  </a:schemeClr>
                </a:solidFill>
                <a:latin typeface="Arial" charset="0"/>
                <a:ea typeface="ＭＳ Ｐゴシック" charset="-128"/>
                <a:cs typeface="+mn-cs"/>
              </a:defRPr>
            </a:lvl1pPr>
          </a:lstStyle>
          <a:p>
            <a:pPr lvl="0"/>
            <a:r>
              <a:rPr lang="en-US" smtClean="0"/>
              <a:t>Click to edit Master text styles</a:t>
            </a:r>
          </a:p>
        </p:txBody>
      </p:sp>
      <p:sp>
        <p:nvSpPr>
          <p:cNvPr id="9" name="CaptionR"/>
          <p:cNvSpPr>
            <a:spLocks noGrp="1"/>
          </p:cNvSpPr>
          <p:nvPr>
            <p:ph type="body" sz="quarter" idx="17" hasCustomPrompt="1"/>
          </p:nvPr>
        </p:nvSpPr>
        <p:spPr>
          <a:xfrm>
            <a:off x="5040000" y="3986286"/>
            <a:ext cx="4500000" cy="252000"/>
          </a:xfrm>
          <a:prstGeom prst="rect">
            <a:avLst/>
          </a:prstGeom>
        </p:spPr>
        <p:txBody>
          <a:bodyPr/>
          <a:lstStyle>
            <a:lvl1pPr marL="0" indent="0" algn="ctr">
              <a:lnSpc>
                <a:spcPct val="100000"/>
              </a:lnSpc>
              <a:spcAft>
                <a:spcPts val="800"/>
              </a:spcAft>
              <a:buFontTx/>
              <a:buNone/>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US" smtClean="0"/>
              <a:t>Click to add caption here</a:t>
            </a:r>
            <a:endParaRPr lang="en-US" dirty="0" smtClean="0"/>
          </a:p>
        </p:txBody>
      </p:sp>
      <p:sp>
        <p:nvSpPr>
          <p:cNvPr id="10" name="ImageR"/>
          <p:cNvSpPr>
            <a:spLocks noGrp="1"/>
          </p:cNvSpPr>
          <p:nvPr>
            <p:ph type="pic" sz="quarter" idx="18" hasCustomPrompt="1"/>
          </p:nvPr>
        </p:nvSpPr>
        <p:spPr>
          <a:xfrm>
            <a:off x="5169600" y="4274287"/>
            <a:ext cx="4230000" cy="2073600"/>
          </a:xfrm>
          <a:prstGeom prst="rect">
            <a:avLst/>
          </a:prstGeom>
        </p:spPr>
        <p:txBody>
          <a:bodyPr/>
          <a:lstStyle>
            <a:lvl1pPr>
              <a:defRPr baseline="0"/>
            </a:lvl1pPr>
          </a:lstStyle>
          <a:p>
            <a:r>
              <a:rPr lang="en-GB" smtClean="0"/>
              <a:t>Click on this bullet and press Ctrl+V to paste a chart. Click on the icon to insert an image from file</a:t>
            </a:r>
            <a:endParaRPr lang="en-GB"/>
          </a:p>
        </p:txBody>
      </p:sp>
    </p:spTree>
    <p:extLst>
      <p:ext uri="{BB962C8B-B14F-4D97-AF65-F5344CB8AC3E}">
        <p14:creationId xmlns:p14="http://schemas.microsoft.com/office/powerpoint/2010/main" val="318820239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up Graphics +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smtClean="0"/>
              <a:t>Click to add title</a:t>
            </a:r>
            <a:endParaRPr lang="en-GB"/>
          </a:p>
        </p:txBody>
      </p:sp>
      <p:sp>
        <p:nvSpPr>
          <p:cNvPr id="3" name="Slide Number Placeholder 2"/>
          <p:cNvSpPr>
            <a:spLocks noGrp="1"/>
          </p:cNvSpPr>
          <p:nvPr>
            <p:ph type="sldNum" sz="quarter" idx="10"/>
          </p:nvPr>
        </p:nvSpPr>
        <p:spPr/>
        <p:txBody>
          <a:bodyPr/>
          <a:lstStyle/>
          <a:p>
            <a:fld id="{E78626B2-E168-480E-BAE6-B60060C6AB83}" type="slidenum">
              <a:rPr lang="en-GB" smtClean="0"/>
              <a:pPr/>
              <a:t>‹#›</a:t>
            </a:fld>
            <a:endParaRPr lang="en-GB" dirty="0"/>
          </a:p>
        </p:txBody>
      </p:sp>
      <p:sp>
        <p:nvSpPr>
          <p:cNvPr id="5" name="CaptionR"/>
          <p:cNvSpPr>
            <a:spLocks noGrp="1"/>
          </p:cNvSpPr>
          <p:nvPr>
            <p:ph type="body" sz="quarter" idx="15" hasCustomPrompt="1"/>
          </p:nvPr>
        </p:nvSpPr>
        <p:spPr>
          <a:xfrm>
            <a:off x="440996" y="1475999"/>
            <a:ext cx="2736000" cy="252000"/>
          </a:xfrm>
          <a:prstGeom prst="rect">
            <a:avLst/>
          </a:prstGeom>
        </p:spPr>
        <p:txBody>
          <a:bodyPr/>
          <a:lstStyle>
            <a:lvl1pPr marL="0" indent="0" algn="ctr">
              <a:lnSpc>
                <a:spcPct val="100000"/>
              </a:lnSpc>
              <a:spcAft>
                <a:spcPts val="800"/>
              </a:spcAft>
              <a:buFontTx/>
              <a:buNone/>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US" smtClean="0"/>
              <a:t>Click to add caption here</a:t>
            </a:r>
            <a:endParaRPr lang="en-US" dirty="0" smtClean="0"/>
          </a:p>
        </p:txBody>
      </p:sp>
      <p:sp>
        <p:nvSpPr>
          <p:cNvPr id="6" name="ImageR"/>
          <p:cNvSpPr>
            <a:spLocks noGrp="1"/>
          </p:cNvSpPr>
          <p:nvPr>
            <p:ph type="pic" sz="quarter" idx="11" hasCustomPrompt="1"/>
          </p:nvPr>
        </p:nvSpPr>
        <p:spPr>
          <a:xfrm>
            <a:off x="258783" y="1872000"/>
            <a:ext cx="3096000" cy="3171600"/>
          </a:xfrm>
          <a:prstGeom prst="rect">
            <a:avLst/>
          </a:prstGeom>
        </p:spPr>
        <p:txBody>
          <a:bodyPr/>
          <a:lstStyle>
            <a:lvl1pPr>
              <a:defRPr sz="1000" baseline="0"/>
            </a:lvl1pPr>
          </a:lstStyle>
          <a:p>
            <a:r>
              <a:rPr lang="en-GB" smtClean="0"/>
              <a:t>Click on this bullet and press Ctrl+V to paste a chart. Click on the icon to insert an image from file</a:t>
            </a:r>
            <a:endParaRPr lang="en-GB"/>
          </a:p>
        </p:txBody>
      </p:sp>
      <p:sp>
        <p:nvSpPr>
          <p:cNvPr id="7" name="Header"/>
          <p:cNvSpPr>
            <a:spLocks noGrp="1"/>
          </p:cNvSpPr>
          <p:nvPr>
            <p:ph type="body" sz="quarter" idx="16"/>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
        <p:nvSpPr>
          <p:cNvPr id="8" name="Source"/>
          <p:cNvSpPr>
            <a:spLocks noGrp="1"/>
          </p:cNvSpPr>
          <p:nvPr>
            <p:ph type="body" sz="quarter" idx="14"/>
          </p:nvPr>
        </p:nvSpPr>
        <p:spPr>
          <a:xfrm>
            <a:off x="2940984" y="6271774"/>
            <a:ext cx="5325191" cy="482310"/>
          </a:xfrm>
          <a:prstGeom prst="rect">
            <a:avLst/>
          </a:prstGeom>
        </p:spPr>
        <p:txBody>
          <a:bodyPr bIns="46800" anchor="b" anchorCtr="0"/>
          <a:lstStyle>
            <a:lvl1pPr marL="182563" indent="-182563" algn="l" rtl="0" fontAlgn="base">
              <a:lnSpc>
                <a:spcPct val="100000"/>
              </a:lnSpc>
              <a:spcBef>
                <a:spcPct val="0"/>
              </a:spcBef>
              <a:spcAft>
                <a:spcPts val="400"/>
              </a:spcAft>
              <a:buFontTx/>
              <a:buNone/>
              <a:defRPr lang="en-GB" sz="900" i="1" kern="1200" dirty="0">
                <a:solidFill>
                  <a:schemeClr val="accent1">
                    <a:lumMod val="75000"/>
                  </a:schemeClr>
                </a:solidFill>
                <a:latin typeface="Arial" charset="0"/>
                <a:ea typeface="ＭＳ Ｐゴシック" charset="-128"/>
                <a:cs typeface="+mn-cs"/>
              </a:defRPr>
            </a:lvl1pPr>
          </a:lstStyle>
          <a:p>
            <a:pPr lvl="0"/>
            <a:r>
              <a:rPr lang="en-US" smtClean="0"/>
              <a:t>Click to edit Master text styles</a:t>
            </a:r>
          </a:p>
        </p:txBody>
      </p:sp>
      <p:sp>
        <p:nvSpPr>
          <p:cNvPr id="9" name="CaptionR"/>
          <p:cNvSpPr>
            <a:spLocks noGrp="1"/>
          </p:cNvSpPr>
          <p:nvPr>
            <p:ph type="body" sz="quarter" idx="17" hasCustomPrompt="1"/>
          </p:nvPr>
        </p:nvSpPr>
        <p:spPr>
          <a:xfrm>
            <a:off x="3588405" y="1476000"/>
            <a:ext cx="2736000" cy="252000"/>
          </a:xfrm>
          <a:prstGeom prst="rect">
            <a:avLst/>
          </a:prstGeom>
        </p:spPr>
        <p:txBody>
          <a:bodyPr/>
          <a:lstStyle>
            <a:lvl1pPr marL="0" indent="0" algn="ctr">
              <a:lnSpc>
                <a:spcPct val="100000"/>
              </a:lnSpc>
              <a:spcAft>
                <a:spcPts val="800"/>
              </a:spcAft>
              <a:buFontTx/>
              <a:buNone/>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US" smtClean="0"/>
              <a:t>Click to add caption here</a:t>
            </a:r>
            <a:endParaRPr lang="en-US" dirty="0" smtClean="0"/>
          </a:p>
        </p:txBody>
      </p:sp>
      <p:sp>
        <p:nvSpPr>
          <p:cNvPr id="10" name="ImageR"/>
          <p:cNvSpPr>
            <a:spLocks noGrp="1"/>
          </p:cNvSpPr>
          <p:nvPr>
            <p:ph type="pic" sz="quarter" idx="18" hasCustomPrompt="1"/>
          </p:nvPr>
        </p:nvSpPr>
        <p:spPr>
          <a:xfrm>
            <a:off x="3406192" y="1872000"/>
            <a:ext cx="3096000" cy="3171600"/>
          </a:xfrm>
          <a:prstGeom prst="rect">
            <a:avLst/>
          </a:prstGeom>
        </p:spPr>
        <p:txBody>
          <a:bodyPr/>
          <a:lstStyle>
            <a:lvl1pPr>
              <a:defRPr sz="1000" baseline="0"/>
            </a:lvl1pPr>
          </a:lstStyle>
          <a:p>
            <a:r>
              <a:rPr lang="en-GB" smtClean="0"/>
              <a:t>Click on this bullet and press Ctrl+V to paste a chart. Click on the icon to insert an image from file</a:t>
            </a:r>
            <a:endParaRPr lang="en-GB"/>
          </a:p>
        </p:txBody>
      </p:sp>
      <p:sp>
        <p:nvSpPr>
          <p:cNvPr id="11" name="CaptionR"/>
          <p:cNvSpPr>
            <a:spLocks noGrp="1"/>
          </p:cNvSpPr>
          <p:nvPr>
            <p:ph type="body" sz="quarter" idx="19" hasCustomPrompt="1"/>
          </p:nvPr>
        </p:nvSpPr>
        <p:spPr>
          <a:xfrm>
            <a:off x="6729302" y="1476000"/>
            <a:ext cx="2736000" cy="252000"/>
          </a:xfrm>
          <a:prstGeom prst="rect">
            <a:avLst/>
          </a:prstGeom>
        </p:spPr>
        <p:txBody>
          <a:bodyPr/>
          <a:lstStyle>
            <a:lvl1pPr marL="0" indent="0" algn="ctr">
              <a:lnSpc>
                <a:spcPct val="100000"/>
              </a:lnSpc>
              <a:spcAft>
                <a:spcPts val="800"/>
              </a:spcAft>
              <a:buFontTx/>
              <a:buNone/>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US" smtClean="0"/>
              <a:t>Click to add caption here</a:t>
            </a:r>
            <a:endParaRPr lang="en-US" dirty="0" smtClean="0"/>
          </a:p>
        </p:txBody>
      </p:sp>
      <p:sp>
        <p:nvSpPr>
          <p:cNvPr id="12" name="ImageR"/>
          <p:cNvSpPr>
            <a:spLocks noGrp="1"/>
          </p:cNvSpPr>
          <p:nvPr>
            <p:ph type="pic" sz="quarter" idx="20" hasCustomPrompt="1"/>
          </p:nvPr>
        </p:nvSpPr>
        <p:spPr>
          <a:xfrm>
            <a:off x="6547089" y="1872000"/>
            <a:ext cx="3096000" cy="3171600"/>
          </a:xfrm>
          <a:prstGeom prst="rect">
            <a:avLst/>
          </a:prstGeom>
        </p:spPr>
        <p:txBody>
          <a:bodyPr/>
          <a:lstStyle>
            <a:lvl1pPr>
              <a:defRPr sz="1000" baseline="0"/>
            </a:lvl1pPr>
          </a:lstStyle>
          <a:p>
            <a:r>
              <a:rPr lang="en-GB" smtClean="0"/>
              <a:t>Click on this bullet and press Ctrl+V to paste a chart. Click on the icon to insert an image from file</a:t>
            </a:r>
            <a:endParaRPr lang="en-GB"/>
          </a:p>
        </p:txBody>
      </p:sp>
      <p:sp>
        <p:nvSpPr>
          <p:cNvPr id="13" name="TextPlaceholder1"/>
          <p:cNvSpPr>
            <a:spLocks noGrp="1"/>
          </p:cNvSpPr>
          <p:nvPr>
            <p:ph type="body" sz="quarter" idx="12" hasCustomPrompt="1"/>
          </p:nvPr>
        </p:nvSpPr>
        <p:spPr>
          <a:xfrm>
            <a:off x="397324" y="5105401"/>
            <a:ext cx="4428000" cy="1113268"/>
          </a:xfrm>
          <a:prstGeom prst="rect">
            <a:avLst/>
          </a:prstGeom>
        </p:spPr>
        <p:txBody>
          <a:bodyPr/>
          <a:lstStyle>
            <a:lvl1pPr marL="177800" indent="-177800">
              <a:lnSpc>
                <a:spcPct val="100000"/>
              </a:lnSpc>
              <a:spcAft>
                <a:spcPts val="800"/>
              </a:spcAft>
              <a:buSzPct val="130000"/>
              <a:buFont typeface="Calibri" pitchFamily="34" charset="0"/>
              <a:buChar char="▪"/>
              <a:defRPr/>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US" dirty="0" smtClean="0"/>
              <a:t>Click to add text</a:t>
            </a:r>
          </a:p>
        </p:txBody>
      </p:sp>
      <p:sp>
        <p:nvSpPr>
          <p:cNvPr id="14" name="TextPlaceholder2"/>
          <p:cNvSpPr>
            <a:spLocks noGrp="1"/>
          </p:cNvSpPr>
          <p:nvPr>
            <p:ph type="body" sz="quarter" idx="21" hasCustomPrompt="1"/>
          </p:nvPr>
        </p:nvSpPr>
        <p:spPr>
          <a:xfrm>
            <a:off x="5142641" y="5105401"/>
            <a:ext cx="4428000" cy="1113268"/>
          </a:xfrm>
          <a:prstGeom prst="rect">
            <a:avLst/>
          </a:prstGeom>
        </p:spPr>
        <p:txBody>
          <a:bodyPr/>
          <a:lstStyle>
            <a:lvl1pPr marL="177800" indent="-177800">
              <a:lnSpc>
                <a:spcPct val="100000"/>
              </a:lnSpc>
              <a:spcAft>
                <a:spcPts val="800"/>
              </a:spcAft>
              <a:buSzPct val="130000"/>
              <a:buFont typeface="Calibri" pitchFamily="34" charset="0"/>
              <a:buChar char="▪"/>
              <a:defRPr/>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US" smtClean="0"/>
              <a:t>Click to add text</a:t>
            </a:r>
            <a:endParaRPr lang="en-US" dirty="0" smtClean="0"/>
          </a:p>
        </p:txBody>
      </p:sp>
    </p:spTree>
    <p:extLst>
      <p:ext uri="{BB962C8B-B14F-4D97-AF65-F5344CB8AC3E}">
        <p14:creationId xmlns:p14="http://schemas.microsoft.com/office/powerpoint/2010/main" val="118111699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up Graphic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smtClean="0"/>
              <a:t>Click to add title</a:t>
            </a:r>
            <a:endParaRPr lang="en-GB"/>
          </a:p>
        </p:txBody>
      </p:sp>
      <p:sp>
        <p:nvSpPr>
          <p:cNvPr id="3" name="Slide Number Placeholder 2"/>
          <p:cNvSpPr>
            <a:spLocks noGrp="1"/>
          </p:cNvSpPr>
          <p:nvPr>
            <p:ph type="sldNum" sz="quarter" idx="10"/>
          </p:nvPr>
        </p:nvSpPr>
        <p:spPr/>
        <p:txBody>
          <a:bodyPr/>
          <a:lstStyle/>
          <a:p>
            <a:fld id="{E78626B2-E168-480E-BAE6-B60060C6AB83}" type="slidenum">
              <a:rPr lang="en-GB" smtClean="0"/>
              <a:pPr/>
              <a:t>‹#›</a:t>
            </a:fld>
            <a:endParaRPr lang="en-GB" dirty="0"/>
          </a:p>
        </p:txBody>
      </p:sp>
      <p:sp>
        <p:nvSpPr>
          <p:cNvPr id="15" name="CaptionR"/>
          <p:cNvSpPr>
            <a:spLocks noGrp="1"/>
          </p:cNvSpPr>
          <p:nvPr>
            <p:ph type="body" sz="quarter" idx="15" hasCustomPrompt="1"/>
          </p:nvPr>
        </p:nvSpPr>
        <p:spPr>
          <a:xfrm>
            <a:off x="5049625" y="1475999"/>
            <a:ext cx="4500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smtClean="0"/>
              <a:t>Click to add caption here</a:t>
            </a:r>
          </a:p>
        </p:txBody>
      </p:sp>
      <p:sp>
        <p:nvSpPr>
          <p:cNvPr id="16" name="ImageR"/>
          <p:cNvSpPr>
            <a:spLocks noGrp="1"/>
          </p:cNvSpPr>
          <p:nvPr>
            <p:ph type="pic" sz="quarter" idx="11" hasCustomPrompt="1"/>
          </p:nvPr>
        </p:nvSpPr>
        <p:spPr>
          <a:xfrm>
            <a:off x="5184625" y="1764000"/>
            <a:ext cx="4240800" cy="2070000"/>
          </a:xfrm>
          <a:prstGeom prst="rect">
            <a:avLst/>
          </a:prstGeom>
        </p:spPr>
        <p:txBody>
          <a:bodyPr/>
          <a:lstStyle/>
          <a:p>
            <a:r>
              <a:rPr lang="en-GB" smtClean="0"/>
              <a:t>Click on this bullet and press Ctrl+V to paste a chart. Click on the icon to insert an image from file</a:t>
            </a:r>
            <a:endParaRPr lang="en-GB"/>
          </a:p>
        </p:txBody>
      </p:sp>
      <p:sp>
        <p:nvSpPr>
          <p:cNvPr id="17" name="CaptionL"/>
          <p:cNvSpPr>
            <a:spLocks noGrp="1"/>
          </p:cNvSpPr>
          <p:nvPr>
            <p:ph type="body" sz="quarter" idx="16" hasCustomPrompt="1"/>
          </p:nvPr>
        </p:nvSpPr>
        <p:spPr>
          <a:xfrm>
            <a:off x="369625" y="1476000"/>
            <a:ext cx="4500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dirty="0" smtClean="0"/>
              <a:t>Click to add caption here</a:t>
            </a:r>
          </a:p>
        </p:txBody>
      </p:sp>
      <p:sp>
        <p:nvSpPr>
          <p:cNvPr id="18" name="ImageL"/>
          <p:cNvSpPr>
            <a:spLocks noGrp="1"/>
          </p:cNvSpPr>
          <p:nvPr>
            <p:ph type="pic" sz="quarter" idx="17" hasCustomPrompt="1"/>
          </p:nvPr>
        </p:nvSpPr>
        <p:spPr>
          <a:xfrm>
            <a:off x="504625" y="1764000"/>
            <a:ext cx="4240800" cy="2070000"/>
          </a:xfrm>
          <a:prstGeom prst="rect">
            <a:avLst/>
          </a:prstGeom>
        </p:spPr>
        <p:txBody>
          <a:bodyPr/>
          <a:lstStyle/>
          <a:p>
            <a:r>
              <a:rPr lang="en-GB" smtClean="0"/>
              <a:t>Click on this bullet and press Ctrl+V to paste a chart. Click on the icon to insert an image from file</a:t>
            </a:r>
            <a:endParaRPr lang="en-GB"/>
          </a:p>
        </p:txBody>
      </p:sp>
      <p:sp>
        <p:nvSpPr>
          <p:cNvPr id="19" name="Header"/>
          <p:cNvSpPr>
            <a:spLocks noGrp="1"/>
          </p:cNvSpPr>
          <p:nvPr>
            <p:ph type="body" sz="quarter" idx="18"/>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
        <p:nvSpPr>
          <p:cNvPr id="20" name="Source"/>
          <p:cNvSpPr>
            <a:spLocks noGrp="1"/>
          </p:cNvSpPr>
          <p:nvPr>
            <p:ph type="body" sz="quarter" idx="14"/>
          </p:nvPr>
        </p:nvSpPr>
        <p:spPr>
          <a:xfrm>
            <a:off x="2940984" y="6271774"/>
            <a:ext cx="5325191" cy="482310"/>
          </a:xfrm>
          <a:prstGeom prst="rect">
            <a:avLst/>
          </a:prstGeom>
        </p:spPr>
        <p:txBody>
          <a:bodyPr bIns="46800" anchor="b" anchorCtr="0"/>
          <a:lstStyle>
            <a:lvl1pPr marL="182563" indent="-182563" algn="l" rtl="0" fontAlgn="base">
              <a:lnSpc>
                <a:spcPct val="100000"/>
              </a:lnSpc>
              <a:spcBef>
                <a:spcPct val="0"/>
              </a:spcBef>
              <a:spcAft>
                <a:spcPts val="400"/>
              </a:spcAft>
              <a:buFontTx/>
              <a:buNone/>
              <a:defRPr lang="en-GB" sz="900" i="1" kern="1200" dirty="0">
                <a:solidFill>
                  <a:schemeClr val="accent1">
                    <a:lumMod val="75000"/>
                  </a:schemeClr>
                </a:solidFill>
                <a:latin typeface="Arial" charset="0"/>
                <a:ea typeface="ＭＳ Ｐゴシック" charset="-128"/>
                <a:cs typeface="+mn-cs"/>
              </a:defRPr>
            </a:lvl1pPr>
          </a:lstStyle>
          <a:p>
            <a:pPr lvl="0"/>
            <a:r>
              <a:rPr lang="en-US" smtClean="0"/>
              <a:t>Click to edit Master text styles</a:t>
            </a:r>
          </a:p>
        </p:txBody>
      </p:sp>
      <p:sp>
        <p:nvSpPr>
          <p:cNvPr id="21" name="CaptionR"/>
          <p:cNvSpPr>
            <a:spLocks noGrp="1"/>
          </p:cNvSpPr>
          <p:nvPr>
            <p:ph type="body" sz="quarter" idx="19" hasCustomPrompt="1"/>
          </p:nvPr>
        </p:nvSpPr>
        <p:spPr>
          <a:xfrm>
            <a:off x="5049625" y="3920817"/>
            <a:ext cx="4500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smtClean="0"/>
              <a:t>Click to add caption here</a:t>
            </a:r>
          </a:p>
        </p:txBody>
      </p:sp>
      <p:sp>
        <p:nvSpPr>
          <p:cNvPr id="22" name="ImageR"/>
          <p:cNvSpPr>
            <a:spLocks noGrp="1"/>
          </p:cNvSpPr>
          <p:nvPr>
            <p:ph type="pic" sz="quarter" idx="20" hasCustomPrompt="1"/>
          </p:nvPr>
        </p:nvSpPr>
        <p:spPr>
          <a:xfrm>
            <a:off x="5184625" y="4208818"/>
            <a:ext cx="4240800" cy="2070000"/>
          </a:xfrm>
          <a:prstGeom prst="rect">
            <a:avLst/>
          </a:prstGeom>
        </p:spPr>
        <p:txBody>
          <a:bodyPr/>
          <a:lstStyle/>
          <a:p>
            <a:r>
              <a:rPr lang="en-GB" smtClean="0"/>
              <a:t>Click on this bullet and press Ctrl+V to paste a chart. Click on the icon to insert an image from file</a:t>
            </a:r>
            <a:endParaRPr lang="en-GB"/>
          </a:p>
        </p:txBody>
      </p:sp>
      <p:sp>
        <p:nvSpPr>
          <p:cNvPr id="23" name="CaptionL"/>
          <p:cNvSpPr>
            <a:spLocks noGrp="1"/>
          </p:cNvSpPr>
          <p:nvPr>
            <p:ph type="body" sz="quarter" idx="21" hasCustomPrompt="1"/>
          </p:nvPr>
        </p:nvSpPr>
        <p:spPr>
          <a:xfrm>
            <a:off x="369625" y="3920818"/>
            <a:ext cx="4500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dirty="0" smtClean="0"/>
              <a:t>Click to add caption here</a:t>
            </a:r>
          </a:p>
        </p:txBody>
      </p:sp>
      <p:sp>
        <p:nvSpPr>
          <p:cNvPr id="24" name="ImageL"/>
          <p:cNvSpPr>
            <a:spLocks noGrp="1"/>
          </p:cNvSpPr>
          <p:nvPr>
            <p:ph type="pic" sz="quarter" idx="22" hasCustomPrompt="1"/>
          </p:nvPr>
        </p:nvSpPr>
        <p:spPr>
          <a:xfrm>
            <a:off x="504625" y="4220107"/>
            <a:ext cx="4240800" cy="2070000"/>
          </a:xfrm>
          <a:prstGeom prst="rect">
            <a:avLst/>
          </a:prstGeom>
        </p:spPr>
        <p:txBody>
          <a:bodyPr/>
          <a:lstStyle/>
          <a:p>
            <a:r>
              <a:rPr lang="en-GB" smtClean="0"/>
              <a:t>Click on this bullet and press Ctrl+V to paste a chart. Click on the icon to insert an image from file</a:t>
            </a:r>
            <a:endParaRPr lang="en-GB"/>
          </a:p>
        </p:txBody>
      </p:sp>
    </p:spTree>
    <p:extLst>
      <p:ext uri="{BB962C8B-B14F-4D97-AF65-F5344CB8AC3E}">
        <p14:creationId xmlns:p14="http://schemas.microsoft.com/office/powerpoint/2010/main" val="212770010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up Graphics 2x3">
    <p:spTree>
      <p:nvGrpSpPr>
        <p:cNvPr id="1" name=""/>
        <p:cNvGrpSpPr/>
        <p:nvPr/>
      </p:nvGrpSpPr>
      <p:grpSpPr>
        <a:xfrm>
          <a:off x="0" y="0"/>
          <a:ext cx="0" cy="0"/>
          <a:chOff x="0" y="0"/>
          <a:chExt cx="0" cy="0"/>
        </a:xfrm>
      </p:grpSpPr>
      <p:graphicFrame>
        <p:nvGraphicFramePr>
          <p:cNvPr id="18" name="Object 17" hidden="1"/>
          <p:cNvGraphicFramePr>
            <a:graphicFrameLocks noChangeAspect="1"/>
          </p:cNvGraphicFramePr>
          <p:nvPr userDrawn="1">
            <p:custDataLst>
              <p:tags r:id="rId2"/>
            </p:custDataLst>
            <p:extLst>
              <p:ext uri="{D42A27DB-BD31-4B8C-83A1-F6EECF244321}">
                <p14:modId xmlns:p14="http://schemas.microsoft.com/office/powerpoint/2010/main" val="427280946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386" name="think-cell Slide" r:id="rId4" imgW="360" imgH="360" progId="TCLayout.ActiveDocument.1">
                  <p:embed/>
                </p:oleObj>
              </mc:Choice>
              <mc:Fallback>
                <p:oleObj name="think-cell Slide" r:id="rId4" imgW="360" imgH="360" progId="TCLayout.ActiveDocument.1">
                  <p:embed/>
                  <p:pic>
                    <p:nvPicPr>
                      <p:cNvPr id="0" name="Picture 29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Rectangle 16"/>
          <p:cNvSpPr/>
          <p:nvPr userDrawn="1"/>
        </p:nvSpPr>
        <p:spPr>
          <a:xfrm>
            <a:off x="32658" y="6195786"/>
            <a:ext cx="9842500" cy="647700"/>
          </a:xfrm>
          <a:prstGeom prst="rect">
            <a:avLst/>
          </a:prstGeom>
          <a:solidFill>
            <a:srgbClr val="FFFFFF"/>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p:txBody>
          <a:bodyPr/>
          <a:lstStyle>
            <a:lvl1pPr>
              <a:defRPr/>
            </a:lvl1pPr>
          </a:lstStyle>
          <a:p>
            <a:r>
              <a:rPr lang="en-US" smtClean="0"/>
              <a:t>Click to add title</a:t>
            </a:r>
            <a:endParaRPr lang="en-GB"/>
          </a:p>
        </p:txBody>
      </p:sp>
      <p:sp>
        <p:nvSpPr>
          <p:cNvPr id="3" name="Slide Number Placeholder 2"/>
          <p:cNvSpPr>
            <a:spLocks noGrp="1"/>
          </p:cNvSpPr>
          <p:nvPr>
            <p:ph type="sldNum" sz="quarter" idx="10"/>
          </p:nvPr>
        </p:nvSpPr>
        <p:spPr/>
        <p:txBody>
          <a:bodyPr/>
          <a:lstStyle/>
          <a:p>
            <a:fld id="{E78626B2-E168-480E-BAE6-B60060C6AB83}" type="slidenum">
              <a:rPr lang="en-GB" smtClean="0"/>
              <a:pPr/>
              <a:t>‹#›</a:t>
            </a:fld>
            <a:endParaRPr lang="en-GB" dirty="0"/>
          </a:p>
        </p:txBody>
      </p:sp>
      <p:sp>
        <p:nvSpPr>
          <p:cNvPr id="4" name="CaptionR"/>
          <p:cNvSpPr>
            <a:spLocks noGrp="1"/>
          </p:cNvSpPr>
          <p:nvPr>
            <p:ph type="body" sz="quarter" idx="15" hasCustomPrompt="1"/>
          </p:nvPr>
        </p:nvSpPr>
        <p:spPr>
          <a:xfrm>
            <a:off x="5049625" y="1475999"/>
            <a:ext cx="4500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sz="1100" b="1"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smtClean="0"/>
              <a:t>Click to add caption here</a:t>
            </a:r>
          </a:p>
        </p:txBody>
      </p:sp>
      <p:sp>
        <p:nvSpPr>
          <p:cNvPr id="5" name="ImageR"/>
          <p:cNvSpPr>
            <a:spLocks noGrp="1"/>
          </p:cNvSpPr>
          <p:nvPr>
            <p:ph type="pic" sz="quarter" idx="11" hasCustomPrompt="1"/>
          </p:nvPr>
        </p:nvSpPr>
        <p:spPr>
          <a:xfrm>
            <a:off x="5184625" y="1738122"/>
            <a:ext cx="4240800" cy="1360800"/>
          </a:xfrm>
          <a:prstGeom prst="rect">
            <a:avLst/>
          </a:prstGeom>
        </p:spPr>
        <p:txBody>
          <a:bodyPr/>
          <a:lstStyle/>
          <a:p>
            <a:r>
              <a:rPr lang="en-GB" smtClean="0"/>
              <a:t>Click on this bullet and press Ctrl+V to paste a chart. Click on the icon to insert an image from file</a:t>
            </a:r>
            <a:endParaRPr lang="en-GB"/>
          </a:p>
        </p:txBody>
      </p:sp>
      <p:sp>
        <p:nvSpPr>
          <p:cNvPr id="6" name="CaptionL"/>
          <p:cNvSpPr>
            <a:spLocks noGrp="1"/>
          </p:cNvSpPr>
          <p:nvPr>
            <p:ph type="body" sz="quarter" idx="16" hasCustomPrompt="1"/>
          </p:nvPr>
        </p:nvSpPr>
        <p:spPr>
          <a:xfrm>
            <a:off x="369625" y="1476000"/>
            <a:ext cx="4500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sz="1100" b="1"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dirty="0" smtClean="0"/>
              <a:t>Click to add caption here</a:t>
            </a:r>
          </a:p>
        </p:txBody>
      </p:sp>
      <p:sp>
        <p:nvSpPr>
          <p:cNvPr id="7" name="ImageL"/>
          <p:cNvSpPr>
            <a:spLocks noGrp="1"/>
          </p:cNvSpPr>
          <p:nvPr>
            <p:ph type="pic" sz="quarter" idx="17" hasCustomPrompt="1"/>
          </p:nvPr>
        </p:nvSpPr>
        <p:spPr>
          <a:xfrm>
            <a:off x="504625" y="1738122"/>
            <a:ext cx="4240800" cy="1360800"/>
          </a:xfrm>
          <a:prstGeom prst="rect">
            <a:avLst/>
          </a:prstGeom>
        </p:spPr>
        <p:txBody>
          <a:bodyPr/>
          <a:lstStyle/>
          <a:p>
            <a:r>
              <a:rPr lang="en-GB" smtClean="0"/>
              <a:t>Click on this bullet and press Ctrl+V to paste a chart. Click on the icon to insert an image from file</a:t>
            </a:r>
            <a:endParaRPr lang="en-GB"/>
          </a:p>
        </p:txBody>
      </p:sp>
      <p:sp>
        <p:nvSpPr>
          <p:cNvPr id="8" name="Header"/>
          <p:cNvSpPr>
            <a:spLocks noGrp="1"/>
          </p:cNvSpPr>
          <p:nvPr>
            <p:ph type="body" sz="quarter" idx="18"/>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
        <p:nvSpPr>
          <p:cNvPr id="9" name="CaptionR"/>
          <p:cNvSpPr>
            <a:spLocks noGrp="1"/>
          </p:cNvSpPr>
          <p:nvPr>
            <p:ph type="body" sz="quarter" idx="19" hasCustomPrompt="1"/>
          </p:nvPr>
        </p:nvSpPr>
        <p:spPr>
          <a:xfrm>
            <a:off x="5049625" y="3135851"/>
            <a:ext cx="4500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sz="1100" b="1"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smtClean="0"/>
              <a:t>Click to add caption here</a:t>
            </a:r>
          </a:p>
        </p:txBody>
      </p:sp>
      <p:sp>
        <p:nvSpPr>
          <p:cNvPr id="10" name="ImageR"/>
          <p:cNvSpPr>
            <a:spLocks noGrp="1"/>
          </p:cNvSpPr>
          <p:nvPr>
            <p:ph type="pic" sz="quarter" idx="20" hasCustomPrompt="1"/>
          </p:nvPr>
        </p:nvSpPr>
        <p:spPr>
          <a:xfrm>
            <a:off x="5184625" y="3389348"/>
            <a:ext cx="4240800" cy="1360800"/>
          </a:xfrm>
          <a:prstGeom prst="rect">
            <a:avLst/>
          </a:prstGeom>
        </p:spPr>
        <p:txBody>
          <a:bodyPr/>
          <a:lstStyle/>
          <a:p>
            <a:r>
              <a:rPr lang="en-GB" smtClean="0"/>
              <a:t>Click on this bullet and press Ctrl+V to paste a chart. Click on the icon to insert an image from file</a:t>
            </a:r>
            <a:endParaRPr lang="en-GB"/>
          </a:p>
        </p:txBody>
      </p:sp>
      <p:sp>
        <p:nvSpPr>
          <p:cNvPr id="11" name="CaptionL"/>
          <p:cNvSpPr>
            <a:spLocks noGrp="1"/>
          </p:cNvSpPr>
          <p:nvPr>
            <p:ph type="body" sz="quarter" idx="21" hasCustomPrompt="1"/>
          </p:nvPr>
        </p:nvSpPr>
        <p:spPr>
          <a:xfrm>
            <a:off x="369625" y="3135852"/>
            <a:ext cx="4500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sz="1100" b="1"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dirty="0" smtClean="0"/>
              <a:t>Click to add caption here</a:t>
            </a:r>
          </a:p>
        </p:txBody>
      </p:sp>
      <p:sp>
        <p:nvSpPr>
          <p:cNvPr id="12" name="ImageL"/>
          <p:cNvSpPr>
            <a:spLocks noGrp="1"/>
          </p:cNvSpPr>
          <p:nvPr>
            <p:ph type="pic" sz="quarter" idx="22" hasCustomPrompt="1"/>
          </p:nvPr>
        </p:nvSpPr>
        <p:spPr>
          <a:xfrm>
            <a:off x="504625" y="3400637"/>
            <a:ext cx="4240800" cy="1360800"/>
          </a:xfrm>
          <a:prstGeom prst="rect">
            <a:avLst/>
          </a:prstGeom>
        </p:spPr>
        <p:txBody>
          <a:bodyPr/>
          <a:lstStyle/>
          <a:p>
            <a:r>
              <a:rPr lang="en-GB" smtClean="0"/>
              <a:t>Click on this bullet and press Ctrl+V to paste a chart. Click on the icon to insert an image from file</a:t>
            </a:r>
            <a:endParaRPr lang="en-GB"/>
          </a:p>
        </p:txBody>
      </p:sp>
      <p:sp>
        <p:nvSpPr>
          <p:cNvPr id="13" name="CaptionR"/>
          <p:cNvSpPr>
            <a:spLocks noGrp="1"/>
          </p:cNvSpPr>
          <p:nvPr>
            <p:ph type="body" sz="quarter" idx="23" hasCustomPrompt="1"/>
          </p:nvPr>
        </p:nvSpPr>
        <p:spPr>
          <a:xfrm>
            <a:off x="5049625" y="4800754"/>
            <a:ext cx="4500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sz="1100" b="1"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smtClean="0"/>
              <a:t>Click to add caption here</a:t>
            </a:r>
          </a:p>
        </p:txBody>
      </p:sp>
      <p:sp>
        <p:nvSpPr>
          <p:cNvPr id="14" name="ImageR"/>
          <p:cNvSpPr>
            <a:spLocks noGrp="1"/>
          </p:cNvSpPr>
          <p:nvPr>
            <p:ph type="pic" sz="quarter" idx="24" hasCustomPrompt="1"/>
          </p:nvPr>
        </p:nvSpPr>
        <p:spPr>
          <a:xfrm>
            <a:off x="5184625" y="5054251"/>
            <a:ext cx="4240800" cy="1360800"/>
          </a:xfrm>
          <a:prstGeom prst="rect">
            <a:avLst/>
          </a:prstGeom>
        </p:spPr>
        <p:txBody>
          <a:bodyPr/>
          <a:lstStyle/>
          <a:p>
            <a:r>
              <a:rPr lang="en-GB" smtClean="0"/>
              <a:t>Click on this bullet and press Ctrl+V to paste a chart. Click on the icon to insert an image from file</a:t>
            </a:r>
            <a:endParaRPr lang="en-GB"/>
          </a:p>
        </p:txBody>
      </p:sp>
      <p:sp>
        <p:nvSpPr>
          <p:cNvPr id="15" name="CaptionL"/>
          <p:cNvSpPr>
            <a:spLocks noGrp="1"/>
          </p:cNvSpPr>
          <p:nvPr>
            <p:ph type="body" sz="quarter" idx="25" hasCustomPrompt="1"/>
          </p:nvPr>
        </p:nvSpPr>
        <p:spPr>
          <a:xfrm>
            <a:off x="369625" y="4800755"/>
            <a:ext cx="4500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sz="1100" b="1"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dirty="0" smtClean="0"/>
              <a:t>Click to add caption here</a:t>
            </a:r>
          </a:p>
        </p:txBody>
      </p:sp>
      <p:sp>
        <p:nvSpPr>
          <p:cNvPr id="16" name="ImageL"/>
          <p:cNvSpPr>
            <a:spLocks noGrp="1"/>
          </p:cNvSpPr>
          <p:nvPr>
            <p:ph type="pic" sz="quarter" idx="26" hasCustomPrompt="1"/>
          </p:nvPr>
        </p:nvSpPr>
        <p:spPr>
          <a:xfrm>
            <a:off x="504625" y="5065540"/>
            <a:ext cx="4240800" cy="1360800"/>
          </a:xfrm>
          <a:prstGeom prst="rect">
            <a:avLst/>
          </a:prstGeom>
        </p:spPr>
        <p:txBody>
          <a:bodyPr/>
          <a:lstStyle/>
          <a:p>
            <a:r>
              <a:rPr lang="en-GB" smtClean="0"/>
              <a:t>Click on this bullet and press Ctrl+V to paste a chart. Click on the icon to insert an image from file</a:t>
            </a:r>
            <a:endParaRPr lang="en-GB"/>
          </a:p>
        </p:txBody>
      </p:sp>
    </p:spTree>
    <p:extLst>
      <p:ext uri="{BB962C8B-B14F-4D97-AF65-F5344CB8AC3E}">
        <p14:creationId xmlns:p14="http://schemas.microsoft.com/office/powerpoint/2010/main" val="60310213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6-up Graphics 3x2">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userDrawn="1">
            <p:custDataLst>
              <p:tags r:id="rId2"/>
            </p:custDataLst>
            <p:extLst>
              <p:ext uri="{D42A27DB-BD31-4B8C-83A1-F6EECF244321}">
                <p14:modId xmlns:p14="http://schemas.microsoft.com/office/powerpoint/2010/main" val="160512422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410" name="think-cell Slide" r:id="rId4" imgW="360" imgH="360" progId="TCLayout.ActiveDocument.1">
                  <p:embed/>
                </p:oleObj>
              </mc:Choice>
              <mc:Fallback>
                <p:oleObj name="think-cell Slide" r:id="rId4" imgW="360" imgH="360" progId="TCLayout.ActiveDocument.1">
                  <p:embed/>
                  <p:pic>
                    <p:nvPicPr>
                      <p:cNvPr id="0" name="Picture 29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 name="Rectangle 22"/>
          <p:cNvSpPr/>
          <p:nvPr userDrawn="1"/>
        </p:nvSpPr>
        <p:spPr>
          <a:xfrm>
            <a:off x="32658" y="6195786"/>
            <a:ext cx="9842500" cy="647700"/>
          </a:xfrm>
          <a:prstGeom prst="rect">
            <a:avLst/>
          </a:prstGeom>
          <a:solidFill>
            <a:srgbClr val="FFFFFF"/>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p:txBody>
          <a:bodyPr/>
          <a:lstStyle>
            <a:lvl1pPr>
              <a:defRPr/>
            </a:lvl1pPr>
          </a:lstStyle>
          <a:p>
            <a:r>
              <a:rPr lang="en-US" smtClean="0"/>
              <a:t>Click to add title</a:t>
            </a:r>
            <a:endParaRPr lang="en-GB"/>
          </a:p>
        </p:txBody>
      </p:sp>
      <p:sp>
        <p:nvSpPr>
          <p:cNvPr id="3" name="Slide Number Placeholder 2"/>
          <p:cNvSpPr>
            <a:spLocks noGrp="1"/>
          </p:cNvSpPr>
          <p:nvPr>
            <p:ph type="sldNum" sz="quarter" idx="10"/>
          </p:nvPr>
        </p:nvSpPr>
        <p:spPr/>
        <p:txBody>
          <a:bodyPr/>
          <a:lstStyle/>
          <a:p>
            <a:fld id="{E78626B2-E168-480E-BAE6-B60060C6AB83}" type="slidenum">
              <a:rPr lang="en-GB" smtClean="0"/>
              <a:pPr/>
              <a:t>‹#›</a:t>
            </a:fld>
            <a:endParaRPr lang="en-GB" dirty="0"/>
          </a:p>
        </p:txBody>
      </p:sp>
      <p:sp>
        <p:nvSpPr>
          <p:cNvPr id="4" name="CaptionR"/>
          <p:cNvSpPr>
            <a:spLocks noGrp="1"/>
          </p:cNvSpPr>
          <p:nvPr>
            <p:ph type="body" sz="quarter" idx="15" hasCustomPrompt="1"/>
          </p:nvPr>
        </p:nvSpPr>
        <p:spPr>
          <a:xfrm>
            <a:off x="3468475" y="1475999"/>
            <a:ext cx="2988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sz="1100" b="1"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smtClean="0"/>
              <a:t>Click to add caption here</a:t>
            </a:r>
          </a:p>
        </p:txBody>
      </p:sp>
      <p:sp>
        <p:nvSpPr>
          <p:cNvPr id="5" name="ImageR"/>
          <p:cNvSpPr>
            <a:spLocks noGrp="1"/>
          </p:cNvSpPr>
          <p:nvPr>
            <p:ph type="pic" sz="quarter" idx="11" hasCustomPrompt="1"/>
          </p:nvPr>
        </p:nvSpPr>
        <p:spPr>
          <a:xfrm>
            <a:off x="3470125" y="1738122"/>
            <a:ext cx="2988000" cy="2268000"/>
          </a:xfrm>
          <a:prstGeom prst="rect">
            <a:avLst/>
          </a:prstGeom>
        </p:spPr>
        <p:txBody>
          <a:bodyPr/>
          <a:lstStyle/>
          <a:p>
            <a:r>
              <a:rPr lang="en-GB" smtClean="0"/>
              <a:t>Click on this bullet and press Ctrl+V to paste a chart. Click on the icon to insert an image from file</a:t>
            </a:r>
            <a:endParaRPr lang="en-GB"/>
          </a:p>
        </p:txBody>
      </p:sp>
      <p:sp>
        <p:nvSpPr>
          <p:cNvPr id="6" name="CaptionL"/>
          <p:cNvSpPr>
            <a:spLocks noGrp="1"/>
          </p:cNvSpPr>
          <p:nvPr>
            <p:ph type="body" sz="quarter" idx="16" hasCustomPrompt="1"/>
          </p:nvPr>
        </p:nvSpPr>
        <p:spPr>
          <a:xfrm>
            <a:off x="360100" y="1476000"/>
            <a:ext cx="2988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sz="1100" b="1"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dirty="0" smtClean="0"/>
              <a:t>Click to add caption here</a:t>
            </a:r>
          </a:p>
        </p:txBody>
      </p:sp>
      <p:sp>
        <p:nvSpPr>
          <p:cNvPr id="7" name="ImageL"/>
          <p:cNvSpPr>
            <a:spLocks noGrp="1"/>
          </p:cNvSpPr>
          <p:nvPr>
            <p:ph type="pic" sz="quarter" idx="17" hasCustomPrompt="1"/>
          </p:nvPr>
        </p:nvSpPr>
        <p:spPr>
          <a:xfrm>
            <a:off x="361750" y="1738122"/>
            <a:ext cx="2988000" cy="2268000"/>
          </a:xfrm>
          <a:prstGeom prst="rect">
            <a:avLst/>
          </a:prstGeom>
        </p:spPr>
        <p:txBody>
          <a:bodyPr/>
          <a:lstStyle/>
          <a:p>
            <a:r>
              <a:rPr lang="en-GB" smtClean="0"/>
              <a:t>Click on this bullet and press Ctrl+V to paste a chart. Click on the icon to insert an image from file</a:t>
            </a:r>
            <a:endParaRPr lang="en-GB"/>
          </a:p>
        </p:txBody>
      </p:sp>
      <p:sp>
        <p:nvSpPr>
          <p:cNvPr id="8" name="Header"/>
          <p:cNvSpPr>
            <a:spLocks noGrp="1"/>
          </p:cNvSpPr>
          <p:nvPr>
            <p:ph type="body" sz="quarter" idx="18"/>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
        <p:nvSpPr>
          <p:cNvPr id="9" name="CaptionR"/>
          <p:cNvSpPr>
            <a:spLocks noGrp="1"/>
          </p:cNvSpPr>
          <p:nvPr>
            <p:ph type="body" sz="quarter" idx="19" hasCustomPrompt="1"/>
          </p:nvPr>
        </p:nvSpPr>
        <p:spPr>
          <a:xfrm>
            <a:off x="6583150" y="1478501"/>
            <a:ext cx="2988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sz="1100" b="1"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smtClean="0"/>
              <a:t>Click to add caption here</a:t>
            </a:r>
          </a:p>
        </p:txBody>
      </p:sp>
      <p:sp>
        <p:nvSpPr>
          <p:cNvPr id="10" name="ImageR"/>
          <p:cNvSpPr>
            <a:spLocks noGrp="1"/>
          </p:cNvSpPr>
          <p:nvPr>
            <p:ph type="pic" sz="quarter" idx="20" hasCustomPrompt="1"/>
          </p:nvPr>
        </p:nvSpPr>
        <p:spPr>
          <a:xfrm>
            <a:off x="6584800" y="1731998"/>
            <a:ext cx="2988000" cy="2268000"/>
          </a:xfrm>
          <a:prstGeom prst="rect">
            <a:avLst/>
          </a:prstGeom>
        </p:spPr>
        <p:txBody>
          <a:bodyPr/>
          <a:lstStyle/>
          <a:p>
            <a:r>
              <a:rPr lang="en-GB" smtClean="0"/>
              <a:t>Click on this bullet and press Ctrl+V to paste a chart. Click on the icon to insert an image from file</a:t>
            </a:r>
            <a:endParaRPr lang="en-GB"/>
          </a:p>
        </p:txBody>
      </p:sp>
      <p:sp>
        <p:nvSpPr>
          <p:cNvPr id="17" name="CaptionR"/>
          <p:cNvSpPr>
            <a:spLocks noGrp="1"/>
          </p:cNvSpPr>
          <p:nvPr>
            <p:ph type="body" sz="quarter" idx="21" hasCustomPrompt="1"/>
          </p:nvPr>
        </p:nvSpPr>
        <p:spPr>
          <a:xfrm>
            <a:off x="3468475" y="4122527"/>
            <a:ext cx="2988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sz="1100" b="1"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smtClean="0"/>
              <a:t>Click to add caption here</a:t>
            </a:r>
          </a:p>
        </p:txBody>
      </p:sp>
      <p:sp>
        <p:nvSpPr>
          <p:cNvPr id="18" name="ImageR"/>
          <p:cNvSpPr>
            <a:spLocks noGrp="1"/>
          </p:cNvSpPr>
          <p:nvPr>
            <p:ph type="pic" sz="quarter" idx="22" hasCustomPrompt="1"/>
          </p:nvPr>
        </p:nvSpPr>
        <p:spPr>
          <a:xfrm>
            <a:off x="3470125" y="4384650"/>
            <a:ext cx="2988000" cy="2268000"/>
          </a:xfrm>
          <a:prstGeom prst="rect">
            <a:avLst/>
          </a:prstGeom>
        </p:spPr>
        <p:txBody>
          <a:bodyPr/>
          <a:lstStyle/>
          <a:p>
            <a:r>
              <a:rPr lang="en-GB" smtClean="0"/>
              <a:t>Click on this bullet and press Ctrl+V to paste a chart. Click on the icon to insert an image from file</a:t>
            </a:r>
            <a:endParaRPr lang="en-GB"/>
          </a:p>
        </p:txBody>
      </p:sp>
      <p:sp>
        <p:nvSpPr>
          <p:cNvPr id="19" name="CaptionL"/>
          <p:cNvSpPr>
            <a:spLocks noGrp="1"/>
          </p:cNvSpPr>
          <p:nvPr>
            <p:ph type="body" sz="quarter" idx="23" hasCustomPrompt="1"/>
          </p:nvPr>
        </p:nvSpPr>
        <p:spPr>
          <a:xfrm>
            <a:off x="360100" y="4122528"/>
            <a:ext cx="2988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sz="1100" b="1"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dirty="0" smtClean="0"/>
              <a:t>Click to add caption here</a:t>
            </a:r>
          </a:p>
        </p:txBody>
      </p:sp>
      <p:sp>
        <p:nvSpPr>
          <p:cNvPr id="20" name="ImageL"/>
          <p:cNvSpPr>
            <a:spLocks noGrp="1"/>
          </p:cNvSpPr>
          <p:nvPr>
            <p:ph type="pic" sz="quarter" idx="24" hasCustomPrompt="1"/>
          </p:nvPr>
        </p:nvSpPr>
        <p:spPr>
          <a:xfrm>
            <a:off x="361750" y="4384650"/>
            <a:ext cx="2988000" cy="2268000"/>
          </a:xfrm>
          <a:prstGeom prst="rect">
            <a:avLst/>
          </a:prstGeom>
        </p:spPr>
        <p:txBody>
          <a:bodyPr/>
          <a:lstStyle/>
          <a:p>
            <a:r>
              <a:rPr lang="en-GB" smtClean="0"/>
              <a:t>Click on this bullet and press Ctrl+V to paste a chart. Click on the icon to insert an image from file</a:t>
            </a:r>
            <a:endParaRPr lang="en-GB"/>
          </a:p>
        </p:txBody>
      </p:sp>
      <p:sp>
        <p:nvSpPr>
          <p:cNvPr id="21" name="CaptionR"/>
          <p:cNvSpPr>
            <a:spLocks noGrp="1"/>
          </p:cNvSpPr>
          <p:nvPr>
            <p:ph type="body" sz="quarter" idx="25" hasCustomPrompt="1"/>
          </p:nvPr>
        </p:nvSpPr>
        <p:spPr>
          <a:xfrm>
            <a:off x="6583150" y="4125029"/>
            <a:ext cx="2988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sz="1100" b="1" baseline="0"/>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smtClean="0"/>
              <a:t>Click to add caption here</a:t>
            </a:r>
          </a:p>
        </p:txBody>
      </p:sp>
      <p:sp>
        <p:nvSpPr>
          <p:cNvPr id="22" name="ImageR"/>
          <p:cNvSpPr>
            <a:spLocks noGrp="1"/>
          </p:cNvSpPr>
          <p:nvPr>
            <p:ph type="pic" sz="quarter" idx="26" hasCustomPrompt="1"/>
          </p:nvPr>
        </p:nvSpPr>
        <p:spPr>
          <a:xfrm>
            <a:off x="6584800" y="4378526"/>
            <a:ext cx="2988000" cy="2268000"/>
          </a:xfrm>
          <a:prstGeom prst="rect">
            <a:avLst/>
          </a:prstGeom>
        </p:spPr>
        <p:txBody>
          <a:bodyPr/>
          <a:lstStyle/>
          <a:p>
            <a:r>
              <a:rPr lang="en-GB" smtClean="0"/>
              <a:t>Click on this bullet and press Ctrl+V to paste a chart. Click on the icon to insert an image from file</a:t>
            </a:r>
            <a:endParaRPr lang="en-GB"/>
          </a:p>
        </p:txBody>
      </p:sp>
    </p:spTree>
    <p:extLst>
      <p:ext uri="{BB962C8B-B14F-4D97-AF65-F5344CB8AC3E}">
        <p14:creationId xmlns:p14="http://schemas.microsoft.com/office/powerpoint/2010/main" val="244743436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p:cNvSpPr>
            <a:spLocks noGrp="1"/>
          </p:cNvSpPr>
          <p:nvPr>
            <p:ph type="title"/>
          </p:nvPr>
        </p:nvSpPr>
        <p:spPr>
          <a:xfrm>
            <a:off x="360000" y="666000"/>
            <a:ext cx="9216000" cy="756000"/>
          </a:xfrm>
          <a:prstGeom prst="rect">
            <a:avLst/>
          </a:prstGeom>
        </p:spPr>
        <p:txBody>
          <a:bodyPr vert="horz" lIns="91440" tIns="45720" rIns="91440" bIns="45720" rtlCol="0" anchor="ctr">
            <a:noAutofit/>
          </a:bodyPr>
          <a:lstStyle/>
          <a:p>
            <a:r>
              <a:rPr lang="en-US" smtClean="0"/>
              <a:t>Click to edit Master title style</a:t>
            </a:r>
            <a:endParaRPr lang="en-GB" dirty="0"/>
          </a:p>
        </p:txBody>
      </p:sp>
      <p:sp>
        <p:nvSpPr>
          <p:cNvPr id="12" name="PageNo"/>
          <p:cNvSpPr>
            <a:spLocks noGrp="1"/>
          </p:cNvSpPr>
          <p:nvPr>
            <p:ph type="sldNum" sz="quarter" idx="4"/>
          </p:nvPr>
        </p:nvSpPr>
        <p:spPr>
          <a:xfrm>
            <a:off x="8785475" y="324000"/>
            <a:ext cx="784587" cy="288000"/>
          </a:xfrm>
          <a:prstGeom prst="rect">
            <a:avLst/>
          </a:prstGeom>
        </p:spPr>
        <p:txBody>
          <a:bodyPr vert="horz" wrap="none" lIns="91440" tIns="45720" rIns="91440" bIns="45720" rtlCol="0" anchor="ctr"/>
          <a:lstStyle>
            <a:lvl1pPr algn="r">
              <a:defRPr sz="1100" b="1">
                <a:solidFill>
                  <a:schemeClr val="accent3"/>
                </a:solidFill>
              </a:defRPr>
            </a:lvl1pPr>
          </a:lstStyle>
          <a:p>
            <a:fld id="{E78626B2-E168-480E-BAE6-B60060C6AB83}" type="slidenum">
              <a:rPr lang="en-GB" smtClean="0"/>
              <a:pPr/>
              <a:t>‹#›</a:t>
            </a:fld>
            <a:endParaRPr lang="en-GB" dirty="0"/>
          </a:p>
        </p:txBody>
      </p:sp>
      <p:sp>
        <p:nvSpPr>
          <p:cNvPr id="8" name="Header"/>
          <p:cNvSpPr>
            <a:spLocks noGrp="1"/>
          </p:cNvSpPr>
          <p:nvPr>
            <p:ph type="body" sz="quarter" idx="16"/>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
        <p:nvSpPr>
          <p:cNvPr id="9" name="Source"/>
          <p:cNvSpPr>
            <a:spLocks noGrp="1"/>
          </p:cNvSpPr>
          <p:nvPr>
            <p:ph type="body" sz="quarter" idx="14"/>
          </p:nvPr>
        </p:nvSpPr>
        <p:spPr>
          <a:xfrm>
            <a:off x="2940984" y="6271774"/>
            <a:ext cx="5325191" cy="482310"/>
          </a:xfrm>
          <a:prstGeom prst="rect">
            <a:avLst/>
          </a:prstGeom>
        </p:spPr>
        <p:txBody>
          <a:bodyPr bIns="46800" anchor="b" anchorCtr="0"/>
          <a:lstStyle>
            <a:lvl1pPr marL="182563" indent="-182563" algn="l" rtl="0" fontAlgn="base">
              <a:lnSpc>
                <a:spcPct val="100000"/>
              </a:lnSpc>
              <a:spcBef>
                <a:spcPct val="0"/>
              </a:spcBef>
              <a:spcAft>
                <a:spcPts val="400"/>
              </a:spcAft>
              <a:buFontTx/>
              <a:buNone/>
              <a:defRPr lang="en-GB" sz="900" i="1" kern="1200" dirty="0">
                <a:solidFill>
                  <a:schemeClr val="accent1">
                    <a:lumMod val="75000"/>
                  </a:schemeClr>
                </a:solidFill>
                <a:latin typeface="Arial" charset="0"/>
                <a:ea typeface="ＭＳ Ｐゴシック" charset="-128"/>
                <a:cs typeface="+mn-cs"/>
              </a:defRPr>
            </a:lvl1pPr>
          </a:lstStyle>
          <a:p>
            <a:pPr lvl="0"/>
            <a:r>
              <a:rPr lang="en-US" smtClean="0"/>
              <a:t>Click to edit Master text styles</a:t>
            </a:r>
          </a:p>
        </p:txBody>
      </p:sp>
    </p:spTree>
    <p:extLst>
      <p:ext uri="{BB962C8B-B14F-4D97-AF65-F5344CB8AC3E}">
        <p14:creationId xmlns:p14="http://schemas.microsoft.com/office/powerpoint/2010/main" val="16817559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without logo">
    <p:spTree>
      <p:nvGrpSpPr>
        <p:cNvPr id="1" name=""/>
        <p:cNvGrpSpPr/>
        <p:nvPr/>
      </p:nvGrpSpPr>
      <p:grpSpPr>
        <a:xfrm>
          <a:off x="0" y="0"/>
          <a:ext cx="0" cy="0"/>
          <a:chOff x="0" y="0"/>
          <a:chExt cx="0" cy="0"/>
        </a:xfrm>
      </p:grpSpPr>
      <p:sp>
        <p:nvSpPr>
          <p:cNvPr id="7" name="Title"/>
          <p:cNvSpPr>
            <a:spLocks noGrp="1"/>
          </p:cNvSpPr>
          <p:nvPr>
            <p:ph type="title"/>
          </p:nvPr>
        </p:nvSpPr>
        <p:spPr>
          <a:xfrm>
            <a:off x="360000" y="666000"/>
            <a:ext cx="9216000" cy="756000"/>
          </a:xfrm>
          <a:prstGeom prst="rect">
            <a:avLst/>
          </a:prstGeom>
        </p:spPr>
        <p:txBody>
          <a:bodyPr vert="horz" lIns="91440" tIns="45720" rIns="91440" bIns="45720" rtlCol="0" anchor="ctr">
            <a:noAutofit/>
          </a:bodyPr>
          <a:lstStyle/>
          <a:p>
            <a:r>
              <a:rPr lang="en-US" smtClean="0"/>
              <a:t>Click to edit Master title style</a:t>
            </a:r>
            <a:endParaRPr lang="en-GB" dirty="0"/>
          </a:p>
        </p:txBody>
      </p:sp>
      <p:sp>
        <p:nvSpPr>
          <p:cNvPr id="12" name="PageNo"/>
          <p:cNvSpPr>
            <a:spLocks noGrp="1"/>
          </p:cNvSpPr>
          <p:nvPr>
            <p:ph type="sldNum" sz="quarter" idx="4"/>
          </p:nvPr>
        </p:nvSpPr>
        <p:spPr>
          <a:xfrm>
            <a:off x="8785475" y="324000"/>
            <a:ext cx="784587" cy="288000"/>
          </a:xfrm>
          <a:prstGeom prst="rect">
            <a:avLst/>
          </a:prstGeom>
        </p:spPr>
        <p:txBody>
          <a:bodyPr vert="horz" wrap="none" lIns="91440" tIns="45720" rIns="91440" bIns="45720" rtlCol="0" anchor="ctr"/>
          <a:lstStyle>
            <a:lvl1pPr algn="r">
              <a:defRPr sz="1100" b="1">
                <a:solidFill>
                  <a:schemeClr val="accent3"/>
                </a:solidFill>
              </a:defRPr>
            </a:lvl1pPr>
          </a:lstStyle>
          <a:p>
            <a:fld id="{E78626B2-E168-480E-BAE6-B60060C6AB83}" type="slidenum">
              <a:rPr lang="en-GB" smtClean="0"/>
              <a:pPr/>
              <a:t>‹#›</a:t>
            </a:fld>
            <a:endParaRPr lang="en-GB" dirty="0"/>
          </a:p>
        </p:txBody>
      </p:sp>
      <p:sp>
        <p:nvSpPr>
          <p:cNvPr id="8" name="Header"/>
          <p:cNvSpPr>
            <a:spLocks noGrp="1"/>
          </p:cNvSpPr>
          <p:nvPr>
            <p:ph type="body" sz="quarter" idx="16"/>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
        <p:nvSpPr>
          <p:cNvPr id="2" name="Mask"/>
          <p:cNvSpPr/>
          <p:nvPr userDrawn="1"/>
        </p:nvSpPr>
        <p:spPr>
          <a:xfrm>
            <a:off x="8407730" y="6222670"/>
            <a:ext cx="1486395" cy="62345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6035864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7" name="PageNo"/>
          <p:cNvSpPr>
            <a:spLocks noGrp="1"/>
          </p:cNvSpPr>
          <p:nvPr>
            <p:ph type="sldNum" sz="quarter" idx="12"/>
          </p:nvPr>
        </p:nvSpPr>
        <p:spPr/>
        <p:txBody>
          <a:bodyPr/>
          <a:lstStyle>
            <a:lvl1pPr>
              <a:defRPr>
                <a:solidFill>
                  <a:schemeClr val="accent3"/>
                </a:solidFill>
              </a:defRPr>
            </a:lvl1pPr>
          </a:lstStyle>
          <a:p>
            <a:fld id="{28AF5E44-2A30-4F4E-AC7E-E3C5AD11F905}" type="slidenum">
              <a:rPr lang="en-GB" smtClean="0"/>
              <a:pPr/>
              <a:t>‹#›</a:t>
            </a:fld>
            <a:endParaRPr lang="en-GB" dirty="0"/>
          </a:p>
        </p:txBody>
      </p:sp>
      <p:sp>
        <p:nvSpPr>
          <p:cNvPr id="9" name="TableC"/>
          <p:cNvSpPr>
            <a:spLocks noGrp="1"/>
          </p:cNvSpPr>
          <p:nvPr>
            <p:ph type="tbl" sz="quarter" idx="13" hasCustomPrompt="1"/>
          </p:nvPr>
        </p:nvSpPr>
        <p:spPr>
          <a:xfrm>
            <a:off x="856800" y="1872000"/>
            <a:ext cx="8190000" cy="4320000"/>
          </a:xfrm>
          <a:prstGeom prst="rect">
            <a:avLst/>
          </a:prstGeom>
        </p:spPr>
        <p:txBody>
          <a:bodyPr/>
          <a:lstStyle>
            <a:lvl1pPr>
              <a:defRPr baseline="0"/>
            </a:lvl1pPr>
          </a:lstStyle>
          <a:p>
            <a:r>
              <a:rPr lang="en-GB" smtClean="0"/>
              <a:t>Click on this bullet and press Ctrl+V to paste a table from Excel (editable). Click on the icon to build an empty table in PPT (you can specify number of columns and rows)</a:t>
            </a:r>
            <a:endParaRPr lang="en-GB"/>
          </a:p>
        </p:txBody>
      </p:sp>
      <p:sp>
        <p:nvSpPr>
          <p:cNvPr id="10" name="CaptionC"/>
          <p:cNvSpPr>
            <a:spLocks noGrp="1"/>
          </p:cNvSpPr>
          <p:nvPr>
            <p:ph type="body" sz="quarter" idx="16" hasCustomPrompt="1"/>
          </p:nvPr>
        </p:nvSpPr>
        <p:spPr>
          <a:xfrm>
            <a:off x="360000" y="1476000"/>
            <a:ext cx="9216000" cy="252000"/>
          </a:xfrm>
          <a:prstGeom prst="rect">
            <a:avLst/>
          </a:prstGeom>
        </p:spPr>
        <p:txBody>
          <a:bodyPr/>
          <a:lstStyle>
            <a:lvl1pPr marL="0" indent="0" algn="ctr">
              <a:lnSpc>
                <a:spcPct val="100000"/>
              </a:lnSpc>
              <a:spcAft>
                <a:spcPts val="800"/>
              </a:spcAft>
              <a:buFontTx/>
              <a:buNone/>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US" smtClean="0"/>
              <a:t>Click to add caption here</a:t>
            </a:r>
            <a:endParaRPr lang="en-US" dirty="0" smtClean="0"/>
          </a:p>
        </p:txBody>
      </p:sp>
      <p:sp>
        <p:nvSpPr>
          <p:cNvPr id="11" name="Header"/>
          <p:cNvSpPr>
            <a:spLocks noGrp="1"/>
          </p:cNvSpPr>
          <p:nvPr>
            <p:ph type="body" sz="quarter" idx="15"/>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
        <p:nvSpPr>
          <p:cNvPr id="12" name="Title"/>
          <p:cNvSpPr>
            <a:spLocks noGrp="1"/>
          </p:cNvSpPr>
          <p:nvPr>
            <p:ph type="title"/>
          </p:nvPr>
        </p:nvSpPr>
        <p:spPr>
          <a:xfrm>
            <a:off x="360000" y="666000"/>
            <a:ext cx="9216000" cy="756000"/>
          </a:xfrm>
          <a:prstGeom prst="rect">
            <a:avLst/>
          </a:prstGeom>
        </p:spPr>
        <p:txBody>
          <a:bodyPr vert="horz" lIns="91440" tIns="45720" rIns="91440" bIns="45720" rtlCol="0" anchor="ctr">
            <a:noAutofit/>
          </a:bodyPr>
          <a:lstStyle/>
          <a:p>
            <a:r>
              <a:rPr lang="en-US" smtClean="0"/>
              <a:t>Click to edit Master title style</a:t>
            </a:r>
            <a:endParaRPr lang="en-GB" dirty="0"/>
          </a:p>
        </p:txBody>
      </p:sp>
      <p:sp>
        <p:nvSpPr>
          <p:cNvPr id="13" name="Source"/>
          <p:cNvSpPr>
            <a:spLocks noGrp="1"/>
          </p:cNvSpPr>
          <p:nvPr>
            <p:ph type="body" sz="quarter" idx="14"/>
          </p:nvPr>
        </p:nvSpPr>
        <p:spPr>
          <a:xfrm>
            <a:off x="2940984" y="6271774"/>
            <a:ext cx="5325191" cy="482310"/>
          </a:xfrm>
          <a:prstGeom prst="rect">
            <a:avLst/>
          </a:prstGeom>
        </p:spPr>
        <p:txBody>
          <a:bodyPr bIns="46800" anchor="b" anchorCtr="0"/>
          <a:lstStyle>
            <a:lvl1pPr marL="182563" indent="-182563" algn="l" rtl="0" fontAlgn="base">
              <a:lnSpc>
                <a:spcPct val="100000"/>
              </a:lnSpc>
              <a:spcBef>
                <a:spcPct val="0"/>
              </a:spcBef>
              <a:spcAft>
                <a:spcPts val="400"/>
              </a:spcAft>
              <a:buFontTx/>
              <a:buNone/>
              <a:defRPr lang="en-GB" sz="900" i="1" kern="1200" dirty="0">
                <a:solidFill>
                  <a:schemeClr val="accent1">
                    <a:lumMod val="75000"/>
                  </a:schemeClr>
                </a:solidFill>
                <a:latin typeface="Arial" charset="0"/>
                <a:ea typeface="ＭＳ Ｐゴシック" charset="-128"/>
                <a:cs typeface="+mn-cs"/>
              </a:defRPr>
            </a:lvl1pPr>
          </a:lstStyle>
          <a:p>
            <a:pPr lvl="0"/>
            <a:r>
              <a:rPr lang="en-US" smtClean="0"/>
              <a:t>Click to edit Master text styles</a:t>
            </a:r>
          </a:p>
        </p:txBody>
      </p:sp>
    </p:spTree>
    <p:extLst>
      <p:ext uri="{BB962C8B-B14F-4D97-AF65-F5344CB8AC3E}">
        <p14:creationId xmlns:p14="http://schemas.microsoft.com/office/powerpoint/2010/main" val="384725600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mp; Table">
    <p:spTree>
      <p:nvGrpSpPr>
        <p:cNvPr id="1" name=""/>
        <p:cNvGrpSpPr/>
        <p:nvPr/>
      </p:nvGrpSpPr>
      <p:grpSpPr>
        <a:xfrm>
          <a:off x="0" y="0"/>
          <a:ext cx="0" cy="0"/>
          <a:chOff x="0" y="0"/>
          <a:chExt cx="0" cy="0"/>
        </a:xfrm>
      </p:grpSpPr>
      <p:sp>
        <p:nvSpPr>
          <p:cNvPr id="7" name="Title"/>
          <p:cNvSpPr>
            <a:spLocks noGrp="1"/>
          </p:cNvSpPr>
          <p:nvPr>
            <p:ph type="title"/>
          </p:nvPr>
        </p:nvSpPr>
        <p:spPr>
          <a:xfrm>
            <a:off x="360000" y="666000"/>
            <a:ext cx="9216000" cy="756000"/>
          </a:xfrm>
          <a:prstGeom prst="rect">
            <a:avLst/>
          </a:prstGeom>
        </p:spPr>
        <p:txBody>
          <a:bodyPr vert="horz" lIns="91440" tIns="45720" rIns="91440" bIns="45720" rtlCol="0" anchor="ctr">
            <a:noAutofit/>
          </a:bodyPr>
          <a:lstStyle/>
          <a:p>
            <a:r>
              <a:rPr lang="en-US" smtClean="0"/>
              <a:t>Click to edit Master title style</a:t>
            </a:r>
            <a:endParaRPr lang="en-GB" dirty="0"/>
          </a:p>
        </p:txBody>
      </p:sp>
      <p:sp>
        <p:nvSpPr>
          <p:cNvPr id="11" name="TextPlaceholder1"/>
          <p:cNvSpPr>
            <a:spLocks noGrp="1"/>
          </p:cNvSpPr>
          <p:nvPr>
            <p:ph type="body" sz="quarter" idx="12" hasCustomPrompt="1"/>
          </p:nvPr>
        </p:nvSpPr>
        <p:spPr>
          <a:xfrm>
            <a:off x="360000" y="1476000"/>
            <a:ext cx="4500000" cy="4752000"/>
          </a:xfrm>
          <a:prstGeom prst="rect">
            <a:avLst/>
          </a:prstGeom>
        </p:spPr>
        <p:txBody>
          <a:bodyPr/>
          <a:lstStyle>
            <a:lvl1pPr marL="177800" indent="-177800">
              <a:lnSpc>
                <a:spcPct val="100000"/>
              </a:lnSpc>
              <a:spcAft>
                <a:spcPts val="800"/>
              </a:spcAft>
              <a:buSzPct val="130000"/>
              <a:buFont typeface="Calibri" pitchFamily="34" charset="0"/>
              <a:buChar char="▪"/>
              <a:defRPr/>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12" name="PageNo"/>
          <p:cNvSpPr>
            <a:spLocks noGrp="1"/>
          </p:cNvSpPr>
          <p:nvPr>
            <p:ph type="sldNum" sz="quarter" idx="4"/>
          </p:nvPr>
        </p:nvSpPr>
        <p:spPr>
          <a:xfrm>
            <a:off x="8785475" y="324000"/>
            <a:ext cx="784587" cy="288000"/>
          </a:xfrm>
          <a:prstGeom prst="rect">
            <a:avLst/>
          </a:prstGeom>
        </p:spPr>
        <p:txBody>
          <a:bodyPr vert="horz" wrap="none" lIns="91440" tIns="45720" rIns="91440" bIns="45720" rtlCol="0" anchor="ctr"/>
          <a:lstStyle>
            <a:lvl1pPr algn="r">
              <a:defRPr sz="1100" b="1">
                <a:solidFill>
                  <a:schemeClr val="accent3"/>
                </a:solidFill>
              </a:defRPr>
            </a:lvl1pPr>
          </a:lstStyle>
          <a:p>
            <a:fld id="{E78626B2-E168-480E-BAE6-B60060C6AB83}" type="slidenum">
              <a:rPr lang="en-GB" smtClean="0"/>
              <a:pPr/>
              <a:t>‹#›</a:t>
            </a:fld>
            <a:endParaRPr lang="en-GB" dirty="0"/>
          </a:p>
        </p:txBody>
      </p:sp>
      <p:sp>
        <p:nvSpPr>
          <p:cNvPr id="8" name="CaptionR"/>
          <p:cNvSpPr>
            <a:spLocks noGrp="1"/>
          </p:cNvSpPr>
          <p:nvPr>
            <p:ph type="body" sz="quarter" idx="15" hasCustomPrompt="1"/>
          </p:nvPr>
        </p:nvSpPr>
        <p:spPr>
          <a:xfrm>
            <a:off x="5040000" y="1475999"/>
            <a:ext cx="4500000" cy="252000"/>
          </a:xfrm>
          <a:prstGeom prst="rect">
            <a:avLst/>
          </a:prstGeom>
        </p:spPr>
        <p:txBody>
          <a:bodyPr/>
          <a:lstStyle>
            <a:lvl1pPr marL="0" indent="0" algn="ctr">
              <a:lnSpc>
                <a:spcPct val="100000"/>
              </a:lnSpc>
              <a:spcAft>
                <a:spcPts val="800"/>
              </a:spcAft>
              <a:buFontTx/>
              <a:buNone/>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US" smtClean="0"/>
              <a:t>Click to add caption here</a:t>
            </a:r>
            <a:endParaRPr lang="en-US" dirty="0" smtClean="0"/>
          </a:p>
        </p:txBody>
      </p:sp>
      <p:sp>
        <p:nvSpPr>
          <p:cNvPr id="10" name="Header"/>
          <p:cNvSpPr>
            <a:spLocks noGrp="1"/>
          </p:cNvSpPr>
          <p:nvPr>
            <p:ph type="body" sz="quarter" idx="16"/>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
        <p:nvSpPr>
          <p:cNvPr id="13" name="TableR"/>
          <p:cNvSpPr>
            <a:spLocks noGrp="1"/>
          </p:cNvSpPr>
          <p:nvPr>
            <p:ph type="tbl" sz="quarter" idx="13" hasCustomPrompt="1"/>
          </p:nvPr>
        </p:nvSpPr>
        <p:spPr>
          <a:xfrm>
            <a:off x="5076000" y="1872000"/>
            <a:ext cx="4464000" cy="4356000"/>
          </a:xfrm>
          <a:prstGeom prst="rect">
            <a:avLst/>
          </a:prstGeom>
        </p:spPr>
        <p:txBody>
          <a:bodyPr/>
          <a:lstStyle>
            <a:lvl1pPr>
              <a:defRPr baseline="0"/>
            </a:lvl1pPr>
          </a:lstStyle>
          <a:p>
            <a:r>
              <a:rPr lang="en-GB" smtClean="0"/>
              <a:t>Click on this bullet and press Ctrl+V to paste a table from Excel (editable). Click on the icon to build an empty table in PPT (you can specify number of columns and rows)</a:t>
            </a:r>
            <a:endParaRPr lang="en-GB"/>
          </a:p>
        </p:txBody>
      </p:sp>
      <p:sp>
        <p:nvSpPr>
          <p:cNvPr id="14" name="Source"/>
          <p:cNvSpPr>
            <a:spLocks noGrp="1"/>
          </p:cNvSpPr>
          <p:nvPr>
            <p:ph type="body" sz="quarter" idx="14"/>
          </p:nvPr>
        </p:nvSpPr>
        <p:spPr>
          <a:xfrm>
            <a:off x="2940984" y="6271774"/>
            <a:ext cx="5325191" cy="482310"/>
          </a:xfrm>
          <a:prstGeom prst="rect">
            <a:avLst/>
          </a:prstGeom>
        </p:spPr>
        <p:txBody>
          <a:bodyPr bIns="46800" anchor="b" anchorCtr="0"/>
          <a:lstStyle>
            <a:lvl1pPr marL="182563" indent="-182563" algn="l" rtl="0" fontAlgn="base">
              <a:lnSpc>
                <a:spcPct val="100000"/>
              </a:lnSpc>
              <a:spcBef>
                <a:spcPct val="0"/>
              </a:spcBef>
              <a:spcAft>
                <a:spcPts val="400"/>
              </a:spcAft>
              <a:buFontTx/>
              <a:buNone/>
              <a:defRPr lang="en-GB" sz="900" i="1" kern="1200" dirty="0">
                <a:solidFill>
                  <a:schemeClr val="accent1">
                    <a:lumMod val="75000"/>
                  </a:schemeClr>
                </a:solidFill>
                <a:latin typeface="Arial" charset="0"/>
                <a:ea typeface="ＭＳ Ｐゴシック" charset="-128"/>
                <a:cs typeface="+mn-cs"/>
              </a:defRPr>
            </a:lvl1pPr>
          </a:lstStyle>
          <a:p>
            <a:pPr lvl="0"/>
            <a:r>
              <a:rPr lang="en-US" smtClean="0"/>
              <a:t>Click to edit Master text styles</a:t>
            </a:r>
          </a:p>
        </p:txBody>
      </p:sp>
    </p:spTree>
    <p:extLst>
      <p:ext uri="{BB962C8B-B14F-4D97-AF65-F5344CB8AC3E}">
        <p14:creationId xmlns:p14="http://schemas.microsoft.com/office/powerpoint/2010/main" val="89074601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7" name="Title"/>
          <p:cNvSpPr>
            <a:spLocks noGrp="1"/>
          </p:cNvSpPr>
          <p:nvPr>
            <p:ph type="title"/>
          </p:nvPr>
        </p:nvSpPr>
        <p:spPr>
          <a:xfrm>
            <a:off x="360000" y="666000"/>
            <a:ext cx="9216000" cy="756000"/>
          </a:xfrm>
          <a:prstGeom prst="rect">
            <a:avLst/>
          </a:prstGeom>
        </p:spPr>
        <p:txBody>
          <a:bodyPr vert="horz" lIns="91440" tIns="45720" rIns="91440" bIns="45720" rtlCol="0" anchor="ctr">
            <a:noAutofit/>
          </a:bodyPr>
          <a:lstStyle/>
          <a:p>
            <a:r>
              <a:rPr lang="en-US" smtClean="0"/>
              <a:t>Click to edit Master title style</a:t>
            </a:r>
            <a:endParaRPr lang="en-GB" dirty="0"/>
          </a:p>
        </p:txBody>
      </p:sp>
      <p:sp>
        <p:nvSpPr>
          <p:cNvPr id="11" name="TextPlaceholder1"/>
          <p:cNvSpPr>
            <a:spLocks noGrp="1"/>
          </p:cNvSpPr>
          <p:nvPr>
            <p:ph type="body" sz="quarter" idx="12" hasCustomPrompt="1"/>
          </p:nvPr>
        </p:nvSpPr>
        <p:spPr>
          <a:xfrm>
            <a:off x="360000" y="1476000"/>
            <a:ext cx="9216000" cy="4752000"/>
          </a:xfrm>
          <a:prstGeom prst="rect">
            <a:avLst/>
          </a:prstGeom>
        </p:spPr>
        <p:txBody>
          <a:bodyPr/>
          <a:lstStyle>
            <a:lvl1pPr marL="177800" indent="-177800">
              <a:lnSpc>
                <a:spcPct val="100000"/>
              </a:lnSpc>
              <a:spcAft>
                <a:spcPts val="800"/>
              </a:spcAft>
              <a:buSzPct val="130000"/>
              <a:buFont typeface="Calibri" pitchFamily="34" charset="0"/>
              <a:buChar char="▪"/>
              <a:defRPr/>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12" name="PageNo"/>
          <p:cNvSpPr>
            <a:spLocks noGrp="1"/>
          </p:cNvSpPr>
          <p:nvPr>
            <p:ph type="sldNum" sz="quarter" idx="4"/>
          </p:nvPr>
        </p:nvSpPr>
        <p:spPr>
          <a:xfrm>
            <a:off x="8785475" y="324000"/>
            <a:ext cx="784587" cy="288000"/>
          </a:xfrm>
          <a:prstGeom prst="rect">
            <a:avLst/>
          </a:prstGeom>
        </p:spPr>
        <p:txBody>
          <a:bodyPr vert="horz" wrap="none" lIns="91440" tIns="45720" rIns="91440" bIns="45720" rtlCol="0" anchor="ctr"/>
          <a:lstStyle>
            <a:lvl1pPr algn="r">
              <a:defRPr sz="1100" b="1">
                <a:solidFill>
                  <a:schemeClr val="accent3"/>
                </a:solidFill>
              </a:defRPr>
            </a:lvl1pPr>
          </a:lstStyle>
          <a:p>
            <a:fld id="{E78626B2-E168-480E-BAE6-B60060C6AB83}" type="slidenum">
              <a:rPr lang="en-GB" smtClean="0"/>
              <a:pPr/>
              <a:t>‹#›</a:t>
            </a:fld>
            <a:endParaRPr lang="en-GB" dirty="0"/>
          </a:p>
        </p:txBody>
      </p:sp>
      <p:sp>
        <p:nvSpPr>
          <p:cNvPr id="18" name="Source"/>
          <p:cNvSpPr>
            <a:spLocks noGrp="1"/>
          </p:cNvSpPr>
          <p:nvPr>
            <p:ph type="body" sz="quarter" idx="14"/>
          </p:nvPr>
        </p:nvSpPr>
        <p:spPr>
          <a:xfrm>
            <a:off x="2940984" y="6271774"/>
            <a:ext cx="5325191" cy="482310"/>
          </a:xfrm>
          <a:prstGeom prst="rect">
            <a:avLst/>
          </a:prstGeom>
        </p:spPr>
        <p:txBody>
          <a:bodyPr bIns="46800" anchor="b" anchorCtr="0"/>
          <a:lstStyle>
            <a:lvl1pPr marL="182563" indent="-182563" algn="l" rtl="0" fontAlgn="base">
              <a:lnSpc>
                <a:spcPct val="100000"/>
              </a:lnSpc>
              <a:spcBef>
                <a:spcPct val="0"/>
              </a:spcBef>
              <a:spcAft>
                <a:spcPts val="400"/>
              </a:spcAft>
              <a:buFontTx/>
              <a:buNone/>
              <a:defRPr lang="en-GB" sz="900" i="1" kern="1200" dirty="0">
                <a:solidFill>
                  <a:schemeClr val="accent1">
                    <a:lumMod val="75000"/>
                  </a:schemeClr>
                </a:solidFill>
                <a:latin typeface="Arial" charset="0"/>
                <a:ea typeface="ＭＳ Ｐゴシック" charset="-128"/>
                <a:cs typeface="+mn-cs"/>
              </a:defRPr>
            </a:lvl1pPr>
          </a:lstStyle>
          <a:p>
            <a:pPr lvl="0"/>
            <a:r>
              <a:rPr lang="en-US" smtClean="0"/>
              <a:t>Click to edit Master text styles</a:t>
            </a:r>
          </a:p>
        </p:txBody>
      </p:sp>
      <p:sp>
        <p:nvSpPr>
          <p:cNvPr id="4" name="Header"/>
          <p:cNvSpPr>
            <a:spLocks noGrp="1"/>
          </p:cNvSpPr>
          <p:nvPr>
            <p:ph type="body" sz="quarter" idx="15"/>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Tree>
    <p:extLst>
      <p:ext uri="{BB962C8B-B14F-4D97-AF65-F5344CB8AC3E}">
        <p14:creationId xmlns:p14="http://schemas.microsoft.com/office/powerpoint/2010/main" val="311410638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12" name="PageNo"/>
          <p:cNvSpPr>
            <a:spLocks noGrp="1"/>
          </p:cNvSpPr>
          <p:nvPr>
            <p:ph type="sldNum" sz="quarter" idx="4"/>
          </p:nvPr>
        </p:nvSpPr>
        <p:spPr>
          <a:xfrm>
            <a:off x="8785475" y="324000"/>
            <a:ext cx="784587" cy="288000"/>
          </a:xfrm>
          <a:prstGeom prst="rect">
            <a:avLst/>
          </a:prstGeom>
        </p:spPr>
        <p:txBody>
          <a:bodyPr vert="horz" wrap="none" lIns="91440" tIns="45720" rIns="91440" bIns="45720" rtlCol="0" anchor="ctr"/>
          <a:lstStyle>
            <a:lvl1pPr algn="r">
              <a:defRPr sz="1100" b="1">
                <a:solidFill>
                  <a:schemeClr val="accent3"/>
                </a:solidFill>
              </a:defRPr>
            </a:lvl1pPr>
          </a:lstStyle>
          <a:p>
            <a:fld id="{E78626B2-E168-480E-BAE6-B60060C6AB83}" type="slidenum">
              <a:rPr lang="en-GB" smtClean="0"/>
              <a:pPr/>
              <a:t>‹#›</a:t>
            </a:fld>
            <a:endParaRPr lang="en-GB" dirty="0"/>
          </a:p>
        </p:txBody>
      </p:sp>
      <p:sp>
        <p:nvSpPr>
          <p:cNvPr id="2" name="Mask"/>
          <p:cNvSpPr/>
          <p:nvPr userDrawn="1"/>
        </p:nvSpPr>
        <p:spPr>
          <a:xfrm>
            <a:off x="308758" y="1353787"/>
            <a:ext cx="9310255" cy="21375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OC"/>
          <p:cNvSpPr>
            <a:spLocks noGrp="1"/>
          </p:cNvSpPr>
          <p:nvPr>
            <p:ph type="tbl" sz="quarter" idx="14" hasCustomPrompt="1"/>
          </p:nvPr>
        </p:nvSpPr>
        <p:spPr>
          <a:xfrm>
            <a:off x="720000" y="1800000"/>
            <a:ext cx="7200000" cy="2880000"/>
          </a:xfrm>
          <a:prstGeom prst="rect">
            <a:avLst/>
          </a:prstGeom>
        </p:spPr>
        <p:txBody>
          <a:bodyPr/>
          <a:lstStyle>
            <a:lvl1pPr>
              <a:defRPr baseline="0"/>
            </a:lvl1pPr>
          </a:lstStyle>
          <a:p>
            <a:r>
              <a:rPr lang="en-GB" dirty="0" smtClean="0"/>
              <a:t>Copy table of contents from beginning of pack, click on this bullet and paste. Then use menus to format the row for the current section. You can indent text (for subsections) using </a:t>
            </a:r>
            <a:r>
              <a:rPr lang="en-GB" dirty="0" err="1" smtClean="0"/>
              <a:t>Ctrl+Tab</a:t>
            </a:r>
            <a:endParaRPr lang="en-GB" dirty="0"/>
          </a:p>
        </p:txBody>
      </p:sp>
      <p:sp>
        <p:nvSpPr>
          <p:cNvPr id="6" name="TextBox 5"/>
          <p:cNvSpPr txBox="1"/>
          <p:nvPr userDrawn="1"/>
        </p:nvSpPr>
        <p:spPr>
          <a:xfrm>
            <a:off x="363255" y="338204"/>
            <a:ext cx="797013" cy="261610"/>
          </a:xfrm>
          <a:prstGeom prst="rect">
            <a:avLst/>
          </a:prstGeom>
        </p:spPr>
        <p:txBody>
          <a:bodyPr wrap="none" anchor="ctr" anchorCtr="0"/>
          <a:lstStyle>
            <a:lvl1pPr marL="0" lvl="0" indent="0" eaLnBrk="0" hangingPunct="0">
              <a:lnSpc>
                <a:spcPct val="100000"/>
              </a:lnSpc>
              <a:buClr>
                <a:schemeClr val="accent2"/>
              </a:buClr>
              <a:buFontTx/>
              <a:buNone/>
              <a:defRPr sz="1100" b="1">
                <a:solidFill>
                  <a:schemeClr val="accent3"/>
                </a:solidFill>
                <a:latin typeface="Arial" pitchFamily="34" charset="0"/>
                <a:cs typeface="Arial" pitchFamily="34" charset="0"/>
              </a:defRPr>
            </a:lvl1pPr>
            <a:lvl2pPr marL="177800" indent="0" eaLnBrk="0" hangingPunct="0">
              <a:lnSpc>
                <a:spcPts val="2600"/>
              </a:lnSpc>
              <a:buClr>
                <a:schemeClr val="accent2"/>
              </a:buClr>
              <a:buFontTx/>
              <a:buNone/>
              <a:defRPr sz="1200">
                <a:solidFill>
                  <a:schemeClr val="tx2"/>
                </a:solidFill>
                <a:latin typeface="Arial" pitchFamily="34" charset="0"/>
                <a:cs typeface="Arial" pitchFamily="34" charset="0"/>
              </a:defRPr>
            </a:lvl2pPr>
            <a:lvl3pPr marL="355600" indent="0" eaLnBrk="0" hangingPunct="0">
              <a:lnSpc>
                <a:spcPts val="2600"/>
              </a:lnSpc>
              <a:buClr>
                <a:schemeClr val="accent2"/>
              </a:buClr>
              <a:buSzPct val="60000"/>
              <a:buFontTx/>
              <a:buNone/>
              <a:defRPr sz="1200">
                <a:solidFill>
                  <a:schemeClr val="tx2"/>
                </a:solidFill>
                <a:latin typeface="Arial" pitchFamily="34" charset="0"/>
                <a:cs typeface="Arial" pitchFamily="34" charset="0"/>
              </a:defRPr>
            </a:lvl3pPr>
            <a:lvl4pPr marL="541338" indent="0" eaLnBrk="0" hangingPunct="0">
              <a:lnSpc>
                <a:spcPts val="2600"/>
              </a:lnSpc>
              <a:buClr>
                <a:schemeClr val="accent2"/>
              </a:buClr>
              <a:buFontTx/>
              <a:buNone/>
              <a:defRPr sz="1200">
                <a:solidFill>
                  <a:schemeClr val="tx2"/>
                </a:solidFill>
                <a:latin typeface="Arial" pitchFamily="34" charset="0"/>
                <a:cs typeface="Arial" pitchFamily="34" charset="0"/>
              </a:defRPr>
            </a:lvl4pPr>
            <a:lvl5pPr marL="719138" indent="0" eaLnBrk="0" hangingPunct="0">
              <a:lnSpc>
                <a:spcPts val="2600"/>
              </a:lnSpc>
              <a:buFontTx/>
              <a:buNone/>
              <a:defRPr sz="2200">
                <a:solidFill>
                  <a:schemeClr val="tx2"/>
                </a:solidFill>
                <a:latin typeface="Arial" pitchFamily="34" charset="0"/>
                <a:cs typeface="Arial" pitchFamily="34" charset="0"/>
              </a:defRPr>
            </a:lvl5pPr>
            <a:lvl6pPr marL="2514600" indent="-228600">
              <a:spcBef>
                <a:spcPct val="20000"/>
              </a:spcBef>
              <a:buFont typeface="Arial" pitchFamily="34" charset="0"/>
              <a:buChar char="•"/>
              <a:defRPr sz="2000">
                <a:latin typeface="+mn-lt"/>
                <a:ea typeface="+mn-ea"/>
              </a:defRPr>
            </a:lvl6pPr>
            <a:lvl7pPr marL="2971800" indent="-228600">
              <a:spcBef>
                <a:spcPct val="20000"/>
              </a:spcBef>
              <a:buFont typeface="Arial" pitchFamily="34" charset="0"/>
              <a:buChar char="•"/>
              <a:defRPr sz="2000">
                <a:latin typeface="+mn-lt"/>
                <a:ea typeface="+mn-ea"/>
              </a:defRPr>
            </a:lvl7pPr>
            <a:lvl8pPr marL="3429000" indent="-228600">
              <a:spcBef>
                <a:spcPct val="20000"/>
              </a:spcBef>
              <a:buFont typeface="Arial" pitchFamily="34" charset="0"/>
              <a:buChar char="•"/>
              <a:defRPr sz="2000">
                <a:latin typeface="+mn-lt"/>
                <a:ea typeface="+mn-ea"/>
              </a:defRPr>
            </a:lvl8pPr>
            <a:lvl9pPr marL="3886200" indent="-228600">
              <a:spcBef>
                <a:spcPct val="20000"/>
              </a:spcBef>
              <a:buFont typeface="Arial" pitchFamily="34" charset="0"/>
              <a:buChar char="•"/>
              <a:defRPr sz="2000">
                <a:latin typeface="+mn-lt"/>
                <a:ea typeface="+mn-ea"/>
              </a:defRPr>
            </a:lvl9pPr>
          </a:lstStyle>
          <a:p>
            <a:pPr lvl="0"/>
            <a:r>
              <a:rPr lang="en-GB" smtClean="0"/>
              <a:t>Contents</a:t>
            </a:r>
            <a:endParaRPr lang="en-GB"/>
          </a:p>
        </p:txBody>
      </p:sp>
    </p:spTree>
    <p:extLst>
      <p:ext uri="{BB962C8B-B14F-4D97-AF65-F5344CB8AC3E}">
        <p14:creationId xmlns:p14="http://schemas.microsoft.com/office/powerpoint/2010/main" val="6334953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up Text">
    <p:spTree>
      <p:nvGrpSpPr>
        <p:cNvPr id="1" name=""/>
        <p:cNvGrpSpPr/>
        <p:nvPr/>
      </p:nvGrpSpPr>
      <p:grpSpPr>
        <a:xfrm>
          <a:off x="0" y="0"/>
          <a:ext cx="0" cy="0"/>
          <a:chOff x="0" y="0"/>
          <a:chExt cx="0" cy="0"/>
        </a:xfrm>
      </p:grpSpPr>
      <p:sp>
        <p:nvSpPr>
          <p:cNvPr id="7" name="Title"/>
          <p:cNvSpPr>
            <a:spLocks noGrp="1"/>
          </p:cNvSpPr>
          <p:nvPr>
            <p:ph type="title"/>
          </p:nvPr>
        </p:nvSpPr>
        <p:spPr>
          <a:xfrm>
            <a:off x="360000" y="666000"/>
            <a:ext cx="9216000" cy="756000"/>
          </a:xfrm>
          <a:prstGeom prst="rect">
            <a:avLst/>
          </a:prstGeom>
        </p:spPr>
        <p:txBody>
          <a:bodyPr vert="horz" lIns="91440" tIns="45720" rIns="91440" bIns="45720" rtlCol="0" anchor="ctr">
            <a:noAutofit/>
          </a:bodyPr>
          <a:lstStyle/>
          <a:p>
            <a:r>
              <a:rPr lang="en-US" smtClean="0"/>
              <a:t>Click to edit Master title style</a:t>
            </a:r>
            <a:endParaRPr lang="en-GB" dirty="0"/>
          </a:p>
        </p:txBody>
      </p:sp>
      <p:sp>
        <p:nvSpPr>
          <p:cNvPr id="11" name="TextPlaceholder1"/>
          <p:cNvSpPr>
            <a:spLocks noGrp="1"/>
          </p:cNvSpPr>
          <p:nvPr>
            <p:ph type="body" sz="quarter" idx="12" hasCustomPrompt="1"/>
          </p:nvPr>
        </p:nvSpPr>
        <p:spPr>
          <a:xfrm>
            <a:off x="360000" y="1476000"/>
            <a:ext cx="4500000" cy="4752000"/>
          </a:xfrm>
          <a:prstGeom prst="rect">
            <a:avLst/>
          </a:prstGeom>
        </p:spPr>
        <p:txBody>
          <a:bodyPr/>
          <a:lstStyle>
            <a:lvl1pPr marL="177800" indent="-177800">
              <a:lnSpc>
                <a:spcPct val="100000"/>
              </a:lnSpc>
              <a:spcAft>
                <a:spcPts val="800"/>
              </a:spcAft>
              <a:buSzPct val="130000"/>
              <a:buFont typeface="Calibri" pitchFamily="34" charset="0"/>
              <a:buChar char="▪"/>
              <a:defRPr/>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12" name="PageNo"/>
          <p:cNvSpPr>
            <a:spLocks noGrp="1"/>
          </p:cNvSpPr>
          <p:nvPr>
            <p:ph type="sldNum" sz="quarter" idx="4"/>
          </p:nvPr>
        </p:nvSpPr>
        <p:spPr>
          <a:xfrm>
            <a:off x="8785475" y="324000"/>
            <a:ext cx="784587" cy="288000"/>
          </a:xfrm>
          <a:prstGeom prst="rect">
            <a:avLst/>
          </a:prstGeom>
        </p:spPr>
        <p:txBody>
          <a:bodyPr vert="horz" wrap="none" lIns="91440" tIns="45720" rIns="91440" bIns="45720" rtlCol="0" anchor="ctr"/>
          <a:lstStyle>
            <a:lvl1pPr algn="r">
              <a:defRPr sz="1100" b="1">
                <a:solidFill>
                  <a:schemeClr val="accent3"/>
                </a:solidFill>
              </a:defRPr>
            </a:lvl1pPr>
          </a:lstStyle>
          <a:p>
            <a:fld id="{E78626B2-E168-480E-BAE6-B60060C6AB83}" type="slidenum">
              <a:rPr lang="en-GB" smtClean="0"/>
              <a:pPr/>
              <a:t>‹#›</a:t>
            </a:fld>
            <a:endParaRPr lang="en-GB" dirty="0"/>
          </a:p>
        </p:txBody>
      </p:sp>
      <p:sp>
        <p:nvSpPr>
          <p:cNvPr id="8" name="TextPlaceholder2"/>
          <p:cNvSpPr>
            <a:spLocks noGrp="1"/>
          </p:cNvSpPr>
          <p:nvPr>
            <p:ph type="body" sz="quarter" idx="15" hasCustomPrompt="1"/>
          </p:nvPr>
        </p:nvSpPr>
        <p:spPr>
          <a:xfrm>
            <a:off x="5040000" y="1476000"/>
            <a:ext cx="4500000" cy="4752000"/>
          </a:xfrm>
          <a:prstGeom prst="rect">
            <a:avLst/>
          </a:prstGeom>
        </p:spPr>
        <p:txBody>
          <a:bodyPr/>
          <a:lstStyle>
            <a:lvl1pPr marL="177800" indent="-177800">
              <a:lnSpc>
                <a:spcPct val="100000"/>
              </a:lnSpc>
              <a:spcAft>
                <a:spcPts val="800"/>
              </a:spcAft>
              <a:buSzPct val="130000"/>
              <a:buFont typeface="Calibri" pitchFamily="34" charset="0"/>
              <a:buChar char="▪"/>
              <a:defRPr/>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US" dirty="0" smtClean="0"/>
              <a:t>Click to add text </a:t>
            </a:r>
          </a:p>
          <a:p>
            <a:pPr lvl="1"/>
            <a:r>
              <a:rPr lang="en-US" dirty="0" smtClean="0"/>
              <a:t>Second level</a:t>
            </a:r>
          </a:p>
          <a:p>
            <a:pPr lvl="2"/>
            <a:r>
              <a:rPr lang="en-US" dirty="0" smtClean="0"/>
              <a:t>Third level</a:t>
            </a:r>
          </a:p>
          <a:p>
            <a:pPr lvl="3"/>
            <a:r>
              <a:rPr lang="en-US" dirty="0" smtClean="0"/>
              <a:t>Fourth level</a:t>
            </a:r>
          </a:p>
        </p:txBody>
      </p:sp>
      <p:sp>
        <p:nvSpPr>
          <p:cNvPr id="9" name="Header"/>
          <p:cNvSpPr>
            <a:spLocks noGrp="1"/>
          </p:cNvSpPr>
          <p:nvPr>
            <p:ph type="body" sz="quarter" idx="16"/>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
        <p:nvSpPr>
          <p:cNvPr id="10" name="Source"/>
          <p:cNvSpPr>
            <a:spLocks noGrp="1"/>
          </p:cNvSpPr>
          <p:nvPr>
            <p:ph type="body" sz="quarter" idx="14"/>
          </p:nvPr>
        </p:nvSpPr>
        <p:spPr>
          <a:xfrm>
            <a:off x="2940984" y="6271774"/>
            <a:ext cx="5325191" cy="482310"/>
          </a:xfrm>
          <a:prstGeom prst="rect">
            <a:avLst/>
          </a:prstGeom>
        </p:spPr>
        <p:txBody>
          <a:bodyPr bIns="46800" anchor="b" anchorCtr="0"/>
          <a:lstStyle>
            <a:lvl1pPr marL="182563" indent="-182563" algn="l" rtl="0" fontAlgn="base">
              <a:lnSpc>
                <a:spcPct val="100000"/>
              </a:lnSpc>
              <a:spcBef>
                <a:spcPct val="0"/>
              </a:spcBef>
              <a:spcAft>
                <a:spcPts val="400"/>
              </a:spcAft>
              <a:buFontTx/>
              <a:buNone/>
              <a:defRPr lang="en-GB" sz="900" i="1" kern="1200" dirty="0">
                <a:solidFill>
                  <a:schemeClr val="accent1">
                    <a:lumMod val="75000"/>
                  </a:schemeClr>
                </a:solidFill>
                <a:latin typeface="Arial" charset="0"/>
                <a:ea typeface="ＭＳ Ｐゴシック" charset="-128"/>
                <a:cs typeface="+mn-cs"/>
              </a:defRPr>
            </a:lvl1pPr>
          </a:lstStyle>
          <a:p>
            <a:pPr lvl="0"/>
            <a:r>
              <a:rPr lang="en-US" smtClean="0"/>
              <a:t>Click to edit Master text styles</a:t>
            </a:r>
          </a:p>
        </p:txBody>
      </p:sp>
    </p:spTree>
    <p:extLst>
      <p:ext uri="{BB962C8B-B14F-4D97-AF65-F5344CB8AC3E}">
        <p14:creationId xmlns:p14="http://schemas.microsoft.com/office/powerpoint/2010/main" val="165413061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up Text &amp; Headings">
    <p:spTree>
      <p:nvGrpSpPr>
        <p:cNvPr id="1" name=""/>
        <p:cNvGrpSpPr/>
        <p:nvPr/>
      </p:nvGrpSpPr>
      <p:grpSpPr>
        <a:xfrm>
          <a:off x="0" y="0"/>
          <a:ext cx="0" cy="0"/>
          <a:chOff x="0" y="0"/>
          <a:chExt cx="0" cy="0"/>
        </a:xfrm>
      </p:grpSpPr>
      <p:sp>
        <p:nvSpPr>
          <p:cNvPr id="7" name="Title"/>
          <p:cNvSpPr>
            <a:spLocks noGrp="1"/>
          </p:cNvSpPr>
          <p:nvPr>
            <p:ph type="title"/>
          </p:nvPr>
        </p:nvSpPr>
        <p:spPr>
          <a:xfrm>
            <a:off x="360000" y="666000"/>
            <a:ext cx="9216000" cy="756000"/>
          </a:xfrm>
          <a:prstGeom prst="rect">
            <a:avLst/>
          </a:prstGeom>
        </p:spPr>
        <p:txBody>
          <a:bodyPr vert="horz" lIns="91440" tIns="45720" rIns="91440" bIns="45720" rtlCol="0" anchor="ctr">
            <a:noAutofit/>
          </a:bodyPr>
          <a:lstStyle/>
          <a:p>
            <a:r>
              <a:rPr lang="en-US" smtClean="0"/>
              <a:t>Click to edit Master title style</a:t>
            </a:r>
            <a:endParaRPr lang="en-GB" dirty="0"/>
          </a:p>
        </p:txBody>
      </p:sp>
      <p:sp>
        <p:nvSpPr>
          <p:cNvPr id="11" name="TextPlaceholder1"/>
          <p:cNvSpPr>
            <a:spLocks noGrp="1"/>
          </p:cNvSpPr>
          <p:nvPr>
            <p:ph type="body" sz="quarter" idx="12" hasCustomPrompt="1"/>
          </p:nvPr>
        </p:nvSpPr>
        <p:spPr>
          <a:xfrm>
            <a:off x="360000" y="1782000"/>
            <a:ext cx="4500000" cy="4464000"/>
          </a:xfrm>
          <a:prstGeom prst="rect">
            <a:avLst/>
          </a:prstGeom>
        </p:spPr>
        <p:txBody>
          <a:bodyPr/>
          <a:lstStyle>
            <a:lvl1pPr marL="177800" indent="-177800">
              <a:lnSpc>
                <a:spcPct val="100000"/>
              </a:lnSpc>
              <a:spcAft>
                <a:spcPts val="800"/>
              </a:spcAft>
              <a:buSzPct val="130000"/>
              <a:buFont typeface="Calibri" pitchFamily="34" charset="0"/>
              <a:buChar char="▪"/>
              <a:defRPr/>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12" name="PageNo"/>
          <p:cNvSpPr>
            <a:spLocks noGrp="1"/>
          </p:cNvSpPr>
          <p:nvPr>
            <p:ph type="sldNum" sz="quarter" idx="4"/>
          </p:nvPr>
        </p:nvSpPr>
        <p:spPr>
          <a:xfrm>
            <a:off x="8785475" y="324000"/>
            <a:ext cx="784587" cy="288000"/>
          </a:xfrm>
          <a:prstGeom prst="rect">
            <a:avLst/>
          </a:prstGeom>
        </p:spPr>
        <p:txBody>
          <a:bodyPr vert="horz" wrap="none" lIns="91440" tIns="45720" rIns="91440" bIns="45720" rtlCol="0" anchor="ctr"/>
          <a:lstStyle>
            <a:lvl1pPr algn="r">
              <a:defRPr sz="1100" b="1">
                <a:solidFill>
                  <a:schemeClr val="accent3"/>
                </a:solidFill>
              </a:defRPr>
            </a:lvl1pPr>
          </a:lstStyle>
          <a:p>
            <a:fld id="{E78626B2-E168-480E-BAE6-B60060C6AB83}" type="slidenum">
              <a:rPr lang="en-GB" smtClean="0"/>
              <a:pPr/>
              <a:t>‹#›</a:t>
            </a:fld>
            <a:endParaRPr lang="en-GB" dirty="0"/>
          </a:p>
        </p:txBody>
      </p:sp>
      <p:sp>
        <p:nvSpPr>
          <p:cNvPr id="8" name="TextPlaceholder2"/>
          <p:cNvSpPr>
            <a:spLocks noGrp="1"/>
          </p:cNvSpPr>
          <p:nvPr>
            <p:ph type="body" sz="quarter" idx="15" hasCustomPrompt="1"/>
          </p:nvPr>
        </p:nvSpPr>
        <p:spPr>
          <a:xfrm>
            <a:off x="5040000" y="1782000"/>
            <a:ext cx="4500000" cy="4464000"/>
          </a:xfrm>
          <a:prstGeom prst="rect">
            <a:avLst/>
          </a:prstGeom>
        </p:spPr>
        <p:txBody>
          <a:bodyPr/>
          <a:lstStyle>
            <a:lvl1pPr marL="177800" indent="-177800">
              <a:lnSpc>
                <a:spcPct val="100000"/>
              </a:lnSpc>
              <a:spcAft>
                <a:spcPts val="800"/>
              </a:spcAft>
              <a:buSzPct val="130000"/>
              <a:buFont typeface="Calibri" pitchFamily="34" charset="0"/>
              <a:buChar char="▪"/>
              <a:defRPr/>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9" name="TextPlaceholder3"/>
          <p:cNvSpPr>
            <a:spLocks noGrp="1"/>
          </p:cNvSpPr>
          <p:nvPr>
            <p:ph type="body" sz="quarter" idx="16"/>
          </p:nvPr>
        </p:nvSpPr>
        <p:spPr>
          <a:xfrm>
            <a:off x="360000" y="1476000"/>
            <a:ext cx="4500000" cy="252000"/>
          </a:xfrm>
          <a:prstGeom prst="rect">
            <a:avLst/>
          </a:prstGeom>
        </p:spPr>
        <p:txBody>
          <a:bodyPr/>
          <a:lstStyle>
            <a:lvl1pPr marL="0" indent="0" algn="ctr">
              <a:lnSpc>
                <a:spcPct val="100000"/>
              </a:lnSpc>
              <a:spcAft>
                <a:spcPts val="800"/>
              </a:spcAft>
              <a:buFontTx/>
              <a:buNone/>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US" smtClean="0"/>
              <a:t>Click to edit Master text styles</a:t>
            </a:r>
          </a:p>
        </p:txBody>
      </p:sp>
      <p:sp>
        <p:nvSpPr>
          <p:cNvPr id="10" name="TextPlaceholder4"/>
          <p:cNvSpPr>
            <a:spLocks noGrp="1"/>
          </p:cNvSpPr>
          <p:nvPr>
            <p:ph type="body" sz="quarter" idx="17"/>
          </p:nvPr>
        </p:nvSpPr>
        <p:spPr>
          <a:xfrm>
            <a:off x="5040000" y="1475999"/>
            <a:ext cx="4500000" cy="252000"/>
          </a:xfrm>
          <a:prstGeom prst="rect">
            <a:avLst/>
          </a:prstGeom>
        </p:spPr>
        <p:txBody>
          <a:bodyPr/>
          <a:lstStyle>
            <a:lvl1pPr marL="0" indent="0" algn="ctr">
              <a:lnSpc>
                <a:spcPct val="100000"/>
              </a:lnSpc>
              <a:spcAft>
                <a:spcPts val="800"/>
              </a:spcAft>
              <a:buFontTx/>
              <a:buNone/>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US" smtClean="0"/>
              <a:t>Click to edit Master text styles</a:t>
            </a:r>
          </a:p>
        </p:txBody>
      </p:sp>
      <p:sp>
        <p:nvSpPr>
          <p:cNvPr id="13" name="Header"/>
          <p:cNvSpPr>
            <a:spLocks noGrp="1"/>
          </p:cNvSpPr>
          <p:nvPr>
            <p:ph type="body" sz="quarter" idx="18"/>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
        <p:nvSpPr>
          <p:cNvPr id="14" name="Source"/>
          <p:cNvSpPr>
            <a:spLocks noGrp="1"/>
          </p:cNvSpPr>
          <p:nvPr>
            <p:ph type="body" sz="quarter" idx="14"/>
          </p:nvPr>
        </p:nvSpPr>
        <p:spPr>
          <a:xfrm>
            <a:off x="2940984" y="6271774"/>
            <a:ext cx="5325191" cy="482310"/>
          </a:xfrm>
          <a:prstGeom prst="rect">
            <a:avLst/>
          </a:prstGeom>
        </p:spPr>
        <p:txBody>
          <a:bodyPr bIns="46800" anchor="b" anchorCtr="0"/>
          <a:lstStyle>
            <a:lvl1pPr marL="182563" indent="-182563" algn="l" rtl="0" fontAlgn="base">
              <a:lnSpc>
                <a:spcPct val="100000"/>
              </a:lnSpc>
              <a:spcBef>
                <a:spcPct val="0"/>
              </a:spcBef>
              <a:spcAft>
                <a:spcPts val="400"/>
              </a:spcAft>
              <a:buFontTx/>
              <a:buNone/>
              <a:defRPr lang="en-GB" sz="900" i="1" kern="1200" dirty="0">
                <a:solidFill>
                  <a:schemeClr val="accent1">
                    <a:lumMod val="75000"/>
                  </a:schemeClr>
                </a:solidFill>
                <a:latin typeface="Arial" charset="0"/>
                <a:ea typeface="ＭＳ Ｐゴシック" charset="-128"/>
                <a:cs typeface="+mn-cs"/>
              </a:defRPr>
            </a:lvl1pPr>
          </a:lstStyle>
          <a:p>
            <a:pPr lvl="0"/>
            <a:r>
              <a:rPr lang="en-US" smtClean="0"/>
              <a:t>Click to edit Master text styles</a:t>
            </a:r>
          </a:p>
        </p:txBody>
      </p:sp>
    </p:spTree>
    <p:extLst>
      <p:ext uri="{BB962C8B-B14F-4D97-AF65-F5344CB8AC3E}">
        <p14:creationId xmlns:p14="http://schemas.microsoft.com/office/powerpoint/2010/main" val="49370711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raphic">
    <p:spTree>
      <p:nvGrpSpPr>
        <p:cNvPr id="1" name=""/>
        <p:cNvGrpSpPr/>
        <p:nvPr/>
      </p:nvGrpSpPr>
      <p:grpSpPr>
        <a:xfrm>
          <a:off x="0" y="0"/>
          <a:ext cx="0" cy="0"/>
          <a:chOff x="0" y="0"/>
          <a:chExt cx="0" cy="0"/>
        </a:xfrm>
      </p:grpSpPr>
      <p:sp>
        <p:nvSpPr>
          <p:cNvPr id="7" name="Title"/>
          <p:cNvSpPr>
            <a:spLocks noGrp="1"/>
          </p:cNvSpPr>
          <p:nvPr>
            <p:ph type="title"/>
          </p:nvPr>
        </p:nvSpPr>
        <p:spPr>
          <a:xfrm>
            <a:off x="360000" y="666000"/>
            <a:ext cx="9216000" cy="756000"/>
          </a:xfrm>
          <a:prstGeom prst="rect">
            <a:avLst/>
          </a:prstGeom>
        </p:spPr>
        <p:txBody>
          <a:bodyPr vert="horz" lIns="91440" tIns="45720" rIns="91440" bIns="45720" rtlCol="0" anchor="ctr">
            <a:noAutofit/>
          </a:bodyPr>
          <a:lstStyle/>
          <a:p>
            <a:r>
              <a:rPr lang="en-US" smtClean="0"/>
              <a:t>Click to edit Master title style</a:t>
            </a:r>
            <a:endParaRPr lang="en-GB" dirty="0"/>
          </a:p>
        </p:txBody>
      </p:sp>
      <p:sp>
        <p:nvSpPr>
          <p:cNvPr id="12" name="PageNo"/>
          <p:cNvSpPr>
            <a:spLocks noGrp="1"/>
          </p:cNvSpPr>
          <p:nvPr>
            <p:ph type="sldNum" sz="quarter" idx="4"/>
          </p:nvPr>
        </p:nvSpPr>
        <p:spPr>
          <a:xfrm>
            <a:off x="8785475" y="324000"/>
            <a:ext cx="784587" cy="288000"/>
          </a:xfrm>
          <a:prstGeom prst="rect">
            <a:avLst/>
          </a:prstGeom>
        </p:spPr>
        <p:txBody>
          <a:bodyPr vert="horz" wrap="none" lIns="91440" tIns="45720" rIns="91440" bIns="45720" rtlCol="0" anchor="ctr"/>
          <a:lstStyle>
            <a:lvl1pPr algn="r">
              <a:defRPr sz="1100" b="1">
                <a:solidFill>
                  <a:schemeClr val="accent3"/>
                </a:solidFill>
              </a:defRPr>
            </a:lvl1pPr>
          </a:lstStyle>
          <a:p>
            <a:fld id="{E78626B2-E168-480E-BAE6-B60060C6AB83}" type="slidenum">
              <a:rPr lang="en-GB" smtClean="0"/>
              <a:pPr/>
              <a:t>‹#›</a:t>
            </a:fld>
            <a:endParaRPr lang="en-GB" dirty="0"/>
          </a:p>
        </p:txBody>
      </p:sp>
      <p:sp>
        <p:nvSpPr>
          <p:cNvPr id="10" name="CaptionC"/>
          <p:cNvSpPr>
            <a:spLocks noGrp="1"/>
          </p:cNvSpPr>
          <p:nvPr>
            <p:ph type="body" sz="quarter" idx="16" hasCustomPrompt="1"/>
          </p:nvPr>
        </p:nvSpPr>
        <p:spPr>
          <a:xfrm>
            <a:off x="360000" y="1476000"/>
            <a:ext cx="9216000" cy="252000"/>
          </a:xfrm>
          <a:prstGeom prst="rect">
            <a:avLst/>
          </a:prstGeom>
        </p:spPr>
        <p:txBody>
          <a:bodyPr/>
          <a:lstStyle>
            <a:lvl1pPr marL="0" indent="0" algn="ctr">
              <a:lnSpc>
                <a:spcPct val="100000"/>
              </a:lnSpc>
              <a:spcAft>
                <a:spcPts val="800"/>
              </a:spcAft>
              <a:buFontTx/>
              <a:buNone/>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US" smtClean="0"/>
              <a:t>Click to add caption here</a:t>
            </a:r>
            <a:endParaRPr lang="en-US" dirty="0" smtClean="0"/>
          </a:p>
        </p:txBody>
      </p:sp>
      <p:sp>
        <p:nvSpPr>
          <p:cNvPr id="11" name="ImageC"/>
          <p:cNvSpPr>
            <a:spLocks noGrp="1"/>
          </p:cNvSpPr>
          <p:nvPr>
            <p:ph type="pic" sz="quarter" idx="18" hasCustomPrompt="1"/>
          </p:nvPr>
        </p:nvSpPr>
        <p:spPr>
          <a:xfrm>
            <a:off x="856698" y="1764000"/>
            <a:ext cx="8190000" cy="4500000"/>
          </a:xfrm>
          <a:prstGeom prst="rect">
            <a:avLst/>
          </a:prstGeom>
        </p:spPr>
        <p:txBody>
          <a:bodyPr/>
          <a:lstStyle/>
          <a:p>
            <a:r>
              <a:rPr lang="en-GB" smtClean="0"/>
              <a:t>Click on this bullet and press Ctrl+V to paste a chart. Click on the icon to insert an image from file</a:t>
            </a:r>
            <a:endParaRPr lang="en-GB"/>
          </a:p>
        </p:txBody>
      </p:sp>
      <p:sp>
        <p:nvSpPr>
          <p:cNvPr id="9" name="Header"/>
          <p:cNvSpPr>
            <a:spLocks noGrp="1"/>
          </p:cNvSpPr>
          <p:nvPr>
            <p:ph type="body" sz="quarter" idx="19"/>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
        <p:nvSpPr>
          <p:cNvPr id="13" name="Source"/>
          <p:cNvSpPr>
            <a:spLocks noGrp="1"/>
          </p:cNvSpPr>
          <p:nvPr>
            <p:ph type="body" sz="quarter" idx="14"/>
          </p:nvPr>
        </p:nvSpPr>
        <p:spPr>
          <a:xfrm>
            <a:off x="2940984" y="6271774"/>
            <a:ext cx="5325191" cy="482310"/>
          </a:xfrm>
          <a:prstGeom prst="rect">
            <a:avLst/>
          </a:prstGeom>
        </p:spPr>
        <p:txBody>
          <a:bodyPr bIns="46800" anchor="b" anchorCtr="0"/>
          <a:lstStyle>
            <a:lvl1pPr marL="182563" indent="-182563" algn="l" rtl="0" fontAlgn="base">
              <a:lnSpc>
                <a:spcPct val="100000"/>
              </a:lnSpc>
              <a:spcBef>
                <a:spcPct val="0"/>
              </a:spcBef>
              <a:spcAft>
                <a:spcPts val="400"/>
              </a:spcAft>
              <a:buFontTx/>
              <a:buNone/>
              <a:defRPr lang="en-GB" sz="900" i="1" kern="1200" dirty="0">
                <a:solidFill>
                  <a:schemeClr val="accent1">
                    <a:lumMod val="75000"/>
                  </a:schemeClr>
                </a:solidFill>
                <a:latin typeface="Arial" charset="0"/>
                <a:ea typeface="ＭＳ Ｐゴシック" charset="-128"/>
                <a:cs typeface="+mn-cs"/>
              </a:defRPr>
            </a:lvl1pPr>
          </a:lstStyle>
          <a:p>
            <a:pPr lvl="0"/>
            <a:r>
              <a:rPr lang="en-US" smtClean="0"/>
              <a:t>Click to edit Master text styles</a:t>
            </a:r>
          </a:p>
        </p:txBody>
      </p:sp>
    </p:spTree>
    <p:extLst>
      <p:ext uri="{BB962C8B-B14F-4D97-AF65-F5344CB8AC3E}">
        <p14:creationId xmlns:p14="http://schemas.microsoft.com/office/powerpoint/2010/main" val="79627014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aphic + text below">
    <p:spTree>
      <p:nvGrpSpPr>
        <p:cNvPr id="1" name=""/>
        <p:cNvGrpSpPr/>
        <p:nvPr/>
      </p:nvGrpSpPr>
      <p:grpSpPr>
        <a:xfrm>
          <a:off x="0" y="0"/>
          <a:ext cx="0" cy="0"/>
          <a:chOff x="0" y="0"/>
          <a:chExt cx="0" cy="0"/>
        </a:xfrm>
      </p:grpSpPr>
      <p:sp>
        <p:nvSpPr>
          <p:cNvPr id="7" name="Title"/>
          <p:cNvSpPr>
            <a:spLocks noGrp="1"/>
          </p:cNvSpPr>
          <p:nvPr>
            <p:ph type="title" hasCustomPrompt="1"/>
          </p:nvPr>
        </p:nvSpPr>
        <p:spPr>
          <a:xfrm>
            <a:off x="360000" y="666000"/>
            <a:ext cx="9216000" cy="756000"/>
          </a:xfrm>
          <a:prstGeom prst="rect">
            <a:avLst/>
          </a:prstGeom>
        </p:spPr>
        <p:txBody>
          <a:bodyPr vert="horz" lIns="91440" tIns="45720" rIns="91440" bIns="45720" rtlCol="0" anchor="ctr">
            <a:noAutofit/>
          </a:bodyPr>
          <a:lstStyle>
            <a:lvl1pPr>
              <a:defRPr/>
            </a:lvl1pPr>
          </a:lstStyle>
          <a:p>
            <a:r>
              <a:rPr lang="en-US" dirty="0" smtClean="0"/>
              <a:t>Click to add title</a:t>
            </a:r>
            <a:endParaRPr lang="en-GB" dirty="0"/>
          </a:p>
        </p:txBody>
      </p:sp>
      <p:sp>
        <p:nvSpPr>
          <p:cNvPr id="12" name="PageNo"/>
          <p:cNvSpPr>
            <a:spLocks noGrp="1"/>
          </p:cNvSpPr>
          <p:nvPr>
            <p:ph type="sldNum" sz="quarter" idx="4"/>
          </p:nvPr>
        </p:nvSpPr>
        <p:spPr>
          <a:xfrm>
            <a:off x="8785475" y="324000"/>
            <a:ext cx="784587" cy="288000"/>
          </a:xfrm>
          <a:prstGeom prst="rect">
            <a:avLst/>
          </a:prstGeom>
        </p:spPr>
        <p:txBody>
          <a:bodyPr vert="horz" wrap="none" lIns="91440" tIns="45720" rIns="91440" bIns="45720" rtlCol="0" anchor="ctr"/>
          <a:lstStyle>
            <a:lvl1pPr algn="r">
              <a:defRPr sz="1100" b="1">
                <a:solidFill>
                  <a:schemeClr val="accent3"/>
                </a:solidFill>
              </a:defRPr>
            </a:lvl1pPr>
          </a:lstStyle>
          <a:p>
            <a:fld id="{E78626B2-E168-480E-BAE6-B60060C6AB83}" type="slidenum">
              <a:rPr lang="en-GB" smtClean="0"/>
              <a:pPr/>
              <a:t>‹#›</a:t>
            </a:fld>
            <a:endParaRPr lang="en-GB" dirty="0"/>
          </a:p>
        </p:txBody>
      </p:sp>
      <p:sp>
        <p:nvSpPr>
          <p:cNvPr id="10" name="CaptionC"/>
          <p:cNvSpPr>
            <a:spLocks noGrp="1"/>
          </p:cNvSpPr>
          <p:nvPr>
            <p:ph type="body" sz="quarter" idx="16" hasCustomPrompt="1"/>
          </p:nvPr>
        </p:nvSpPr>
        <p:spPr>
          <a:xfrm>
            <a:off x="360000" y="1476000"/>
            <a:ext cx="9216000" cy="252000"/>
          </a:xfrm>
          <a:prstGeom prst="rect">
            <a:avLst/>
          </a:prstGeom>
        </p:spPr>
        <p:txBody>
          <a:bodyPr/>
          <a:lstStyle>
            <a:lvl1pPr marL="0" indent="0" algn="ctr">
              <a:lnSpc>
                <a:spcPct val="100000"/>
              </a:lnSpc>
              <a:spcAft>
                <a:spcPts val="800"/>
              </a:spcAft>
              <a:buFontTx/>
              <a:buNone/>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US" smtClean="0"/>
              <a:t>Click to add caption here</a:t>
            </a:r>
            <a:endParaRPr lang="en-US" dirty="0" smtClean="0"/>
          </a:p>
        </p:txBody>
      </p:sp>
      <p:sp>
        <p:nvSpPr>
          <p:cNvPr id="11" name="ImageC"/>
          <p:cNvSpPr>
            <a:spLocks noGrp="1"/>
          </p:cNvSpPr>
          <p:nvPr>
            <p:ph type="pic" sz="quarter" idx="18" hasCustomPrompt="1"/>
          </p:nvPr>
        </p:nvSpPr>
        <p:spPr>
          <a:xfrm>
            <a:off x="903353" y="1764000"/>
            <a:ext cx="8132400" cy="3171600"/>
          </a:xfrm>
          <a:prstGeom prst="rect">
            <a:avLst/>
          </a:prstGeom>
        </p:spPr>
        <p:txBody>
          <a:bodyPr/>
          <a:lstStyle/>
          <a:p>
            <a:r>
              <a:rPr lang="en-GB" smtClean="0"/>
              <a:t>Click on this bullet and press Ctrl+V to paste a chart. Click on the icon to insert an image from file</a:t>
            </a:r>
            <a:endParaRPr lang="en-GB"/>
          </a:p>
        </p:txBody>
      </p:sp>
      <p:sp>
        <p:nvSpPr>
          <p:cNvPr id="9" name="Header"/>
          <p:cNvSpPr>
            <a:spLocks noGrp="1"/>
          </p:cNvSpPr>
          <p:nvPr>
            <p:ph type="body" sz="quarter" idx="19"/>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
        <p:nvSpPr>
          <p:cNvPr id="13" name="Source"/>
          <p:cNvSpPr>
            <a:spLocks noGrp="1"/>
          </p:cNvSpPr>
          <p:nvPr>
            <p:ph type="body" sz="quarter" idx="14"/>
          </p:nvPr>
        </p:nvSpPr>
        <p:spPr>
          <a:xfrm>
            <a:off x="2940984" y="6271774"/>
            <a:ext cx="5325191" cy="482310"/>
          </a:xfrm>
          <a:prstGeom prst="rect">
            <a:avLst/>
          </a:prstGeom>
        </p:spPr>
        <p:txBody>
          <a:bodyPr bIns="46800" anchor="b" anchorCtr="0"/>
          <a:lstStyle>
            <a:lvl1pPr marL="182563" indent="-182563" algn="l" rtl="0" fontAlgn="base">
              <a:lnSpc>
                <a:spcPct val="100000"/>
              </a:lnSpc>
              <a:spcBef>
                <a:spcPct val="0"/>
              </a:spcBef>
              <a:spcAft>
                <a:spcPts val="400"/>
              </a:spcAft>
              <a:buFontTx/>
              <a:buNone/>
              <a:defRPr lang="en-GB" sz="900" i="1" kern="1200" dirty="0">
                <a:solidFill>
                  <a:schemeClr val="accent1">
                    <a:lumMod val="75000"/>
                  </a:schemeClr>
                </a:solidFill>
                <a:latin typeface="Arial" charset="0"/>
                <a:ea typeface="ＭＳ Ｐゴシック" charset="-128"/>
                <a:cs typeface="+mn-cs"/>
              </a:defRPr>
            </a:lvl1pPr>
          </a:lstStyle>
          <a:p>
            <a:pPr lvl="0"/>
            <a:r>
              <a:rPr lang="en-US" smtClean="0"/>
              <a:t>Click to edit Master text styles</a:t>
            </a:r>
          </a:p>
        </p:txBody>
      </p:sp>
      <p:sp>
        <p:nvSpPr>
          <p:cNvPr id="14" name="TextPlaceholder1"/>
          <p:cNvSpPr>
            <a:spLocks noGrp="1"/>
          </p:cNvSpPr>
          <p:nvPr>
            <p:ph type="body" sz="quarter" idx="12" hasCustomPrompt="1"/>
          </p:nvPr>
        </p:nvSpPr>
        <p:spPr>
          <a:xfrm>
            <a:off x="359998" y="5023563"/>
            <a:ext cx="4500000" cy="1095557"/>
          </a:xfrm>
          <a:prstGeom prst="rect">
            <a:avLst/>
          </a:prstGeom>
        </p:spPr>
        <p:txBody>
          <a:bodyPr/>
          <a:lstStyle>
            <a:lvl1pPr marL="177800" indent="-177800">
              <a:lnSpc>
                <a:spcPct val="100000"/>
              </a:lnSpc>
              <a:spcAft>
                <a:spcPts val="800"/>
              </a:spcAft>
              <a:buSzPct val="130000"/>
              <a:buFont typeface="Calibri" pitchFamily="34" charset="0"/>
              <a:buChar char="▪"/>
              <a:defRPr baseline="0"/>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US" dirty="0" smtClean="0"/>
              <a:t>Click to add </a:t>
            </a:r>
            <a:r>
              <a:rPr lang="en-US" smtClean="0"/>
              <a:t>text here</a:t>
            </a:r>
          </a:p>
        </p:txBody>
      </p:sp>
      <p:sp>
        <p:nvSpPr>
          <p:cNvPr id="15" name="TextPlaceholder1"/>
          <p:cNvSpPr>
            <a:spLocks noGrp="1"/>
          </p:cNvSpPr>
          <p:nvPr>
            <p:ph type="body" sz="quarter" idx="20" hasCustomPrompt="1"/>
          </p:nvPr>
        </p:nvSpPr>
        <p:spPr>
          <a:xfrm>
            <a:off x="5061390" y="5023563"/>
            <a:ext cx="4500000" cy="1095557"/>
          </a:xfrm>
          <a:prstGeom prst="rect">
            <a:avLst/>
          </a:prstGeom>
        </p:spPr>
        <p:txBody>
          <a:bodyPr/>
          <a:lstStyle>
            <a:lvl1pPr marL="177800" indent="-177800">
              <a:lnSpc>
                <a:spcPct val="100000"/>
              </a:lnSpc>
              <a:spcAft>
                <a:spcPts val="800"/>
              </a:spcAft>
              <a:buSzPct val="130000"/>
              <a:buFont typeface="Calibri" pitchFamily="34" charset="0"/>
              <a:buChar char="▪"/>
              <a:defRPr baseline="0"/>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US" dirty="0" smtClean="0"/>
              <a:t>Click to add </a:t>
            </a:r>
            <a:r>
              <a:rPr lang="en-US" smtClean="0"/>
              <a:t>text here</a:t>
            </a:r>
          </a:p>
        </p:txBody>
      </p:sp>
    </p:spTree>
    <p:extLst>
      <p:ext uri="{BB962C8B-B14F-4D97-AF65-F5344CB8AC3E}">
        <p14:creationId xmlns:p14="http://schemas.microsoft.com/office/powerpoint/2010/main" val="21515172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Graphic">
    <p:spTree>
      <p:nvGrpSpPr>
        <p:cNvPr id="1" name=""/>
        <p:cNvGrpSpPr/>
        <p:nvPr/>
      </p:nvGrpSpPr>
      <p:grpSpPr>
        <a:xfrm>
          <a:off x="0" y="0"/>
          <a:ext cx="0" cy="0"/>
          <a:chOff x="0" y="0"/>
          <a:chExt cx="0" cy="0"/>
        </a:xfrm>
      </p:grpSpPr>
      <p:sp>
        <p:nvSpPr>
          <p:cNvPr id="7" name="Title"/>
          <p:cNvSpPr>
            <a:spLocks noGrp="1"/>
          </p:cNvSpPr>
          <p:nvPr>
            <p:ph type="title"/>
          </p:nvPr>
        </p:nvSpPr>
        <p:spPr>
          <a:xfrm>
            <a:off x="360000" y="666000"/>
            <a:ext cx="9216000" cy="756000"/>
          </a:xfrm>
          <a:prstGeom prst="rect">
            <a:avLst/>
          </a:prstGeom>
        </p:spPr>
        <p:txBody>
          <a:bodyPr vert="horz" lIns="91440" tIns="45720" rIns="91440" bIns="45720" rtlCol="0" anchor="ctr">
            <a:noAutofit/>
          </a:bodyPr>
          <a:lstStyle/>
          <a:p>
            <a:r>
              <a:rPr lang="en-US" smtClean="0"/>
              <a:t>Click to edit Master title style</a:t>
            </a:r>
            <a:endParaRPr lang="en-GB" dirty="0"/>
          </a:p>
        </p:txBody>
      </p:sp>
      <p:sp>
        <p:nvSpPr>
          <p:cNvPr id="11" name="TextPlaceholder1"/>
          <p:cNvSpPr>
            <a:spLocks noGrp="1"/>
          </p:cNvSpPr>
          <p:nvPr>
            <p:ph type="body" sz="quarter" idx="12" hasCustomPrompt="1"/>
          </p:nvPr>
        </p:nvSpPr>
        <p:spPr>
          <a:xfrm>
            <a:off x="360000" y="1476000"/>
            <a:ext cx="4500000" cy="4752000"/>
          </a:xfrm>
          <a:prstGeom prst="rect">
            <a:avLst/>
          </a:prstGeom>
        </p:spPr>
        <p:txBody>
          <a:bodyPr/>
          <a:lstStyle>
            <a:lvl1pPr marL="177800" indent="-177800">
              <a:lnSpc>
                <a:spcPct val="100000"/>
              </a:lnSpc>
              <a:spcAft>
                <a:spcPts val="800"/>
              </a:spcAft>
              <a:buSzPct val="130000"/>
              <a:buFont typeface="Calibri" pitchFamily="34" charset="0"/>
              <a:buChar char="▪"/>
              <a:defRPr/>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12" name="PageNo"/>
          <p:cNvSpPr>
            <a:spLocks noGrp="1"/>
          </p:cNvSpPr>
          <p:nvPr>
            <p:ph type="sldNum" sz="quarter" idx="4"/>
          </p:nvPr>
        </p:nvSpPr>
        <p:spPr>
          <a:xfrm>
            <a:off x="8785475" y="324000"/>
            <a:ext cx="784587" cy="288000"/>
          </a:xfrm>
          <a:prstGeom prst="rect">
            <a:avLst/>
          </a:prstGeom>
        </p:spPr>
        <p:txBody>
          <a:bodyPr vert="horz" wrap="none" lIns="91440" tIns="45720" rIns="91440" bIns="45720" rtlCol="0" anchor="ctr"/>
          <a:lstStyle>
            <a:lvl1pPr algn="r">
              <a:defRPr sz="1100" b="1">
                <a:solidFill>
                  <a:schemeClr val="accent3"/>
                </a:solidFill>
              </a:defRPr>
            </a:lvl1pPr>
          </a:lstStyle>
          <a:p>
            <a:fld id="{E78626B2-E168-480E-BAE6-B60060C6AB83}" type="slidenum">
              <a:rPr lang="en-GB" smtClean="0"/>
              <a:pPr/>
              <a:t>‹#›</a:t>
            </a:fld>
            <a:endParaRPr lang="en-GB" dirty="0"/>
          </a:p>
        </p:txBody>
      </p:sp>
      <p:sp>
        <p:nvSpPr>
          <p:cNvPr id="8" name="CaptionR"/>
          <p:cNvSpPr>
            <a:spLocks noGrp="1"/>
          </p:cNvSpPr>
          <p:nvPr>
            <p:ph type="body" sz="quarter" idx="15" hasCustomPrompt="1"/>
          </p:nvPr>
        </p:nvSpPr>
        <p:spPr>
          <a:xfrm>
            <a:off x="5040000" y="1475999"/>
            <a:ext cx="4500000" cy="252000"/>
          </a:xfrm>
          <a:prstGeom prst="rect">
            <a:avLst/>
          </a:prstGeom>
        </p:spPr>
        <p:txBody>
          <a:bodyPr/>
          <a:lstStyle>
            <a:lvl1pPr marL="0" indent="0" algn="ctr">
              <a:lnSpc>
                <a:spcPct val="100000"/>
              </a:lnSpc>
              <a:spcAft>
                <a:spcPts val="800"/>
              </a:spcAft>
              <a:buFontTx/>
              <a:buNone/>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lvl="0"/>
            <a:r>
              <a:rPr lang="en-US" smtClean="0"/>
              <a:t>Click to add caption here</a:t>
            </a:r>
            <a:endParaRPr lang="en-US" dirty="0" smtClean="0"/>
          </a:p>
        </p:txBody>
      </p:sp>
      <p:sp>
        <p:nvSpPr>
          <p:cNvPr id="9" name="ImageR"/>
          <p:cNvSpPr>
            <a:spLocks noGrp="1"/>
          </p:cNvSpPr>
          <p:nvPr>
            <p:ph type="pic" sz="quarter" idx="11" hasCustomPrompt="1"/>
          </p:nvPr>
        </p:nvSpPr>
        <p:spPr>
          <a:xfrm>
            <a:off x="5220000" y="1764000"/>
            <a:ext cx="4230000" cy="4500000"/>
          </a:xfrm>
          <a:prstGeom prst="rect">
            <a:avLst/>
          </a:prstGeom>
        </p:spPr>
        <p:txBody>
          <a:bodyPr/>
          <a:lstStyle>
            <a:lvl1pPr>
              <a:defRPr baseline="0"/>
            </a:lvl1pPr>
          </a:lstStyle>
          <a:p>
            <a:r>
              <a:rPr lang="en-GB" smtClean="0"/>
              <a:t>Click on this bullet and press Ctrl+V to paste a chart. Click on the icon to insert an image from file</a:t>
            </a:r>
            <a:endParaRPr lang="en-GB"/>
          </a:p>
        </p:txBody>
      </p:sp>
      <p:sp>
        <p:nvSpPr>
          <p:cNvPr id="10" name="Header"/>
          <p:cNvSpPr>
            <a:spLocks noGrp="1"/>
          </p:cNvSpPr>
          <p:nvPr>
            <p:ph type="body" sz="quarter" idx="16"/>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
        <p:nvSpPr>
          <p:cNvPr id="13" name="Source"/>
          <p:cNvSpPr>
            <a:spLocks noGrp="1"/>
          </p:cNvSpPr>
          <p:nvPr>
            <p:ph type="body" sz="quarter" idx="14"/>
          </p:nvPr>
        </p:nvSpPr>
        <p:spPr>
          <a:xfrm>
            <a:off x="2940984" y="6271774"/>
            <a:ext cx="5325191" cy="482310"/>
          </a:xfrm>
          <a:prstGeom prst="rect">
            <a:avLst/>
          </a:prstGeom>
        </p:spPr>
        <p:txBody>
          <a:bodyPr bIns="46800" anchor="b" anchorCtr="0"/>
          <a:lstStyle>
            <a:lvl1pPr marL="182563" indent="-182563" algn="l" rtl="0" fontAlgn="base">
              <a:lnSpc>
                <a:spcPct val="100000"/>
              </a:lnSpc>
              <a:spcBef>
                <a:spcPct val="0"/>
              </a:spcBef>
              <a:spcAft>
                <a:spcPts val="400"/>
              </a:spcAft>
              <a:buFontTx/>
              <a:buNone/>
              <a:defRPr lang="en-GB" sz="900" i="1" kern="1200" dirty="0">
                <a:solidFill>
                  <a:schemeClr val="accent1">
                    <a:lumMod val="75000"/>
                  </a:schemeClr>
                </a:solidFill>
                <a:latin typeface="Arial" charset="0"/>
                <a:ea typeface="ＭＳ Ｐゴシック" charset="-128"/>
                <a:cs typeface="+mn-cs"/>
              </a:defRPr>
            </a:lvl1pPr>
          </a:lstStyle>
          <a:p>
            <a:pPr lvl="0"/>
            <a:r>
              <a:rPr lang="en-US" smtClean="0"/>
              <a:t>Click to edit Master text styles</a:t>
            </a:r>
          </a:p>
        </p:txBody>
      </p:sp>
    </p:spTree>
    <p:extLst>
      <p:ext uri="{BB962C8B-B14F-4D97-AF65-F5344CB8AC3E}">
        <p14:creationId xmlns:p14="http://schemas.microsoft.com/office/powerpoint/2010/main" val="8613337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up Graphics">
    <p:spTree>
      <p:nvGrpSpPr>
        <p:cNvPr id="1" name=""/>
        <p:cNvGrpSpPr/>
        <p:nvPr/>
      </p:nvGrpSpPr>
      <p:grpSpPr>
        <a:xfrm>
          <a:off x="0" y="0"/>
          <a:ext cx="0" cy="0"/>
          <a:chOff x="0" y="0"/>
          <a:chExt cx="0" cy="0"/>
        </a:xfrm>
      </p:grpSpPr>
      <p:sp>
        <p:nvSpPr>
          <p:cNvPr id="7" name="Title"/>
          <p:cNvSpPr>
            <a:spLocks noGrp="1"/>
          </p:cNvSpPr>
          <p:nvPr>
            <p:ph type="title" hasCustomPrompt="1"/>
          </p:nvPr>
        </p:nvSpPr>
        <p:spPr>
          <a:xfrm>
            <a:off x="360000" y="666000"/>
            <a:ext cx="9216000" cy="756000"/>
          </a:xfrm>
          <a:prstGeom prst="rect">
            <a:avLst/>
          </a:prstGeom>
        </p:spPr>
        <p:txBody>
          <a:bodyPr vert="horz" lIns="91440" tIns="45720" rIns="91440" bIns="45720" rtlCol="0" anchor="ctr">
            <a:noAutofit/>
          </a:bodyPr>
          <a:lstStyle>
            <a:lvl1pPr>
              <a:defRPr/>
            </a:lvl1pPr>
          </a:lstStyle>
          <a:p>
            <a:r>
              <a:rPr lang="en-US" dirty="0" smtClean="0"/>
              <a:t>Click </a:t>
            </a:r>
            <a:r>
              <a:rPr lang="en-US" smtClean="0"/>
              <a:t>to add title</a:t>
            </a:r>
            <a:endParaRPr lang="en-GB" dirty="0"/>
          </a:p>
        </p:txBody>
      </p:sp>
      <p:sp>
        <p:nvSpPr>
          <p:cNvPr id="12" name="PageNo"/>
          <p:cNvSpPr>
            <a:spLocks noGrp="1"/>
          </p:cNvSpPr>
          <p:nvPr>
            <p:ph type="sldNum" sz="quarter" idx="4"/>
          </p:nvPr>
        </p:nvSpPr>
        <p:spPr>
          <a:xfrm>
            <a:off x="8785475" y="324000"/>
            <a:ext cx="784587" cy="288000"/>
          </a:xfrm>
          <a:prstGeom prst="rect">
            <a:avLst/>
          </a:prstGeom>
        </p:spPr>
        <p:txBody>
          <a:bodyPr vert="horz" wrap="none" lIns="91440" tIns="45720" rIns="91440" bIns="45720" rtlCol="0" anchor="ctr"/>
          <a:lstStyle>
            <a:lvl1pPr algn="r">
              <a:defRPr sz="1100" b="1">
                <a:solidFill>
                  <a:schemeClr val="accent3"/>
                </a:solidFill>
              </a:defRPr>
            </a:lvl1pPr>
          </a:lstStyle>
          <a:p>
            <a:fld id="{E78626B2-E168-480E-BAE6-B60060C6AB83}" type="slidenum">
              <a:rPr lang="en-GB" smtClean="0"/>
              <a:pPr/>
              <a:t>‹#›</a:t>
            </a:fld>
            <a:endParaRPr lang="en-GB" dirty="0"/>
          </a:p>
        </p:txBody>
      </p:sp>
      <p:sp>
        <p:nvSpPr>
          <p:cNvPr id="8" name="CaptionR"/>
          <p:cNvSpPr>
            <a:spLocks noGrp="1"/>
          </p:cNvSpPr>
          <p:nvPr>
            <p:ph type="body" sz="quarter" idx="15" hasCustomPrompt="1"/>
          </p:nvPr>
        </p:nvSpPr>
        <p:spPr>
          <a:xfrm>
            <a:off x="5078100" y="1475999"/>
            <a:ext cx="4500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smtClean="0"/>
              <a:t>Click to add caption here</a:t>
            </a:r>
          </a:p>
        </p:txBody>
      </p:sp>
      <p:sp>
        <p:nvSpPr>
          <p:cNvPr id="9" name="ImageR"/>
          <p:cNvSpPr>
            <a:spLocks noGrp="1"/>
          </p:cNvSpPr>
          <p:nvPr>
            <p:ph type="pic" sz="quarter" idx="11" hasCustomPrompt="1"/>
          </p:nvPr>
        </p:nvSpPr>
        <p:spPr>
          <a:xfrm>
            <a:off x="5210475" y="1764000"/>
            <a:ext cx="4230000" cy="4500000"/>
          </a:xfrm>
          <a:prstGeom prst="rect">
            <a:avLst/>
          </a:prstGeom>
        </p:spPr>
        <p:txBody>
          <a:bodyPr/>
          <a:lstStyle/>
          <a:p>
            <a:r>
              <a:rPr lang="en-GB" smtClean="0"/>
              <a:t>Click on this bullet and press Ctrl+V to paste a chart. Click on the icon to insert an image from file</a:t>
            </a:r>
            <a:endParaRPr lang="en-GB"/>
          </a:p>
        </p:txBody>
      </p:sp>
      <p:sp>
        <p:nvSpPr>
          <p:cNvPr id="10" name="CaptionL"/>
          <p:cNvSpPr>
            <a:spLocks noGrp="1"/>
          </p:cNvSpPr>
          <p:nvPr>
            <p:ph type="body" sz="quarter" idx="16" hasCustomPrompt="1"/>
          </p:nvPr>
        </p:nvSpPr>
        <p:spPr>
          <a:xfrm>
            <a:off x="360000" y="1476000"/>
            <a:ext cx="4500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dirty="0" smtClean="0"/>
              <a:t>Click to add caption here</a:t>
            </a:r>
          </a:p>
        </p:txBody>
      </p:sp>
      <p:sp>
        <p:nvSpPr>
          <p:cNvPr id="13" name="ImageL"/>
          <p:cNvSpPr>
            <a:spLocks noGrp="1"/>
          </p:cNvSpPr>
          <p:nvPr>
            <p:ph type="pic" sz="quarter" idx="17" hasCustomPrompt="1"/>
          </p:nvPr>
        </p:nvSpPr>
        <p:spPr>
          <a:xfrm>
            <a:off x="496946" y="1764000"/>
            <a:ext cx="4230000" cy="4500000"/>
          </a:xfrm>
          <a:prstGeom prst="rect">
            <a:avLst/>
          </a:prstGeom>
        </p:spPr>
        <p:txBody>
          <a:bodyPr/>
          <a:lstStyle/>
          <a:p>
            <a:r>
              <a:rPr lang="en-GB" smtClean="0"/>
              <a:t>Click on this bullet and press Ctrl+V to paste a chart. Click on the icon to insert an image from file</a:t>
            </a:r>
            <a:endParaRPr lang="en-GB"/>
          </a:p>
        </p:txBody>
      </p:sp>
      <p:sp>
        <p:nvSpPr>
          <p:cNvPr id="11" name="Header"/>
          <p:cNvSpPr>
            <a:spLocks noGrp="1"/>
          </p:cNvSpPr>
          <p:nvPr>
            <p:ph type="body" sz="quarter" idx="18"/>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
        <p:nvSpPr>
          <p:cNvPr id="14" name="Source"/>
          <p:cNvSpPr>
            <a:spLocks noGrp="1"/>
          </p:cNvSpPr>
          <p:nvPr>
            <p:ph type="body" sz="quarter" idx="14"/>
          </p:nvPr>
        </p:nvSpPr>
        <p:spPr>
          <a:xfrm>
            <a:off x="2940984" y="6271774"/>
            <a:ext cx="5325191" cy="482310"/>
          </a:xfrm>
          <a:prstGeom prst="rect">
            <a:avLst/>
          </a:prstGeom>
        </p:spPr>
        <p:txBody>
          <a:bodyPr bIns="46800" anchor="b" anchorCtr="0"/>
          <a:lstStyle>
            <a:lvl1pPr marL="182563" indent="-182563" algn="l" rtl="0" fontAlgn="base">
              <a:lnSpc>
                <a:spcPct val="100000"/>
              </a:lnSpc>
              <a:spcBef>
                <a:spcPct val="0"/>
              </a:spcBef>
              <a:spcAft>
                <a:spcPts val="400"/>
              </a:spcAft>
              <a:buFontTx/>
              <a:buNone/>
              <a:defRPr lang="en-GB" sz="900" i="1" kern="1200" dirty="0">
                <a:solidFill>
                  <a:schemeClr val="accent1">
                    <a:lumMod val="75000"/>
                  </a:schemeClr>
                </a:solidFill>
                <a:latin typeface="Arial" charset="0"/>
                <a:ea typeface="ＭＳ Ｐゴシック" charset="-128"/>
                <a:cs typeface="+mn-cs"/>
              </a:defRPr>
            </a:lvl1pPr>
          </a:lstStyle>
          <a:p>
            <a:pPr lvl="0"/>
            <a:r>
              <a:rPr lang="en-US" smtClean="0"/>
              <a:t>Click to edit Master text styles</a:t>
            </a:r>
          </a:p>
        </p:txBody>
      </p:sp>
    </p:spTree>
    <p:extLst>
      <p:ext uri="{BB962C8B-B14F-4D97-AF65-F5344CB8AC3E}">
        <p14:creationId xmlns:p14="http://schemas.microsoft.com/office/powerpoint/2010/main" val="24060959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up Graphics + text below">
    <p:spTree>
      <p:nvGrpSpPr>
        <p:cNvPr id="1" name=""/>
        <p:cNvGrpSpPr/>
        <p:nvPr/>
      </p:nvGrpSpPr>
      <p:grpSpPr>
        <a:xfrm>
          <a:off x="0" y="0"/>
          <a:ext cx="0" cy="0"/>
          <a:chOff x="0" y="0"/>
          <a:chExt cx="0" cy="0"/>
        </a:xfrm>
      </p:grpSpPr>
      <p:sp>
        <p:nvSpPr>
          <p:cNvPr id="7" name="Title"/>
          <p:cNvSpPr>
            <a:spLocks noGrp="1"/>
          </p:cNvSpPr>
          <p:nvPr>
            <p:ph type="title" hasCustomPrompt="1"/>
          </p:nvPr>
        </p:nvSpPr>
        <p:spPr>
          <a:xfrm>
            <a:off x="360000" y="666000"/>
            <a:ext cx="9216000" cy="756000"/>
          </a:xfrm>
          <a:prstGeom prst="rect">
            <a:avLst/>
          </a:prstGeom>
        </p:spPr>
        <p:txBody>
          <a:bodyPr vert="horz" lIns="91440" tIns="45720" rIns="91440" bIns="45720" rtlCol="0" anchor="ctr">
            <a:noAutofit/>
          </a:bodyPr>
          <a:lstStyle>
            <a:lvl1pPr>
              <a:defRPr/>
            </a:lvl1pPr>
          </a:lstStyle>
          <a:p>
            <a:r>
              <a:rPr lang="en-US" dirty="0" smtClean="0"/>
              <a:t>Click </a:t>
            </a:r>
            <a:r>
              <a:rPr lang="en-US" smtClean="0"/>
              <a:t>to add title</a:t>
            </a:r>
            <a:endParaRPr lang="en-GB" dirty="0"/>
          </a:p>
        </p:txBody>
      </p:sp>
      <p:sp>
        <p:nvSpPr>
          <p:cNvPr id="12" name="PageNo"/>
          <p:cNvSpPr>
            <a:spLocks noGrp="1"/>
          </p:cNvSpPr>
          <p:nvPr>
            <p:ph type="sldNum" sz="quarter" idx="4"/>
          </p:nvPr>
        </p:nvSpPr>
        <p:spPr>
          <a:xfrm>
            <a:off x="8785475" y="324000"/>
            <a:ext cx="784587" cy="288000"/>
          </a:xfrm>
          <a:prstGeom prst="rect">
            <a:avLst/>
          </a:prstGeom>
        </p:spPr>
        <p:txBody>
          <a:bodyPr vert="horz" wrap="none" lIns="91440" tIns="45720" rIns="91440" bIns="45720" rtlCol="0" anchor="ctr"/>
          <a:lstStyle>
            <a:lvl1pPr algn="r">
              <a:defRPr sz="1100" b="1">
                <a:solidFill>
                  <a:schemeClr val="accent3"/>
                </a:solidFill>
              </a:defRPr>
            </a:lvl1pPr>
          </a:lstStyle>
          <a:p>
            <a:fld id="{E78626B2-E168-480E-BAE6-B60060C6AB83}" type="slidenum">
              <a:rPr lang="en-GB" smtClean="0"/>
              <a:pPr/>
              <a:t>‹#›</a:t>
            </a:fld>
            <a:endParaRPr lang="en-GB" dirty="0"/>
          </a:p>
        </p:txBody>
      </p:sp>
      <p:sp>
        <p:nvSpPr>
          <p:cNvPr id="8" name="CaptionR"/>
          <p:cNvSpPr>
            <a:spLocks noGrp="1"/>
          </p:cNvSpPr>
          <p:nvPr>
            <p:ph type="body" sz="quarter" idx="15" hasCustomPrompt="1"/>
          </p:nvPr>
        </p:nvSpPr>
        <p:spPr>
          <a:xfrm>
            <a:off x="5077324" y="1475999"/>
            <a:ext cx="4500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smtClean="0"/>
              <a:t>Click to add caption here</a:t>
            </a:r>
          </a:p>
        </p:txBody>
      </p:sp>
      <p:sp>
        <p:nvSpPr>
          <p:cNvPr id="9" name="ImageR"/>
          <p:cNvSpPr>
            <a:spLocks noGrp="1"/>
          </p:cNvSpPr>
          <p:nvPr>
            <p:ph type="pic" sz="quarter" idx="11" hasCustomPrompt="1"/>
          </p:nvPr>
        </p:nvSpPr>
        <p:spPr>
          <a:xfrm>
            <a:off x="5210669" y="1764000"/>
            <a:ext cx="4230000" cy="3524400"/>
          </a:xfrm>
          <a:prstGeom prst="rect">
            <a:avLst/>
          </a:prstGeom>
        </p:spPr>
        <p:txBody>
          <a:bodyPr/>
          <a:lstStyle/>
          <a:p>
            <a:r>
              <a:rPr lang="en-GB" smtClean="0"/>
              <a:t>Click on this bullet and press Ctrl+V to paste a chart. Click on the icon to insert an image from file</a:t>
            </a:r>
            <a:endParaRPr lang="en-GB"/>
          </a:p>
        </p:txBody>
      </p:sp>
      <p:sp>
        <p:nvSpPr>
          <p:cNvPr id="10" name="CaptionL"/>
          <p:cNvSpPr>
            <a:spLocks noGrp="1"/>
          </p:cNvSpPr>
          <p:nvPr>
            <p:ph type="body" sz="quarter" idx="16" hasCustomPrompt="1"/>
          </p:nvPr>
        </p:nvSpPr>
        <p:spPr>
          <a:xfrm>
            <a:off x="360000" y="1476000"/>
            <a:ext cx="4500000" cy="252000"/>
          </a:xfrm>
          <a:prstGeom prst="rect">
            <a:avLst/>
          </a:prstGeom>
        </p:spPr>
        <p:txBody>
          <a:bodyPr/>
          <a:lstStyle>
            <a:lvl1pPr marL="0" marR="0" indent="0" algn="ctr" defTabSz="914400" rtl="0" eaLnBrk="0" fontAlgn="base" latinLnBrk="0" hangingPunct="0">
              <a:lnSpc>
                <a:spcPct val="100000"/>
              </a:lnSpc>
              <a:spcBef>
                <a:spcPct val="0"/>
              </a:spcBef>
              <a:spcAft>
                <a:spcPts val="800"/>
              </a:spcAft>
              <a:buClr>
                <a:schemeClr val="accent2"/>
              </a:buClr>
              <a:buSzTx/>
              <a:buFontTx/>
              <a:buNone/>
              <a:tabLst/>
              <a:defRPr b="1"/>
            </a:lvl1pPr>
            <a:lvl2pPr>
              <a:lnSpc>
                <a:spcPct val="100000"/>
              </a:lnSpc>
              <a:spcAft>
                <a:spcPts val="800"/>
              </a:spcAft>
              <a:defRPr/>
            </a:lvl2pPr>
            <a:lvl3pPr>
              <a:lnSpc>
                <a:spcPct val="100000"/>
              </a:lnSpc>
              <a:spcAft>
                <a:spcPts val="800"/>
              </a:spcAft>
              <a:defRPr/>
            </a:lvl3pPr>
            <a:lvl4pPr>
              <a:lnSpc>
                <a:spcPct val="100000"/>
              </a:lnSpc>
              <a:spcAft>
                <a:spcPts val="800"/>
              </a:spcAft>
              <a:defRPr/>
            </a:lvl4pPr>
            <a:lvl5pPr marL="719138" indent="0">
              <a:buNone/>
              <a:defRPr/>
            </a:lvl5pPr>
          </a:lstStyle>
          <a:p>
            <a:pPr marL="0" marR="0" lvl="0" indent="0" algn="ctr" defTabSz="914400" rtl="0" eaLnBrk="0" fontAlgn="base" latinLnBrk="0" hangingPunct="0">
              <a:lnSpc>
                <a:spcPct val="100000"/>
              </a:lnSpc>
              <a:spcBef>
                <a:spcPct val="0"/>
              </a:spcBef>
              <a:spcAft>
                <a:spcPts val="800"/>
              </a:spcAft>
              <a:buClr>
                <a:schemeClr val="accent2"/>
              </a:buClr>
              <a:buSzTx/>
              <a:buFontTx/>
              <a:buNone/>
              <a:tabLst/>
              <a:defRPr/>
            </a:pPr>
            <a:r>
              <a:rPr lang="en-US" dirty="0" smtClean="0"/>
              <a:t>Click to add caption here</a:t>
            </a:r>
          </a:p>
        </p:txBody>
      </p:sp>
      <p:sp>
        <p:nvSpPr>
          <p:cNvPr id="13" name="ImageL"/>
          <p:cNvSpPr>
            <a:spLocks noGrp="1"/>
          </p:cNvSpPr>
          <p:nvPr>
            <p:ph type="pic" sz="quarter" idx="17" hasCustomPrompt="1"/>
          </p:nvPr>
        </p:nvSpPr>
        <p:spPr>
          <a:xfrm>
            <a:off x="495976" y="1764000"/>
            <a:ext cx="4230000" cy="3524400"/>
          </a:xfrm>
          <a:prstGeom prst="rect">
            <a:avLst/>
          </a:prstGeom>
        </p:spPr>
        <p:txBody>
          <a:bodyPr/>
          <a:lstStyle/>
          <a:p>
            <a:r>
              <a:rPr lang="en-GB" smtClean="0"/>
              <a:t>Click on this bullet and press Ctrl+V to paste a chart. Click on the icon to insert an image from file</a:t>
            </a:r>
            <a:endParaRPr lang="en-GB"/>
          </a:p>
        </p:txBody>
      </p:sp>
      <p:sp>
        <p:nvSpPr>
          <p:cNvPr id="11" name="Header"/>
          <p:cNvSpPr>
            <a:spLocks noGrp="1"/>
          </p:cNvSpPr>
          <p:nvPr>
            <p:ph type="body" sz="quarter" idx="18"/>
          </p:nvPr>
        </p:nvSpPr>
        <p:spPr>
          <a:xfrm>
            <a:off x="360000" y="331200"/>
            <a:ext cx="3240000" cy="280800"/>
          </a:xfrm>
          <a:prstGeom prst="rect">
            <a:avLst/>
          </a:prstGeom>
        </p:spPr>
        <p:txBody>
          <a:bodyPr wrap="none" anchor="ctr" anchorCtr="0"/>
          <a:lstStyle>
            <a:lvl1pPr marL="0" indent="0">
              <a:lnSpc>
                <a:spcPct val="100000"/>
              </a:lnSpc>
              <a:buFontTx/>
              <a:buNone/>
              <a:defRPr sz="1100" b="1">
                <a:solidFill>
                  <a:schemeClr val="accent3"/>
                </a:solidFill>
              </a:defRPr>
            </a:lvl1pPr>
            <a:lvl2pPr marL="177800" indent="0">
              <a:buFontTx/>
              <a:buNone/>
              <a:defRPr/>
            </a:lvl2pPr>
            <a:lvl3pPr marL="355600" indent="0">
              <a:buFontTx/>
              <a:buNone/>
              <a:defRPr/>
            </a:lvl3pPr>
            <a:lvl4pPr marL="541338" indent="0">
              <a:buFontTx/>
              <a:buNone/>
              <a:defRPr/>
            </a:lvl4pPr>
            <a:lvl5pPr marL="719138" indent="0">
              <a:buFontTx/>
              <a:buNone/>
              <a:defRPr/>
            </a:lvl5pPr>
          </a:lstStyle>
          <a:p>
            <a:pPr lvl="0"/>
            <a:r>
              <a:rPr lang="en-US" smtClean="0"/>
              <a:t>Click to edit Master text styles</a:t>
            </a:r>
          </a:p>
        </p:txBody>
      </p:sp>
      <p:sp>
        <p:nvSpPr>
          <p:cNvPr id="14" name="Source"/>
          <p:cNvSpPr>
            <a:spLocks noGrp="1"/>
          </p:cNvSpPr>
          <p:nvPr>
            <p:ph type="body" sz="quarter" idx="14"/>
          </p:nvPr>
        </p:nvSpPr>
        <p:spPr>
          <a:xfrm>
            <a:off x="2940984" y="6271774"/>
            <a:ext cx="5325191" cy="482310"/>
          </a:xfrm>
          <a:prstGeom prst="rect">
            <a:avLst/>
          </a:prstGeom>
        </p:spPr>
        <p:txBody>
          <a:bodyPr bIns="46800" anchor="b" anchorCtr="0"/>
          <a:lstStyle>
            <a:lvl1pPr marL="182563" indent="-182563" algn="l" rtl="0" fontAlgn="base">
              <a:lnSpc>
                <a:spcPct val="100000"/>
              </a:lnSpc>
              <a:spcBef>
                <a:spcPct val="0"/>
              </a:spcBef>
              <a:spcAft>
                <a:spcPts val="400"/>
              </a:spcAft>
              <a:buFontTx/>
              <a:buNone/>
              <a:defRPr lang="en-GB" sz="900" i="1" kern="1200" dirty="0">
                <a:solidFill>
                  <a:schemeClr val="accent1">
                    <a:lumMod val="75000"/>
                  </a:schemeClr>
                </a:solidFill>
                <a:latin typeface="Arial" charset="0"/>
                <a:ea typeface="ＭＳ Ｐゴシック" charset="-128"/>
                <a:cs typeface="+mn-cs"/>
              </a:defRPr>
            </a:lvl1pPr>
          </a:lstStyle>
          <a:p>
            <a:pPr lvl="0"/>
            <a:r>
              <a:rPr lang="en-US" smtClean="0"/>
              <a:t>Click to edit Master text styles</a:t>
            </a:r>
          </a:p>
        </p:txBody>
      </p:sp>
      <p:sp>
        <p:nvSpPr>
          <p:cNvPr id="15" name="TextPlaceholder1"/>
          <p:cNvSpPr>
            <a:spLocks noGrp="1"/>
          </p:cNvSpPr>
          <p:nvPr>
            <p:ph type="body" sz="quarter" idx="12" hasCustomPrompt="1"/>
          </p:nvPr>
        </p:nvSpPr>
        <p:spPr>
          <a:xfrm>
            <a:off x="397324" y="5374431"/>
            <a:ext cx="4428000" cy="844237"/>
          </a:xfrm>
          <a:prstGeom prst="rect">
            <a:avLst/>
          </a:prstGeom>
        </p:spPr>
        <p:txBody>
          <a:bodyPr/>
          <a:lstStyle>
            <a:lvl1pPr marL="177800" indent="-177800">
              <a:lnSpc>
                <a:spcPct val="100000"/>
              </a:lnSpc>
              <a:spcAft>
                <a:spcPts val="800"/>
              </a:spcAft>
              <a:buSzPct val="130000"/>
              <a:buFont typeface="Calibri" pitchFamily="34" charset="0"/>
              <a:buChar char="▪"/>
              <a:defRPr/>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US" dirty="0" smtClean="0"/>
              <a:t>Click to add text</a:t>
            </a:r>
          </a:p>
        </p:txBody>
      </p:sp>
      <p:sp>
        <p:nvSpPr>
          <p:cNvPr id="16" name="TextPlaceholder2"/>
          <p:cNvSpPr>
            <a:spLocks noGrp="1"/>
          </p:cNvSpPr>
          <p:nvPr>
            <p:ph type="body" sz="quarter" idx="19" hasCustomPrompt="1"/>
          </p:nvPr>
        </p:nvSpPr>
        <p:spPr>
          <a:xfrm>
            <a:off x="5142641" y="5374431"/>
            <a:ext cx="4428000" cy="844237"/>
          </a:xfrm>
          <a:prstGeom prst="rect">
            <a:avLst/>
          </a:prstGeom>
        </p:spPr>
        <p:txBody>
          <a:bodyPr/>
          <a:lstStyle>
            <a:lvl1pPr marL="177800" indent="-177800">
              <a:lnSpc>
                <a:spcPct val="100000"/>
              </a:lnSpc>
              <a:spcAft>
                <a:spcPts val="800"/>
              </a:spcAft>
              <a:buSzPct val="130000"/>
              <a:buFont typeface="Calibri" pitchFamily="34" charset="0"/>
              <a:buChar char="▪"/>
              <a:defRPr/>
            </a:lvl1pPr>
            <a:lvl2pPr marL="354013" indent="-176213">
              <a:lnSpc>
                <a:spcPct val="100000"/>
              </a:lnSpc>
              <a:spcAft>
                <a:spcPts val="800"/>
              </a:spcAft>
              <a:buFont typeface="Calibri" pitchFamily="34" charset="0"/>
              <a:buChar char="–"/>
              <a:defRPr/>
            </a:lvl2pPr>
            <a:lvl3pPr marL="541338" indent="-185738">
              <a:lnSpc>
                <a:spcPct val="100000"/>
              </a:lnSpc>
              <a:spcAft>
                <a:spcPts val="800"/>
              </a:spcAft>
              <a:buSzPct val="80000"/>
              <a:buFont typeface="Calibri" pitchFamily="34" charset="0"/>
              <a:buChar char="▪"/>
              <a:defRPr/>
            </a:lvl3pPr>
            <a:lvl4pPr marL="719138" indent="-177800">
              <a:lnSpc>
                <a:spcPct val="100000"/>
              </a:lnSpc>
              <a:spcAft>
                <a:spcPts val="800"/>
              </a:spcAft>
              <a:buSzPct val="70000"/>
              <a:buFont typeface="Calibri" pitchFamily="34" charset="0"/>
              <a:buChar char="–"/>
              <a:defRPr/>
            </a:lvl4pPr>
            <a:lvl5pPr marL="719138" indent="0">
              <a:buNone/>
              <a:defRPr/>
            </a:lvl5pPr>
          </a:lstStyle>
          <a:p>
            <a:pPr lvl="0"/>
            <a:r>
              <a:rPr lang="en-US" smtClean="0"/>
              <a:t>Click to add text</a:t>
            </a:r>
            <a:endParaRPr lang="en-US" dirty="0" smtClean="0"/>
          </a:p>
        </p:txBody>
      </p:sp>
    </p:spTree>
    <p:extLst>
      <p:ext uri="{BB962C8B-B14F-4D97-AF65-F5344CB8AC3E}">
        <p14:creationId xmlns:p14="http://schemas.microsoft.com/office/powerpoint/2010/main" val="73821715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3"/>
            </p:custDataLst>
            <p:extLst>
              <p:ext uri="{D42A27DB-BD31-4B8C-83A1-F6EECF244321}">
                <p14:modId xmlns:p14="http://schemas.microsoft.com/office/powerpoint/2010/main" val="342995828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427" name="think-cell Slide" r:id="rId24" imgW="360" imgH="360" progId="TCLayout.ActiveDocument.1">
                  <p:embed/>
                </p:oleObj>
              </mc:Choice>
              <mc:Fallback>
                <p:oleObj name="think-cell Slide" r:id="rId24" imgW="360" imgH="360" progId="TCLayout.ActiveDocument.1">
                  <p:embed/>
                  <p:pic>
                    <p:nvPicPr>
                      <p:cNvPr id="0" name="Picture 289"/>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HeaderBar"/>
          <p:cNvSpPr/>
          <p:nvPr/>
        </p:nvSpPr>
        <p:spPr>
          <a:xfrm>
            <a:off x="360000" y="324000"/>
            <a:ext cx="9210964" cy="28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PageNo"/>
          <p:cNvSpPr>
            <a:spLocks noGrp="1"/>
          </p:cNvSpPr>
          <p:nvPr>
            <p:ph type="sldNum" sz="quarter" idx="4"/>
          </p:nvPr>
        </p:nvSpPr>
        <p:spPr>
          <a:xfrm>
            <a:off x="8785475" y="324000"/>
            <a:ext cx="784587" cy="288000"/>
          </a:xfrm>
          <a:prstGeom prst="rect">
            <a:avLst/>
          </a:prstGeom>
        </p:spPr>
        <p:txBody>
          <a:bodyPr vert="horz" wrap="none" lIns="91440" tIns="45720" rIns="91440" bIns="45720" rtlCol="0" anchor="ctr"/>
          <a:lstStyle>
            <a:lvl1pPr algn="r">
              <a:defRPr sz="1100" b="1">
                <a:solidFill>
                  <a:schemeClr val="accent3"/>
                </a:solidFill>
              </a:defRPr>
            </a:lvl1pPr>
          </a:lstStyle>
          <a:p>
            <a:fld id="{E78626B2-E168-480E-BAE6-B60060C6AB83}" type="slidenum">
              <a:rPr lang="en-GB" smtClean="0"/>
              <a:pPr/>
              <a:t>‹#›</a:t>
            </a:fld>
            <a:endParaRPr lang="en-GB" dirty="0"/>
          </a:p>
        </p:txBody>
      </p:sp>
      <p:cxnSp>
        <p:nvCxnSpPr>
          <p:cNvPr id="15" name="HeaderLine"/>
          <p:cNvCxnSpPr/>
          <p:nvPr/>
        </p:nvCxnSpPr>
        <p:spPr>
          <a:xfrm>
            <a:off x="360000" y="1422301"/>
            <a:ext cx="9216000" cy="1693"/>
          </a:xfrm>
          <a:prstGeom prst="line">
            <a:avLst/>
          </a:prstGeom>
          <a:ln w="12700" cap="rnd" cmpd="sng">
            <a:solidFill>
              <a:schemeClr val="accent2"/>
            </a:solidFill>
            <a:prstDash val="solid"/>
            <a:bevel/>
          </a:ln>
        </p:spPr>
        <p:style>
          <a:lnRef idx="1">
            <a:schemeClr val="accent1"/>
          </a:lnRef>
          <a:fillRef idx="0">
            <a:schemeClr val="accent1"/>
          </a:fillRef>
          <a:effectRef idx="0">
            <a:schemeClr val="accent1"/>
          </a:effectRef>
          <a:fontRef idx="minor">
            <a:schemeClr val="tx1"/>
          </a:fontRef>
        </p:style>
      </p:cxnSp>
      <p:sp>
        <p:nvSpPr>
          <p:cNvPr id="5" name="Title"/>
          <p:cNvSpPr>
            <a:spLocks noGrp="1"/>
          </p:cNvSpPr>
          <p:nvPr>
            <p:ph type="title"/>
          </p:nvPr>
        </p:nvSpPr>
        <p:spPr>
          <a:xfrm>
            <a:off x="360000" y="666000"/>
            <a:ext cx="9216000" cy="756000"/>
          </a:xfrm>
          <a:prstGeom prst="rect">
            <a:avLst/>
          </a:prstGeom>
        </p:spPr>
        <p:txBody>
          <a:bodyPr vert="horz" lIns="91440" tIns="45720" rIns="91440" bIns="45720" rtlCol="0" anchor="ctr">
            <a:noAutofit/>
          </a:bodyPr>
          <a:lstStyle/>
          <a:p>
            <a:r>
              <a:rPr lang="en-US" dirty="0" smtClean="0"/>
              <a:t>Click </a:t>
            </a:r>
            <a:r>
              <a:rPr lang="en-US" smtClean="0"/>
              <a:t>to add slide title</a:t>
            </a:r>
            <a:endParaRPr lang="en-GB" dirty="0"/>
          </a:p>
        </p:txBody>
      </p:sp>
      <p:sp>
        <p:nvSpPr>
          <p:cNvPr id="3" name="Footer"/>
          <p:cNvSpPr txBox="1"/>
          <p:nvPr/>
        </p:nvSpPr>
        <p:spPr>
          <a:xfrm>
            <a:off x="215899" y="6527800"/>
            <a:ext cx="864339" cy="230832"/>
          </a:xfrm>
          <a:prstGeom prst="rect">
            <a:avLst/>
          </a:prstGeom>
          <a:noFill/>
        </p:spPr>
        <p:txBody>
          <a:bodyPr vert="horz" wrap="none" rtlCol="0">
            <a:spAutoFit/>
          </a:bodyPr>
          <a:lstStyle/>
          <a:p>
            <a:pPr algn="l"/>
            <a:r>
              <a:rPr lang="en-GB" sz="900" smtClean="0">
                <a:solidFill>
                  <a:srgbClr val="191756"/>
                </a:solidFill>
                <a:latin typeface="Arial"/>
              </a:rPr>
              <a:t>2001604-202</a:t>
            </a:r>
            <a:endParaRPr lang="en-GB" sz="900" dirty="0">
              <a:solidFill>
                <a:srgbClr val="191756"/>
              </a:solidFill>
              <a:latin typeface="Arial"/>
            </a:endParaRPr>
          </a:p>
        </p:txBody>
      </p:sp>
      <p:pic>
        <p:nvPicPr>
          <p:cNvPr id="2051" name="Logo"/>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8532000" y="6354000"/>
            <a:ext cx="1085050" cy="3672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791" r:id="rId1"/>
    <p:sldLayoutId id="2147483751" r:id="rId2"/>
    <p:sldLayoutId id="2147483754" r:id="rId3"/>
    <p:sldLayoutId id="2147483758" r:id="rId4"/>
    <p:sldLayoutId id="2147483757" r:id="rId5"/>
    <p:sldLayoutId id="2147483793" r:id="rId6"/>
    <p:sldLayoutId id="2147483755" r:id="rId7"/>
    <p:sldLayoutId id="2147483795" r:id="rId8"/>
    <p:sldLayoutId id="2147483794" r:id="rId9"/>
    <p:sldLayoutId id="2147483797" r:id="rId10"/>
    <p:sldLayoutId id="2147483796" r:id="rId11"/>
    <p:sldLayoutId id="2147483798" r:id="rId12"/>
    <p:sldLayoutId id="2147483799" r:id="rId13"/>
    <p:sldLayoutId id="2147483800" r:id="rId14"/>
    <p:sldLayoutId id="2147483801" r:id="rId15"/>
    <p:sldLayoutId id="2147483759" r:id="rId16"/>
    <p:sldLayoutId id="2147483789" r:id="rId17"/>
    <p:sldLayoutId id="2147483750" r:id="rId18"/>
    <p:sldLayoutId id="2147483787" r:id="rId19"/>
    <p:sldLayoutId id="2147483786" r:id="rId20"/>
  </p:sldLayoutIdLst>
  <p:timing>
    <p:tnLst>
      <p:par>
        <p:cTn id="1" dur="indefinite" restart="never" nodeType="tmRoot"/>
      </p:par>
    </p:tnLst>
  </p:timing>
  <p:hf hdr="0" dt="0"/>
  <p:txStyles>
    <p:titleStyle>
      <a:lvl1pPr algn="l" rtl="0" eaLnBrk="1" fontAlgn="base" hangingPunct="1">
        <a:lnSpc>
          <a:spcPts val="2500"/>
        </a:lnSpc>
        <a:spcBef>
          <a:spcPct val="0"/>
        </a:spcBef>
        <a:spcAft>
          <a:spcPct val="0"/>
        </a:spcAft>
        <a:defRPr sz="2000" b="1" kern="1200">
          <a:solidFill>
            <a:schemeClr val="tx2"/>
          </a:solidFill>
          <a:latin typeface="Arial" pitchFamily="34" charset="0"/>
          <a:ea typeface="ＭＳ Ｐゴシック" charset="-128"/>
          <a:cs typeface="Arial" pitchFamily="34" charset="0"/>
        </a:defRPr>
      </a:lvl1pPr>
      <a:lvl2pPr algn="l" rtl="0" eaLnBrk="1" fontAlgn="base" hangingPunct="1">
        <a:lnSpc>
          <a:spcPts val="4200"/>
        </a:lnSpc>
        <a:spcBef>
          <a:spcPct val="0"/>
        </a:spcBef>
        <a:spcAft>
          <a:spcPct val="0"/>
        </a:spcAft>
        <a:defRPr sz="4200" b="1">
          <a:solidFill>
            <a:schemeClr val="tx2"/>
          </a:solidFill>
          <a:latin typeface="Arial" charset="0"/>
          <a:ea typeface="ＭＳ Ｐゴシック" charset="-128"/>
          <a:cs typeface="Arial" charset="0"/>
        </a:defRPr>
      </a:lvl2pPr>
      <a:lvl3pPr algn="l" rtl="0" eaLnBrk="1" fontAlgn="base" hangingPunct="1">
        <a:lnSpc>
          <a:spcPts val="4200"/>
        </a:lnSpc>
        <a:spcBef>
          <a:spcPct val="0"/>
        </a:spcBef>
        <a:spcAft>
          <a:spcPct val="0"/>
        </a:spcAft>
        <a:defRPr sz="4200" b="1">
          <a:solidFill>
            <a:schemeClr val="tx2"/>
          </a:solidFill>
          <a:latin typeface="Arial" charset="0"/>
          <a:ea typeface="ＭＳ Ｐゴシック" charset="-128"/>
          <a:cs typeface="Arial" charset="0"/>
        </a:defRPr>
      </a:lvl3pPr>
      <a:lvl4pPr algn="l" rtl="0" eaLnBrk="1" fontAlgn="base" hangingPunct="1">
        <a:lnSpc>
          <a:spcPts val="4200"/>
        </a:lnSpc>
        <a:spcBef>
          <a:spcPct val="0"/>
        </a:spcBef>
        <a:spcAft>
          <a:spcPct val="0"/>
        </a:spcAft>
        <a:defRPr sz="4200" b="1">
          <a:solidFill>
            <a:schemeClr val="tx2"/>
          </a:solidFill>
          <a:latin typeface="Arial" charset="0"/>
          <a:ea typeface="ＭＳ Ｐゴシック" charset="-128"/>
          <a:cs typeface="Arial" charset="0"/>
        </a:defRPr>
      </a:lvl4pPr>
      <a:lvl5pPr algn="l" rtl="0" eaLnBrk="1" fontAlgn="base" hangingPunct="1">
        <a:lnSpc>
          <a:spcPts val="4200"/>
        </a:lnSpc>
        <a:spcBef>
          <a:spcPct val="0"/>
        </a:spcBef>
        <a:spcAft>
          <a:spcPct val="0"/>
        </a:spcAft>
        <a:defRPr sz="4200" b="1">
          <a:solidFill>
            <a:schemeClr val="tx2"/>
          </a:solidFill>
          <a:latin typeface="Arial" charset="0"/>
          <a:ea typeface="ＭＳ Ｐゴシック" charset="-128"/>
          <a:cs typeface="Arial" charset="0"/>
        </a:defRPr>
      </a:lvl5pPr>
      <a:lvl6pPr marL="457200" algn="l" rtl="0" eaLnBrk="1" fontAlgn="base" hangingPunct="1">
        <a:lnSpc>
          <a:spcPts val="4200"/>
        </a:lnSpc>
        <a:spcBef>
          <a:spcPct val="0"/>
        </a:spcBef>
        <a:spcAft>
          <a:spcPct val="0"/>
        </a:spcAft>
        <a:defRPr sz="4200" b="1">
          <a:solidFill>
            <a:schemeClr val="tx2"/>
          </a:solidFill>
          <a:latin typeface="Arial" charset="0"/>
          <a:ea typeface="ＭＳ Ｐゴシック" charset="-128"/>
        </a:defRPr>
      </a:lvl6pPr>
      <a:lvl7pPr marL="914400" algn="l" rtl="0" eaLnBrk="1" fontAlgn="base" hangingPunct="1">
        <a:lnSpc>
          <a:spcPts val="4200"/>
        </a:lnSpc>
        <a:spcBef>
          <a:spcPct val="0"/>
        </a:spcBef>
        <a:spcAft>
          <a:spcPct val="0"/>
        </a:spcAft>
        <a:defRPr sz="4200" b="1">
          <a:solidFill>
            <a:schemeClr val="tx2"/>
          </a:solidFill>
          <a:latin typeface="Arial" charset="0"/>
          <a:ea typeface="ＭＳ Ｐゴシック" charset="-128"/>
        </a:defRPr>
      </a:lvl7pPr>
      <a:lvl8pPr marL="1371600" algn="l" rtl="0" eaLnBrk="1" fontAlgn="base" hangingPunct="1">
        <a:lnSpc>
          <a:spcPts val="4200"/>
        </a:lnSpc>
        <a:spcBef>
          <a:spcPct val="0"/>
        </a:spcBef>
        <a:spcAft>
          <a:spcPct val="0"/>
        </a:spcAft>
        <a:defRPr sz="4200" b="1">
          <a:solidFill>
            <a:schemeClr val="tx2"/>
          </a:solidFill>
          <a:latin typeface="Arial" charset="0"/>
          <a:ea typeface="ＭＳ Ｐゴシック" charset="-128"/>
        </a:defRPr>
      </a:lvl8pPr>
      <a:lvl9pPr marL="1828800" algn="l" rtl="0" eaLnBrk="1" fontAlgn="base" hangingPunct="1">
        <a:lnSpc>
          <a:spcPts val="4200"/>
        </a:lnSpc>
        <a:spcBef>
          <a:spcPct val="0"/>
        </a:spcBef>
        <a:spcAft>
          <a:spcPct val="0"/>
        </a:spcAft>
        <a:defRPr sz="4200" b="1">
          <a:solidFill>
            <a:schemeClr val="tx2"/>
          </a:solidFill>
          <a:latin typeface="Arial" charset="0"/>
          <a:ea typeface="ＭＳ Ｐゴシック" charset="-128"/>
        </a:defRPr>
      </a:lvl9pPr>
    </p:titleStyle>
    <p:bodyStyle>
      <a:lvl1pPr marL="177800" indent="-177800" algn="l" rtl="0" eaLnBrk="1" fontAlgn="base" hangingPunct="1">
        <a:lnSpc>
          <a:spcPts val="3000"/>
        </a:lnSpc>
        <a:spcBef>
          <a:spcPct val="0"/>
        </a:spcBef>
        <a:spcAft>
          <a:spcPct val="0"/>
        </a:spcAft>
        <a:buClr>
          <a:schemeClr val="accent2"/>
        </a:buClr>
        <a:buFont typeface="Wingdings" pitchFamily="2" charset="2"/>
        <a:buChar char="§"/>
        <a:defRPr sz="1200" kern="1200">
          <a:solidFill>
            <a:schemeClr val="tx2"/>
          </a:solidFill>
          <a:latin typeface="Arial" pitchFamily="34" charset="0"/>
          <a:ea typeface="ＭＳ Ｐゴシック" charset="-128"/>
          <a:cs typeface="Arial" pitchFamily="34" charset="0"/>
        </a:defRPr>
      </a:lvl1pPr>
      <a:lvl2pPr marL="354013" indent="-176213" algn="l" rtl="0" eaLnBrk="1" fontAlgn="base" hangingPunct="1">
        <a:lnSpc>
          <a:spcPts val="2600"/>
        </a:lnSpc>
        <a:spcBef>
          <a:spcPct val="0"/>
        </a:spcBef>
        <a:spcAft>
          <a:spcPct val="0"/>
        </a:spcAft>
        <a:buClr>
          <a:schemeClr val="accent2"/>
        </a:buClr>
        <a:buFont typeface="Symbol" pitchFamily="18" charset="2"/>
        <a:buChar char="-"/>
        <a:defRPr sz="1200" kern="1200">
          <a:solidFill>
            <a:schemeClr val="tx2"/>
          </a:solidFill>
          <a:latin typeface="Arial" pitchFamily="34" charset="0"/>
          <a:ea typeface="ＭＳ Ｐゴシック" charset="-128"/>
          <a:cs typeface="Arial" pitchFamily="34" charset="0"/>
        </a:defRPr>
      </a:lvl2pPr>
      <a:lvl3pPr marL="541338" indent="-185738" algn="l" rtl="0" eaLnBrk="1" fontAlgn="base" hangingPunct="1">
        <a:lnSpc>
          <a:spcPts val="2600"/>
        </a:lnSpc>
        <a:spcBef>
          <a:spcPct val="0"/>
        </a:spcBef>
        <a:spcAft>
          <a:spcPct val="0"/>
        </a:spcAft>
        <a:buClr>
          <a:schemeClr val="accent2"/>
        </a:buClr>
        <a:buSzPct val="60000"/>
        <a:buFont typeface="Wingdings" pitchFamily="2" charset="2"/>
        <a:buChar char="§"/>
        <a:defRPr sz="1200" kern="1200">
          <a:solidFill>
            <a:schemeClr val="tx2"/>
          </a:solidFill>
          <a:latin typeface="Arial" pitchFamily="34" charset="0"/>
          <a:ea typeface="ＭＳ Ｐゴシック" charset="-128"/>
          <a:cs typeface="Arial" pitchFamily="34" charset="0"/>
        </a:defRPr>
      </a:lvl3pPr>
      <a:lvl4pPr marL="719138" indent="-177800" algn="l" rtl="0" eaLnBrk="1" fontAlgn="base" hangingPunct="1">
        <a:lnSpc>
          <a:spcPts val="2600"/>
        </a:lnSpc>
        <a:spcBef>
          <a:spcPct val="0"/>
        </a:spcBef>
        <a:spcAft>
          <a:spcPct val="0"/>
        </a:spcAft>
        <a:buClr>
          <a:schemeClr val="accent2"/>
        </a:buClr>
        <a:buFont typeface="Symbol" pitchFamily="18" charset="2"/>
        <a:buChar char="-"/>
        <a:defRPr sz="1200" kern="1200">
          <a:solidFill>
            <a:schemeClr val="tx2"/>
          </a:solidFill>
          <a:latin typeface="Arial" pitchFamily="34" charset="0"/>
          <a:ea typeface="ＭＳ Ｐゴシック" charset="-128"/>
          <a:cs typeface="Arial" pitchFamily="34" charset="0"/>
        </a:defRPr>
      </a:lvl4pPr>
      <a:lvl5pPr marL="896938" indent="-177800" algn="l" rtl="0" eaLnBrk="1" fontAlgn="base" hangingPunct="1">
        <a:lnSpc>
          <a:spcPts val="2600"/>
        </a:lnSpc>
        <a:spcBef>
          <a:spcPct val="0"/>
        </a:spcBef>
        <a:spcAft>
          <a:spcPct val="0"/>
        </a:spcAft>
        <a:buFont typeface="Arial" charset="0"/>
        <a:buChar char="•"/>
        <a:defRPr sz="2200" kern="1200">
          <a:solidFill>
            <a:schemeClr val="tx2"/>
          </a:solidFill>
          <a:latin typeface="Arial" pitchFamily="34" charset="0"/>
          <a:ea typeface="ＭＳ Ｐゴシック" charset="-128"/>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3.xml"/><Relationship Id="rId5" Type="http://schemas.openxmlformats.org/officeDocument/2006/relationships/image" Target="../media/image8.emf"/><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3" Type="http://schemas.openxmlformats.org/officeDocument/2006/relationships/hyperlink" Target="http://www.abs.gov.au/AUSSTATS/abs@.nsf/DetailsPage/3218.02012?OpenDocument" TargetMode="External"/><Relationship Id="rId2" Type="http://schemas.openxmlformats.org/officeDocument/2006/relationships/hyperlink" Target="http://www.abs.gov.au/ausstats/abs@.nsf/Latestproducts/88F6A0EDEB8879C0CA257801000C64D9?opendocument"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slideLayout" Target="../slideLayouts/slideLayout15.xml"/><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emf"/><Relationship Id="rId10" Type="http://schemas.openxmlformats.org/officeDocument/2006/relationships/image" Target="../media/image14.PNG"/><Relationship Id="rId4" Type="http://schemas.openxmlformats.org/officeDocument/2006/relationships/oleObject" Target="../embeddings/oleObject4.bin"/><Relationship Id="rId9" Type="http://schemas.openxmlformats.org/officeDocument/2006/relationships/image" Target="../media/image1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Updated user guide</a:t>
            </a:r>
            <a:endParaRPr lang="en-GB" dirty="0"/>
          </a:p>
        </p:txBody>
      </p:sp>
      <p:sp>
        <p:nvSpPr>
          <p:cNvPr id="3" name="Subtitle 2"/>
          <p:cNvSpPr>
            <a:spLocks noGrp="1"/>
          </p:cNvSpPr>
          <p:nvPr>
            <p:ph type="subTitle" idx="1"/>
          </p:nvPr>
        </p:nvSpPr>
        <p:spPr/>
        <p:txBody>
          <a:bodyPr/>
          <a:lstStyle/>
          <a:p>
            <a:r>
              <a:rPr lang="en-GB" dirty="0" smtClean="0"/>
              <a:t>ACMA </a:t>
            </a:r>
            <a:r>
              <a:rPr lang="en-GB" dirty="0"/>
              <a:t>WAS network capacity forecasting model</a:t>
            </a:r>
          </a:p>
        </p:txBody>
      </p:sp>
      <p:sp>
        <p:nvSpPr>
          <p:cNvPr id="6" name="TextBox 5"/>
          <p:cNvSpPr txBox="1"/>
          <p:nvPr/>
        </p:nvSpPr>
        <p:spPr>
          <a:xfrm>
            <a:off x="3420000" y="5544000"/>
            <a:ext cx="5904000" cy="276999"/>
          </a:xfrm>
          <a:prstGeom prst="rect">
            <a:avLst/>
          </a:prstGeom>
          <a:noFill/>
        </p:spPr>
        <p:txBody>
          <a:bodyPr wrap="square" rtlCol="0">
            <a:spAutoFit/>
          </a:bodyPr>
          <a:lstStyle/>
          <a:p>
            <a:r>
              <a:rPr lang="en-GB" sz="1200" i="0" dirty="0" smtClean="0">
                <a:solidFill>
                  <a:schemeClr val="tx2"/>
                </a:solidFill>
              </a:rPr>
              <a:t>Loïc Tchoukriel-Th</a:t>
            </a:r>
            <a:r>
              <a:rPr lang="en-GB" sz="1200" dirty="0" smtClean="0"/>
              <a:t>é</a:t>
            </a:r>
            <a:r>
              <a:rPr lang="en-GB" sz="1200" i="0" dirty="0" smtClean="0">
                <a:solidFill>
                  <a:schemeClr val="tx2"/>
                </a:solidFill>
              </a:rPr>
              <a:t>baud and Philip Bates </a:t>
            </a:r>
            <a:endParaRPr lang="en-GB" sz="1200" i="0" dirty="0">
              <a:solidFill>
                <a:schemeClr val="tx2"/>
              </a:solidFill>
            </a:endParaRPr>
          </a:p>
        </p:txBody>
      </p:sp>
      <p:sp>
        <p:nvSpPr>
          <p:cNvPr id="7" name="TextBox 6"/>
          <p:cNvSpPr txBox="1"/>
          <p:nvPr/>
        </p:nvSpPr>
        <p:spPr>
          <a:xfrm>
            <a:off x="3420000" y="5256000"/>
            <a:ext cx="3420000" cy="269011"/>
          </a:xfrm>
          <a:prstGeom prst="rect">
            <a:avLst/>
          </a:prstGeom>
          <a:noFill/>
        </p:spPr>
        <p:txBody>
          <a:bodyPr wrap="none" rtlCol="0">
            <a:noAutofit/>
          </a:bodyPr>
          <a:lstStyle/>
          <a:p>
            <a:r>
              <a:rPr lang="en-GB" sz="1200" i="1" dirty="0" smtClean="0">
                <a:solidFill>
                  <a:schemeClr val="tx2"/>
                </a:solidFill>
              </a:rPr>
              <a:t>10 June 2015</a:t>
            </a:r>
            <a:endParaRPr lang="en-GB" sz="1200" i="1" dirty="0">
              <a:solidFill>
                <a:schemeClr val="tx2"/>
              </a:solidFill>
            </a:endParaRPr>
          </a:p>
        </p:txBody>
      </p:sp>
    </p:spTree>
    <p:extLst>
      <p:ext uri="{BB962C8B-B14F-4D97-AF65-F5344CB8AC3E}">
        <p14:creationId xmlns:p14="http://schemas.microsoft.com/office/powerpoint/2010/main" val="22226755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a:t>
            </a:r>
            <a:r>
              <a:rPr lang="en-GB" dirty="0"/>
              <a:t>calculations (1/2): (INDEX, MATCH) </a:t>
            </a:r>
          </a:p>
        </p:txBody>
      </p:sp>
      <p:sp>
        <p:nvSpPr>
          <p:cNvPr id="3" name="Text Placeholder 2"/>
          <p:cNvSpPr>
            <a:spLocks noGrp="1"/>
          </p:cNvSpPr>
          <p:nvPr>
            <p:ph type="body" sz="quarter" idx="12"/>
          </p:nvPr>
        </p:nvSpPr>
        <p:spPr/>
        <p:txBody>
          <a:bodyPr/>
          <a:lstStyle/>
          <a:p>
            <a:pPr>
              <a:spcAft>
                <a:spcPts val="600"/>
              </a:spcAft>
            </a:pPr>
            <a:r>
              <a:rPr lang="en-GB" sz="1400" dirty="0" smtClean="0"/>
              <a:t>The model makes considerable use of Excel’s INDEX and MATCH functions, which work as follows:</a:t>
            </a:r>
          </a:p>
          <a:p>
            <a:pPr lvl="1">
              <a:spcAft>
                <a:spcPts val="600"/>
              </a:spcAft>
            </a:pPr>
            <a:r>
              <a:rPr lang="en-GB" sz="1400" dirty="0"/>
              <a:t>MATCH(</a:t>
            </a:r>
            <a:r>
              <a:rPr lang="en-GB" sz="1400" i="1" dirty="0" err="1"/>
              <a:t>lookup_value</a:t>
            </a:r>
            <a:r>
              <a:rPr lang="en-GB" sz="1400" dirty="0"/>
              <a:t>, </a:t>
            </a:r>
            <a:r>
              <a:rPr lang="en-GB" sz="1400" i="1" dirty="0" err="1"/>
              <a:t>lookup_array</a:t>
            </a:r>
            <a:r>
              <a:rPr lang="en-GB" sz="1400" dirty="0"/>
              <a:t>, </a:t>
            </a:r>
            <a:r>
              <a:rPr lang="en-GB" sz="1400" i="1" dirty="0" err="1" smtClean="0"/>
              <a:t>match_type</a:t>
            </a:r>
            <a:r>
              <a:rPr lang="en-GB" sz="1400" dirty="0" smtClean="0"/>
              <a:t>)</a:t>
            </a:r>
          </a:p>
          <a:p>
            <a:pPr lvl="2">
              <a:spcAft>
                <a:spcPts val="600"/>
              </a:spcAft>
            </a:pPr>
            <a:r>
              <a:rPr lang="en-GB" sz="1400" i="1" dirty="0" err="1" smtClean="0"/>
              <a:t>lookup_value</a:t>
            </a:r>
            <a:r>
              <a:rPr lang="en-GB" sz="1400" dirty="0" smtClean="0"/>
              <a:t> is the value searched in a list</a:t>
            </a:r>
          </a:p>
          <a:p>
            <a:pPr lvl="2">
              <a:spcAft>
                <a:spcPts val="600"/>
              </a:spcAft>
            </a:pPr>
            <a:r>
              <a:rPr lang="en-GB" sz="1400" i="1" dirty="0" err="1" smtClean="0"/>
              <a:t>lookup_array</a:t>
            </a:r>
            <a:r>
              <a:rPr lang="en-GB" sz="1400" dirty="0"/>
              <a:t> </a:t>
            </a:r>
            <a:r>
              <a:rPr lang="en-GB" sz="1400" dirty="0" smtClean="0"/>
              <a:t>is the list in which the value is searched</a:t>
            </a:r>
          </a:p>
          <a:p>
            <a:pPr lvl="2">
              <a:spcAft>
                <a:spcPts val="600"/>
              </a:spcAft>
            </a:pPr>
            <a:r>
              <a:rPr lang="en-GB" sz="1400" i="1" dirty="0" err="1" smtClean="0"/>
              <a:t>match_type</a:t>
            </a:r>
            <a:r>
              <a:rPr lang="en-GB" sz="1400" dirty="0" smtClean="0"/>
              <a:t>: we always use “0” in this model, meaning we want an exact match of the </a:t>
            </a:r>
            <a:r>
              <a:rPr lang="en-GB" sz="1400" i="1" dirty="0" err="1" smtClean="0"/>
              <a:t>lookup_value</a:t>
            </a:r>
            <a:r>
              <a:rPr lang="en-GB" sz="1400" dirty="0" smtClean="0"/>
              <a:t> in the </a:t>
            </a:r>
            <a:r>
              <a:rPr lang="en-GB" sz="1400" i="1" dirty="0" err="1" smtClean="0"/>
              <a:t>lookup_array</a:t>
            </a:r>
            <a:endParaRPr lang="en-GB" sz="1400" i="1" dirty="0" smtClean="0"/>
          </a:p>
          <a:p>
            <a:pPr lvl="2">
              <a:spcAft>
                <a:spcPts val="600"/>
              </a:spcAft>
            </a:pPr>
            <a:r>
              <a:rPr lang="en-GB" sz="1400" dirty="0"/>
              <a:t>t</a:t>
            </a:r>
            <a:r>
              <a:rPr lang="en-GB" sz="1400" dirty="0" smtClean="0"/>
              <a:t>he MATCH formula returns a single number, which is the position of the </a:t>
            </a:r>
            <a:r>
              <a:rPr lang="en-GB" sz="1400" i="1" dirty="0" err="1"/>
              <a:t>lookup_value</a:t>
            </a:r>
            <a:r>
              <a:rPr lang="en-GB" sz="1400" dirty="0"/>
              <a:t> in the </a:t>
            </a:r>
            <a:r>
              <a:rPr lang="en-GB" sz="1400" i="1" dirty="0" err="1" smtClean="0"/>
              <a:t>lookup_array</a:t>
            </a:r>
            <a:endParaRPr lang="en-GB" sz="1400" i="1" dirty="0" smtClean="0"/>
          </a:p>
          <a:p>
            <a:pPr lvl="2">
              <a:spcAft>
                <a:spcPts val="600"/>
              </a:spcAft>
            </a:pPr>
            <a:r>
              <a:rPr lang="en-GB" sz="1400" dirty="0" smtClean="0"/>
              <a:t>For example, if we search for the value “base case” in the list “-50% traffic; base case; +50% traffic”, the result of the MATCH formula will be “2”</a:t>
            </a:r>
          </a:p>
          <a:p>
            <a:pPr lvl="1">
              <a:spcAft>
                <a:spcPts val="600"/>
              </a:spcAft>
            </a:pPr>
            <a:r>
              <a:rPr lang="en-GB" sz="1400" dirty="0" smtClean="0"/>
              <a:t>INDEX(</a:t>
            </a:r>
            <a:r>
              <a:rPr lang="en-GB" sz="1400" i="1" dirty="0" smtClean="0"/>
              <a:t>array</a:t>
            </a:r>
            <a:r>
              <a:rPr lang="en-GB" sz="1400" dirty="0" smtClean="0"/>
              <a:t>, </a:t>
            </a:r>
            <a:r>
              <a:rPr lang="en-GB" sz="1400" i="1" dirty="0" err="1" smtClean="0"/>
              <a:t>row_number</a:t>
            </a:r>
            <a:r>
              <a:rPr lang="en-GB" sz="1400" dirty="0" smtClean="0"/>
              <a:t>, </a:t>
            </a:r>
            <a:r>
              <a:rPr lang="en-GB" sz="1400" i="1" dirty="0" err="1" smtClean="0"/>
              <a:t>column_number</a:t>
            </a:r>
            <a:r>
              <a:rPr lang="en-GB" sz="1400" dirty="0" smtClean="0"/>
              <a:t>):</a:t>
            </a:r>
          </a:p>
          <a:p>
            <a:pPr lvl="2">
              <a:spcAft>
                <a:spcPts val="600"/>
              </a:spcAft>
            </a:pPr>
            <a:r>
              <a:rPr lang="en-GB" sz="1400" i="1" dirty="0" smtClean="0"/>
              <a:t>array</a:t>
            </a:r>
            <a:r>
              <a:rPr lang="en-GB" sz="1400" dirty="0" smtClean="0"/>
              <a:t> is the list </a:t>
            </a:r>
            <a:r>
              <a:rPr lang="en-GB" sz="1400" dirty="0"/>
              <a:t>in which the value </a:t>
            </a:r>
            <a:r>
              <a:rPr lang="en-GB" sz="1400" dirty="0" smtClean="0"/>
              <a:t>to be returned is contained</a:t>
            </a:r>
          </a:p>
          <a:p>
            <a:pPr lvl="2">
              <a:spcAft>
                <a:spcPts val="600"/>
              </a:spcAft>
            </a:pPr>
            <a:r>
              <a:rPr lang="en-GB" sz="1400" i="1" dirty="0" err="1" smtClean="0"/>
              <a:t>row_number</a:t>
            </a:r>
            <a:r>
              <a:rPr lang="en-GB" sz="1400" dirty="0" smtClean="0"/>
              <a:t> is the row number of the value to be returned from the array</a:t>
            </a:r>
          </a:p>
          <a:p>
            <a:pPr lvl="2">
              <a:spcAft>
                <a:spcPts val="600"/>
              </a:spcAft>
            </a:pPr>
            <a:r>
              <a:rPr lang="en-GB" sz="1400" i="1" dirty="0" err="1" smtClean="0"/>
              <a:t>column_number</a:t>
            </a:r>
            <a:r>
              <a:rPr lang="en-GB" sz="1400" dirty="0" smtClean="0"/>
              <a:t> </a:t>
            </a:r>
            <a:r>
              <a:rPr lang="en-GB" sz="1400" dirty="0"/>
              <a:t>is the </a:t>
            </a:r>
            <a:r>
              <a:rPr lang="en-GB" sz="1400" dirty="0" smtClean="0"/>
              <a:t>column </a:t>
            </a:r>
            <a:r>
              <a:rPr lang="en-GB" sz="1400" dirty="0"/>
              <a:t>number of the value to be returned from the </a:t>
            </a:r>
            <a:r>
              <a:rPr lang="en-GB" sz="1400" dirty="0" smtClean="0"/>
              <a:t>array</a:t>
            </a:r>
          </a:p>
          <a:p>
            <a:pPr lvl="2">
              <a:spcAft>
                <a:spcPts val="600"/>
              </a:spcAft>
            </a:pPr>
            <a:r>
              <a:rPr lang="en-GB" sz="1400" dirty="0" smtClean="0"/>
              <a:t>if the array is only one column wide, the </a:t>
            </a:r>
            <a:r>
              <a:rPr lang="en-GB" sz="1400" i="1" dirty="0" err="1" smtClean="0"/>
              <a:t>column_number</a:t>
            </a:r>
            <a:r>
              <a:rPr lang="en-GB" sz="1400" dirty="0" smtClean="0"/>
              <a:t> can be left blank, and the formula be of the format </a:t>
            </a:r>
            <a:r>
              <a:rPr lang="en-GB" sz="1400" dirty="0"/>
              <a:t>INDEX(</a:t>
            </a:r>
            <a:r>
              <a:rPr lang="en-GB" sz="1400" i="1" dirty="0"/>
              <a:t>array</a:t>
            </a:r>
            <a:r>
              <a:rPr lang="en-GB" sz="1400" dirty="0"/>
              <a:t>, </a:t>
            </a:r>
            <a:r>
              <a:rPr lang="en-GB" sz="1400" i="1" dirty="0" err="1"/>
              <a:t>row_number</a:t>
            </a:r>
            <a:r>
              <a:rPr lang="en-GB" sz="1400" dirty="0"/>
              <a:t>, </a:t>
            </a:r>
            <a:r>
              <a:rPr lang="en-GB" sz="1400" dirty="0" smtClean="0"/>
              <a:t>)</a:t>
            </a:r>
          </a:p>
          <a:p>
            <a:pPr lvl="2">
              <a:spcAft>
                <a:spcPts val="600"/>
              </a:spcAft>
            </a:pPr>
            <a:r>
              <a:rPr lang="en-GB" sz="1400" dirty="0" smtClean="0"/>
              <a:t>INDEX(</a:t>
            </a:r>
            <a:r>
              <a:rPr lang="en-GB" sz="1400" i="1" dirty="0" smtClean="0"/>
              <a:t>array</a:t>
            </a:r>
            <a:r>
              <a:rPr lang="en-GB" sz="1400" dirty="0"/>
              <a:t>, MATCH(</a:t>
            </a:r>
            <a:r>
              <a:rPr lang="en-GB" sz="1400" i="1" dirty="0" err="1"/>
              <a:t>lookup_value</a:t>
            </a:r>
            <a:r>
              <a:rPr lang="en-GB" sz="1400" dirty="0"/>
              <a:t>, </a:t>
            </a:r>
            <a:r>
              <a:rPr lang="en-GB" sz="1400" i="1" dirty="0" err="1"/>
              <a:t>lookup_array</a:t>
            </a:r>
            <a:r>
              <a:rPr lang="en-GB" sz="1400" dirty="0"/>
              <a:t>, </a:t>
            </a:r>
            <a:r>
              <a:rPr lang="en-GB" sz="1400" dirty="0" smtClean="0"/>
              <a:t>0),) therefore finds the position of the </a:t>
            </a:r>
            <a:r>
              <a:rPr lang="en-GB" sz="1400" i="1" dirty="0" err="1" smtClean="0"/>
              <a:t>lookup_value</a:t>
            </a:r>
            <a:r>
              <a:rPr lang="en-GB" sz="1400" dirty="0" smtClean="0"/>
              <a:t> in the </a:t>
            </a:r>
            <a:r>
              <a:rPr lang="en-GB" sz="1400" i="1" dirty="0" err="1" smtClean="0"/>
              <a:t>lookup_array</a:t>
            </a:r>
            <a:r>
              <a:rPr lang="en-GB" sz="1400" dirty="0" smtClean="0"/>
              <a:t> and returns the value from the one column-wide array at this row position</a:t>
            </a:r>
            <a:endParaRPr lang="en-GB" sz="1400" dirty="0"/>
          </a:p>
          <a:p>
            <a:pPr lvl="2">
              <a:spcAft>
                <a:spcPts val="600"/>
              </a:spcAft>
            </a:pPr>
            <a:endParaRPr lang="en-GB" sz="1400" dirty="0" smtClean="0"/>
          </a:p>
          <a:p>
            <a:pPr lvl="2">
              <a:spcAft>
                <a:spcPts val="600"/>
              </a:spcAft>
            </a:pPr>
            <a:endParaRPr lang="en-GB" dirty="0" smtClean="0"/>
          </a:p>
          <a:p>
            <a:pPr lvl="2">
              <a:spcAft>
                <a:spcPts val="600"/>
              </a:spcAft>
            </a:pPr>
            <a:endParaRPr lang="en-GB" dirty="0" smtClean="0"/>
          </a:p>
        </p:txBody>
      </p:sp>
      <p:sp>
        <p:nvSpPr>
          <p:cNvPr id="4" name="Slide Number Placeholder 3"/>
          <p:cNvSpPr>
            <a:spLocks noGrp="1"/>
          </p:cNvSpPr>
          <p:nvPr>
            <p:ph type="sldNum" sz="quarter" idx="4"/>
          </p:nvPr>
        </p:nvSpPr>
        <p:spPr/>
        <p:txBody>
          <a:bodyPr/>
          <a:lstStyle/>
          <a:p>
            <a:fld id="{E78626B2-E168-480E-BAE6-B60060C6AB83}" type="slidenum">
              <a:rPr lang="en-GB" smtClean="0"/>
              <a:pPr/>
              <a:t>10</a:t>
            </a:fld>
            <a:endParaRPr lang="en-GB" dirty="0"/>
          </a:p>
        </p:txBody>
      </p:sp>
      <p:sp>
        <p:nvSpPr>
          <p:cNvPr id="5" name="Text Placeholder 4"/>
          <p:cNvSpPr>
            <a:spLocks noGrp="1"/>
          </p:cNvSpPr>
          <p:nvPr>
            <p:ph type="body" sz="quarter" idx="14"/>
          </p:nvPr>
        </p:nvSpPr>
        <p:spPr/>
        <p:txBody>
          <a:bodyPr/>
          <a:lstStyle/>
          <a:p>
            <a:endParaRPr lang="en-GB"/>
          </a:p>
        </p:txBody>
      </p:sp>
      <p:sp>
        <p:nvSpPr>
          <p:cNvPr id="6" name="Text Placeholder 5"/>
          <p:cNvSpPr>
            <a:spLocks noGrp="1"/>
          </p:cNvSpPr>
          <p:nvPr>
            <p:ph type="body" sz="quarter" idx="15"/>
          </p:nvPr>
        </p:nvSpPr>
        <p:spPr/>
        <p:txBody>
          <a:bodyPr/>
          <a:lstStyle/>
          <a:p>
            <a:r>
              <a:rPr lang="en-GB" dirty="0" smtClean="0"/>
              <a:t>Excel formulae used</a:t>
            </a:r>
            <a:endParaRPr lang="en-GB" dirty="0"/>
          </a:p>
        </p:txBody>
      </p:sp>
    </p:spTree>
    <p:extLst>
      <p:ext uri="{BB962C8B-B14F-4D97-AF65-F5344CB8AC3E}">
        <p14:creationId xmlns:p14="http://schemas.microsoft.com/office/powerpoint/2010/main" val="27006248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About calculations </a:t>
            </a:r>
            <a:r>
              <a:rPr lang="en-GB" dirty="0" smtClean="0"/>
              <a:t>(2/2): OFFSET </a:t>
            </a:r>
            <a:endParaRPr lang="en-GB" dirty="0"/>
          </a:p>
        </p:txBody>
      </p:sp>
      <p:sp>
        <p:nvSpPr>
          <p:cNvPr id="3" name="Text Placeholder 2"/>
          <p:cNvSpPr>
            <a:spLocks noGrp="1"/>
          </p:cNvSpPr>
          <p:nvPr>
            <p:ph type="body" sz="quarter" idx="12"/>
          </p:nvPr>
        </p:nvSpPr>
        <p:spPr/>
        <p:txBody>
          <a:bodyPr/>
          <a:lstStyle/>
          <a:p>
            <a:pPr>
              <a:spcAft>
                <a:spcPts val="600"/>
              </a:spcAft>
            </a:pPr>
            <a:r>
              <a:rPr lang="en-GB" sz="1400" dirty="0" smtClean="0"/>
              <a:t>The model also makes use of Excel’s OFFSET function to introduce a decommissioning delay when equipment is no longer required to carry the volumes of traffic on the network modelled (for example, as a result of the transition from 3G to 4G data)</a:t>
            </a:r>
          </a:p>
          <a:p>
            <a:pPr>
              <a:spcAft>
                <a:spcPts val="600"/>
              </a:spcAft>
            </a:pPr>
            <a:r>
              <a:rPr lang="en-GB" sz="1400" dirty="0"/>
              <a:t>In case you are </a:t>
            </a:r>
            <a:r>
              <a:rPr lang="en-GB" sz="1400" dirty="0" smtClean="0"/>
              <a:t>not </a:t>
            </a:r>
            <a:r>
              <a:rPr lang="en-GB" sz="1400" dirty="0"/>
              <a:t>familiar with </a:t>
            </a:r>
            <a:r>
              <a:rPr lang="en-GB" sz="1400" dirty="0" smtClean="0"/>
              <a:t>the function, </a:t>
            </a:r>
            <a:r>
              <a:rPr lang="en-GB" sz="1400" dirty="0"/>
              <a:t>it works as follows:</a:t>
            </a:r>
          </a:p>
          <a:p>
            <a:pPr lvl="1">
              <a:spcAft>
                <a:spcPts val="600"/>
              </a:spcAft>
            </a:pPr>
            <a:r>
              <a:rPr lang="en-GB" sz="1400" dirty="0" smtClean="0"/>
              <a:t>OFFSET(</a:t>
            </a:r>
            <a:r>
              <a:rPr lang="en-GB" sz="1400" i="1" dirty="0" smtClean="0"/>
              <a:t>reference</a:t>
            </a:r>
            <a:r>
              <a:rPr lang="en-GB" sz="1400" dirty="0" smtClean="0"/>
              <a:t>, </a:t>
            </a:r>
            <a:r>
              <a:rPr lang="en-GB" sz="1400" i="1" dirty="0" smtClean="0"/>
              <a:t>rows</a:t>
            </a:r>
            <a:r>
              <a:rPr lang="en-GB" sz="1400" dirty="0" smtClean="0"/>
              <a:t>, </a:t>
            </a:r>
            <a:r>
              <a:rPr lang="en-GB" sz="1400" i="1" dirty="0" smtClean="0"/>
              <a:t>columns</a:t>
            </a:r>
            <a:r>
              <a:rPr lang="en-GB" sz="1400" dirty="0" smtClean="0"/>
              <a:t>, </a:t>
            </a:r>
            <a:r>
              <a:rPr lang="en-GB" sz="1400" i="1" dirty="0" smtClean="0"/>
              <a:t>height</a:t>
            </a:r>
            <a:r>
              <a:rPr lang="en-GB" sz="1400" dirty="0" smtClean="0"/>
              <a:t>, </a:t>
            </a:r>
            <a:r>
              <a:rPr lang="en-GB" sz="1400" i="1" dirty="0" smtClean="0"/>
              <a:t>width</a:t>
            </a:r>
            <a:r>
              <a:rPr lang="en-GB" sz="1400" dirty="0" smtClean="0"/>
              <a:t>)</a:t>
            </a:r>
          </a:p>
          <a:p>
            <a:pPr lvl="2">
              <a:spcAft>
                <a:spcPts val="600"/>
              </a:spcAft>
            </a:pPr>
            <a:r>
              <a:rPr lang="en-GB" sz="1400" i="1" dirty="0" smtClean="0"/>
              <a:t>reference</a:t>
            </a:r>
            <a:r>
              <a:rPr lang="en-GB" sz="1400" dirty="0" smtClean="0"/>
              <a:t> is the initial cell to consider</a:t>
            </a:r>
          </a:p>
          <a:p>
            <a:pPr lvl="2">
              <a:spcAft>
                <a:spcPts val="600"/>
              </a:spcAft>
            </a:pPr>
            <a:r>
              <a:rPr lang="en-GB" sz="1400" i="1" dirty="0" smtClean="0"/>
              <a:t>rows</a:t>
            </a:r>
            <a:r>
              <a:rPr lang="en-GB" sz="1400" dirty="0" smtClean="0"/>
              <a:t> is the number of rows away from the reference from which the offset starts (if 0 or left blank, the offset starts on the same row as the reference)</a:t>
            </a:r>
          </a:p>
          <a:p>
            <a:pPr lvl="2">
              <a:spcAft>
                <a:spcPts val="600"/>
              </a:spcAft>
            </a:pPr>
            <a:r>
              <a:rPr lang="en-GB" sz="1400" i="1" dirty="0" smtClean="0"/>
              <a:t>columns</a:t>
            </a:r>
            <a:r>
              <a:rPr lang="en-GB" sz="1400" dirty="0" smtClean="0"/>
              <a:t> </a:t>
            </a:r>
            <a:r>
              <a:rPr lang="en-GB" sz="1400" dirty="0"/>
              <a:t>is the number of </a:t>
            </a:r>
            <a:r>
              <a:rPr lang="en-GB" sz="1400" dirty="0" smtClean="0"/>
              <a:t>columns </a:t>
            </a:r>
            <a:r>
              <a:rPr lang="en-GB" sz="1400" dirty="0"/>
              <a:t>away from the reference from which the offset starts (if 0 or left blank, the offset starts on the same </a:t>
            </a:r>
            <a:r>
              <a:rPr lang="en-GB" sz="1400" dirty="0" smtClean="0"/>
              <a:t>column </a:t>
            </a:r>
            <a:r>
              <a:rPr lang="en-GB" sz="1400" dirty="0"/>
              <a:t>as the reference</a:t>
            </a:r>
            <a:r>
              <a:rPr lang="en-GB" sz="1400" dirty="0" smtClean="0"/>
              <a:t>)</a:t>
            </a:r>
          </a:p>
          <a:p>
            <a:pPr lvl="2">
              <a:spcAft>
                <a:spcPts val="600"/>
              </a:spcAft>
            </a:pPr>
            <a:r>
              <a:rPr lang="en-GB" sz="1400" i="1" dirty="0" smtClean="0"/>
              <a:t>height</a:t>
            </a:r>
            <a:r>
              <a:rPr lang="en-GB" sz="1400" dirty="0" smtClean="0"/>
              <a:t> </a:t>
            </a:r>
            <a:r>
              <a:rPr lang="en-GB" sz="1400" dirty="0"/>
              <a:t>is </a:t>
            </a:r>
            <a:r>
              <a:rPr lang="en-GB" sz="1400" dirty="0" smtClean="0"/>
              <a:t>the height in rows of the array which is the result of the offset (if </a:t>
            </a:r>
            <a:r>
              <a:rPr lang="en-GB" sz="1400" dirty="0"/>
              <a:t>left blank, </a:t>
            </a:r>
            <a:r>
              <a:rPr lang="en-GB" sz="1400" dirty="0" smtClean="0"/>
              <a:t>height of 1)</a:t>
            </a:r>
          </a:p>
          <a:p>
            <a:pPr lvl="2">
              <a:spcAft>
                <a:spcPts val="600"/>
              </a:spcAft>
            </a:pPr>
            <a:r>
              <a:rPr lang="en-GB" sz="1400" i="1" dirty="0"/>
              <a:t>w</a:t>
            </a:r>
            <a:r>
              <a:rPr lang="en-GB" sz="1400" i="1" dirty="0" smtClean="0"/>
              <a:t>idth</a:t>
            </a:r>
            <a:r>
              <a:rPr lang="en-GB" sz="1400" dirty="0" smtClean="0"/>
              <a:t> is </a:t>
            </a:r>
            <a:r>
              <a:rPr lang="en-GB" sz="1400" dirty="0"/>
              <a:t>the </a:t>
            </a:r>
            <a:r>
              <a:rPr lang="en-GB" sz="1400" dirty="0" smtClean="0"/>
              <a:t>width </a:t>
            </a:r>
            <a:r>
              <a:rPr lang="en-GB" sz="1400" dirty="0"/>
              <a:t>in rows of the array which is the result of the offset (if left blank, </a:t>
            </a:r>
            <a:r>
              <a:rPr lang="en-GB" sz="1400" dirty="0" smtClean="0"/>
              <a:t>width </a:t>
            </a:r>
            <a:r>
              <a:rPr lang="en-GB" sz="1400" dirty="0"/>
              <a:t>of 1</a:t>
            </a:r>
            <a:r>
              <a:rPr lang="en-GB" sz="1400" dirty="0" smtClean="0"/>
              <a:t>)</a:t>
            </a:r>
          </a:p>
          <a:p>
            <a:pPr lvl="1">
              <a:spcAft>
                <a:spcPts val="600"/>
              </a:spcAft>
            </a:pPr>
            <a:r>
              <a:rPr lang="en-GB" sz="1400" dirty="0" smtClean="0"/>
              <a:t>In the model, if the decommissioning delay is X years and the reference year is N, we look back X years in time at the maximum number of equipment needed each year based on coverage and capacity requirement, i.e. from the year N-X to the year N, and the number of equipment required after decommissioning is this maximum</a:t>
            </a:r>
            <a:endParaRPr lang="en-GB" sz="1400" dirty="0"/>
          </a:p>
        </p:txBody>
      </p:sp>
      <p:sp>
        <p:nvSpPr>
          <p:cNvPr id="4" name="Slide Number Placeholder 3"/>
          <p:cNvSpPr>
            <a:spLocks noGrp="1"/>
          </p:cNvSpPr>
          <p:nvPr>
            <p:ph type="sldNum" sz="quarter" idx="4"/>
          </p:nvPr>
        </p:nvSpPr>
        <p:spPr/>
        <p:txBody>
          <a:bodyPr/>
          <a:lstStyle/>
          <a:p>
            <a:fld id="{E78626B2-E168-480E-BAE6-B60060C6AB83}" type="slidenum">
              <a:rPr lang="en-GB" smtClean="0"/>
              <a:pPr/>
              <a:t>11</a:t>
            </a:fld>
            <a:endParaRPr lang="en-GB" dirty="0"/>
          </a:p>
        </p:txBody>
      </p:sp>
      <p:sp>
        <p:nvSpPr>
          <p:cNvPr id="5" name="Text Placeholder 4"/>
          <p:cNvSpPr>
            <a:spLocks noGrp="1"/>
          </p:cNvSpPr>
          <p:nvPr>
            <p:ph type="body" sz="quarter" idx="14"/>
          </p:nvPr>
        </p:nvSpPr>
        <p:spPr/>
        <p:txBody>
          <a:bodyPr/>
          <a:lstStyle/>
          <a:p>
            <a:endParaRPr lang="en-GB"/>
          </a:p>
        </p:txBody>
      </p:sp>
      <p:sp>
        <p:nvSpPr>
          <p:cNvPr id="6" name="Text Placeholder 5"/>
          <p:cNvSpPr>
            <a:spLocks noGrp="1"/>
          </p:cNvSpPr>
          <p:nvPr>
            <p:ph type="body" sz="quarter" idx="15"/>
          </p:nvPr>
        </p:nvSpPr>
        <p:spPr/>
        <p:txBody>
          <a:bodyPr/>
          <a:lstStyle/>
          <a:p>
            <a:r>
              <a:rPr lang="en-GB" dirty="0" smtClean="0"/>
              <a:t>Excel formulae used</a:t>
            </a:r>
            <a:endParaRPr lang="en-GB" dirty="0"/>
          </a:p>
        </p:txBody>
      </p:sp>
    </p:spTree>
    <p:extLst>
      <p:ext uri="{BB962C8B-B14F-4D97-AF65-F5344CB8AC3E}">
        <p14:creationId xmlns:p14="http://schemas.microsoft.com/office/powerpoint/2010/main" val="14422188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E78626B2-E168-480E-BAE6-B60060C6AB83}" type="slidenum">
              <a:rPr lang="en-GB" smtClean="0"/>
              <a:pPr/>
              <a:t>12</a:t>
            </a:fld>
            <a:endParaRPr lang="en-GB" dirty="0"/>
          </a:p>
        </p:txBody>
      </p:sp>
      <p:graphicFrame>
        <p:nvGraphicFramePr>
          <p:cNvPr id="7" name="Table Placeholder 8"/>
          <p:cNvGraphicFramePr>
            <a:graphicFrameLocks noGrp="1"/>
          </p:cNvGraphicFramePr>
          <p:nvPr>
            <p:ph type="tbl" sz="quarter" idx="14"/>
            <p:extLst>
              <p:ext uri="{D42A27DB-BD31-4B8C-83A1-F6EECF244321}">
                <p14:modId xmlns:p14="http://schemas.microsoft.com/office/powerpoint/2010/main" val="3499905168"/>
              </p:ext>
            </p:extLst>
          </p:nvPr>
        </p:nvGraphicFramePr>
        <p:xfrm>
          <a:off x="720725" y="1800225"/>
          <a:ext cx="7027719" cy="2426964"/>
        </p:xfrm>
        <a:graphic>
          <a:graphicData uri="http://schemas.openxmlformats.org/drawingml/2006/table">
            <a:tbl>
              <a:tblPr firstRow="1" bandRow="1">
                <a:tableStyleId>{5C22544A-7EE6-4342-B048-85BDC9FD1C3A}</a:tableStyleId>
              </a:tblPr>
              <a:tblGrid>
                <a:gridCol w="7027719"/>
              </a:tblGrid>
              <a:tr h="404494">
                <a:tc>
                  <a:txBody>
                    <a:bodyPr/>
                    <a:lstStyle/>
                    <a:p>
                      <a:r>
                        <a:rPr lang="en-GB" sz="1400" b="0" kern="1200" dirty="0" smtClean="0">
                          <a:solidFill>
                            <a:srgbClr val="7F7F7F"/>
                          </a:solidFill>
                          <a:latin typeface="+mn-lt"/>
                          <a:ea typeface="+mn-ea"/>
                          <a:cs typeface="+mn-cs"/>
                        </a:rPr>
                        <a:t>Overview</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Excel formulae used</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2"/>
                          </a:solidFill>
                          <a:latin typeface="+mn-lt"/>
                          <a:ea typeface="+mn-ea"/>
                          <a:cs typeface="+mn-cs"/>
                        </a:rPr>
                        <a:t>Market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D4E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Network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Network calculations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Results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no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492831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r>
              <a:rPr lang="en-GB" dirty="0"/>
              <a:t>Market parameters and assumptions </a:t>
            </a:r>
            <a:r>
              <a:rPr lang="en-GB" dirty="0" smtClean="0"/>
              <a:t>(1/3</a:t>
            </a:r>
            <a:r>
              <a:rPr lang="en-GB" dirty="0"/>
              <a:t>: </a:t>
            </a:r>
            <a:r>
              <a:rPr lang="en-GB" dirty="0" smtClean="0"/>
              <a:t>subscribers)</a:t>
            </a:r>
            <a:endParaRPr lang="en-GB" dirty="0"/>
          </a:p>
        </p:txBody>
      </p:sp>
      <p:sp>
        <p:nvSpPr>
          <p:cNvPr id="15" name="Text Placeholder 14"/>
          <p:cNvSpPr>
            <a:spLocks noGrp="1"/>
          </p:cNvSpPr>
          <p:nvPr>
            <p:ph type="body" sz="quarter" idx="12"/>
          </p:nvPr>
        </p:nvSpPr>
        <p:spPr/>
        <p:txBody>
          <a:bodyPr/>
          <a:lstStyle/>
          <a:p>
            <a:r>
              <a:rPr lang="en-GB" sz="1400" dirty="0" smtClean="0"/>
              <a:t>The “MKT” sheet contains all the inputs and calculations about the total Australian mobile market</a:t>
            </a:r>
          </a:p>
          <a:p>
            <a:r>
              <a:rPr lang="en-GB" sz="1400" dirty="0" smtClean="0"/>
              <a:t>Number of subscribers:</a:t>
            </a:r>
          </a:p>
          <a:p>
            <a:pPr lvl="1"/>
            <a:r>
              <a:rPr lang="en-GB" sz="1400" dirty="0" smtClean="0"/>
              <a:t>Penetration is calculated separately for each type of device (from known population and subscribers numbers </a:t>
            </a:r>
            <a:r>
              <a:rPr lang="en-GB" sz="1400" dirty="0"/>
              <a:t>for </a:t>
            </a:r>
            <a:r>
              <a:rPr lang="en-GB" sz="1400" dirty="0" smtClean="0"/>
              <a:t>the early years of the model)</a:t>
            </a:r>
          </a:p>
          <a:p>
            <a:pPr lvl="1"/>
            <a:r>
              <a:rPr lang="en-GB" sz="1400" dirty="0" smtClean="0"/>
              <a:t>The number of subscribers for later years is estimated by multiplying a forecast of population (from the Australian Bureau of Statistics) by a forecast of penetration</a:t>
            </a:r>
          </a:p>
          <a:p>
            <a:pPr lvl="1"/>
            <a:r>
              <a:rPr lang="en-GB" sz="1400" dirty="0" smtClean="0"/>
              <a:t>For example: </a:t>
            </a:r>
          </a:p>
          <a:p>
            <a:endParaRPr lang="en-GB" sz="1400" dirty="0"/>
          </a:p>
          <a:p>
            <a:endParaRPr lang="en-GB" sz="1400" dirty="0" smtClean="0"/>
          </a:p>
          <a:p>
            <a:endParaRPr lang="en-GB" sz="1400" dirty="0" smtClean="0"/>
          </a:p>
          <a:p>
            <a:endParaRPr lang="en-GB" sz="1400" dirty="0" smtClean="0"/>
          </a:p>
          <a:p>
            <a:endParaRPr lang="en-GB" sz="1400" dirty="0" smtClean="0"/>
          </a:p>
          <a:p>
            <a:r>
              <a:rPr lang="en-GB" sz="1400" dirty="0" smtClean="0"/>
              <a:t>Split of subscribers by technology:</a:t>
            </a:r>
          </a:p>
          <a:p>
            <a:pPr lvl="1"/>
            <a:r>
              <a:rPr lang="en-GB" sz="1400" dirty="0" smtClean="0"/>
              <a:t>Handset subscriptions are first </a:t>
            </a:r>
            <a:r>
              <a:rPr lang="en-GB" sz="1400" dirty="0"/>
              <a:t>split </a:t>
            </a:r>
            <a:r>
              <a:rPr lang="en-GB" sz="1400" dirty="0" smtClean="0"/>
              <a:t>into </a:t>
            </a:r>
            <a:r>
              <a:rPr lang="en-GB" sz="1400" dirty="0"/>
              <a:t>handset data </a:t>
            </a:r>
            <a:r>
              <a:rPr lang="en-GB" sz="1400" dirty="0" smtClean="0"/>
              <a:t>subscriptions and handset voice-only subscriptions</a:t>
            </a:r>
          </a:p>
          <a:p>
            <a:pPr lvl="1"/>
            <a:r>
              <a:rPr lang="en-GB" sz="1400" dirty="0" smtClean="0"/>
              <a:t>For each type of device using data, subscriptions are then split into LTE subscriptions and 3G subscriptions</a:t>
            </a:r>
          </a:p>
          <a:p>
            <a:pPr lvl="1"/>
            <a:endParaRPr lang="en-GB" sz="1400" dirty="0"/>
          </a:p>
        </p:txBody>
      </p:sp>
      <p:sp>
        <p:nvSpPr>
          <p:cNvPr id="3" name="Slide Number Placeholder 2"/>
          <p:cNvSpPr>
            <a:spLocks noGrp="1"/>
          </p:cNvSpPr>
          <p:nvPr>
            <p:ph type="sldNum" sz="quarter" idx="4"/>
          </p:nvPr>
        </p:nvSpPr>
        <p:spPr/>
        <p:txBody>
          <a:bodyPr/>
          <a:lstStyle/>
          <a:p>
            <a:fld id="{E78626B2-E168-480E-BAE6-B60060C6AB83}" type="slidenum">
              <a:rPr lang="en-GB" smtClean="0"/>
              <a:pPr/>
              <a:t>13</a:t>
            </a:fld>
            <a:endParaRPr lang="en-GB" dirty="0"/>
          </a:p>
        </p:txBody>
      </p:sp>
      <p:sp>
        <p:nvSpPr>
          <p:cNvPr id="16" name="Text Placeholder 15"/>
          <p:cNvSpPr>
            <a:spLocks noGrp="1"/>
          </p:cNvSpPr>
          <p:nvPr>
            <p:ph type="body" sz="quarter" idx="14"/>
          </p:nvPr>
        </p:nvSpPr>
        <p:spPr/>
        <p:txBody>
          <a:bodyPr/>
          <a:lstStyle/>
          <a:p>
            <a:endParaRPr lang="en-GB"/>
          </a:p>
        </p:txBody>
      </p:sp>
      <p:sp>
        <p:nvSpPr>
          <p:cNvPr id="17" name="Text Placeholder 16"/>
          <p:cNvSpPr>
            <a:spLocks noGrp="1"/>
          </p:cNvSpPr>
          <p:nvPr>
            <p:ph type="body" sz="quarter" idx="15"/>
          </p:nvPr>
        </p:nvSpPr>
        <p:spPr/>
        <p:txBody>
          <a:bodyPr/>
          <a:lstStyle/>
          <a:p>
            <a:r>
              <a:rPr lang="en-GB" dirty="0"/>
              <a:t>Market parameters and assumptions</a:t>
            </a:r>
          </a:p>
        </p:txBody>
      </p:sp>
      <p:graphicFrame>
        <p:nvGraphicFramePr>
          <p:cNvPr id="4" name="Table 3"/>
          <p:cNvGraphicFramePr>
            <a:graphicFrameLocks noGrp="1"/>
          </p:cNvGraphicFramePr>
          <p:nvPr>
            <p:extLst>
              <p:ext uri="{D42A27DB-BD31-4B8C-83A1-F6EECF244321}">
                <p14:modId xmlns:p14="http://schemas.microsoft.com/office/powerpoint/2010/main" val="1616100832"/>
              </p:ext>
            </p:extLst>
          </p:nvPr>
        </p:nvGraphicFramePr>
        <p:xfrm>
          <a:off x="529117" y="3491387"/>
          <a:ext cx="8826500" cy="1511577"/>
        </p:xfrm>
        <a:graphic>
          <a:graphicData uri="http://schemas.openxmlformats.org/drawingml/2006/table">
            <a:tbl>
              <a:tblPr/>
              <a:tblGrid>
                <a:gridCol w="240867"/>
                <a:gridCol w="240867"/>
                <a:gridCol w="1849307"/>
                <a:gridCol w="967563"/>
                <a:gridCol w="913397"/>
                <a:gridCol w="25400"/>
                <a:gridCol w="928559"/>
                <a:gridCol w="713092"/>
                <a:gridCol w="747955"/>
                <a:gridCol w="773309"/>
                <a:gridCol w="713092"/>
                <a:gridCol w="713092"/>
              </a:tblGrid>
              <a:tr h="152400">
                <a:tc>
                  <a:txBody>
                    <a:bodyPr/>
                    <a:lstStyle/>
                    <a:p>
                      <a:pPr algn="l" fontAlgn="ctr"/>
                      <a:endParaRPr lang="en-GB" sz="1050" b="1"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0" i="0" u="none" strike="noStrike" dirty="0">
                        <a:effectLst/>
                        <a:latin typeface="Arial"/>
                      </a:endParaRPr>
                    </a:p>
                  </a:txBody>
                  <a:tcPr marL="0" marR="0" marT="0" marB="0" anchor="ctr">
                    <a:lnL>
                      <a:noFill/>
                    </a:lnL>
                    <a:lnR>
                      <a:noFill/>
                    </a:lnR>
                    <a:lnT>
                      <a:noFill/>
                    </a:lnT>
                    <a:lnB>
                      <a:noFill/>
                    </a:lnB>
                  </a:tcPr>
                </a:tc>
                <a:tc>
                  <a:txBody>
                    <a:bodyPr/>
                    <a:lstStyle/>
                    <a:p>
                      <a:pPr algn="l" fontAlgn="ctr"/>
                      <a:r>
                        <a:rPr lang="en-GB" sz="1050" b="1" i="0" u="none" strike="noStrike">
                          <a:effectLst/>
                          <a:latin typeface="Arial"/>
                        </a:rPr>
                        <a:t>Source</a:t>
                      </a:r>
                    </a:p>
                  </a:txBody>
                  <a:tcPr marL="0" marR="0" marT="0" marB="0" anchor="ctr">
                    <a:lnL>
                      <a:noFill/>
                    </a:lnL>
                    <a:lnR>
                      <a:noFill/>
                    </a:lnR>
                    <a:lnT>
                      <a:noFill/>
                    </a:lnT>
                    <a:lnB>
                      <a:noFill/>
                    </a:lnB>
                  </a:tcPr>
                </a:tc>
                <a:tc>
                  <a:txBody>
                    <a:bodyPr/>
                    <a:lstStyle/>
                    <a:p>
                      <a:pPr algn="ctr" fontAlgn="ctr"/>
                      <a:r>
                        <a:rPr lang="en-GB" sz="1050" b="1" i="0" u="none" strike="noStrike">
                          <a:effectLst/>
                          <a:latin typeface="Arial"/>
                        </a:rPr>
                        <a:t>Unit</a:t>
                      </a: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ctr" fontAlgn="ctr"/>
                      <a:r>
                        <a:rPr lang="en-GB" sz="1050" b="1" i="0" u="none" strike="noStrike">
                          <a:effectLst/>
                          <a:latin typeface="Arial"/>
                        </a:rPr>
                        <a:t>2010</a:t>
                      </a:r>
                    </a:p>
                  </a:txBody>
                  <a:tcPr marL="0" marR="0" marT="0" marB="0" anchor="ctr">
                    <a:lnL>
                      <a:noFill/>
                    </a:lnL>
                    <a:lnR>
                      <a:noFill/>
                    </a:lnR>
                    <a:lnT>
                      <a:noFill/>
                    </a:lnT>
                    <a:lnB>
                      <a:noFill/>
                    </a:lnB>
                  </a:tcPr>
                </a:tc>
                <a:tc>
                  <a:txBody>
                    <a:bodyPr/>
                    <a:lstStyle/>
                    <a:p>
                      <a:pPr algn="ctr" fontAlgn="ctr"/>
                      <a:r>
                        <a:rPr lang="en-GB" sz="1050" b="1" i="0" u="none" strike="noStrike">
                          <a:effectLst/>
                          <a:latin typeface="Arial"/>
                        </a:rPr>
                        <a:t>2011</a:t>
                      </a:r>
                    </a:p>
                  </a:txBody>
                  <a:tcPr marL="0" marR="0" marT="0" marB="0" anchor="ctr">
                    <a:lnL>
                      <a:noFill/>
                    </a:lnL>
                    <a:lnR>
                      <a:noFill/>
                    </a:lnR>
                    <a:lnT>
                      <a:noFill/>
                    </a:lnT>
                    <a:lnB>
                      <a:noFill/>
                    </a:lnB>
                  </a:tcPr>
                </a:tc>
                <a:tc>
                  <a:txBody>
                    <a:bodyPr/>
                    <a:lstStyle/>
                    <a:p>
                      <a:pPr algn="ctr" fontAlgn="ctr"/>
                      <a:r>
                        <a:rPr lang="en-GB" sz="1050" b="1" i="0" u="none" strike="noStrike">
                          <a:effectLst/>
                          <a:latin typeface="Arial"/>
                        </a:rPr>
                        <a:t>2012</a:t>
                      </a:r>
                    </a:p>
                  </a:txBody>
                  <a:tcPr marL="0" marR="0" marT="0" marB="0" anchor="ctr">
                    <a:lnL>
                      <a:noFill/>
                    </a:lnL>
                    <a:lnR>
                      <a:noFill/>
                    </a:lnR>
                    <a:lnT>
                      <a:noFill/>
                    </a:lnT>
                    <a:lnB>
                      <a:noFill/>
                    </a:lnB>
                  </a:tcPr>
                </a:tc>
                <a:tc>
                  <a:txBody>
                    <a:bodyPr/>
                    <a:lstStyle/>
                    <a:p>
                      <a:pPr algn="ctr" fontAlgn="ctr"/>
                      <a:r>
                        <a:rPr lang="en-GB" sz="1050" b="1" i="0" u="none" strike="noStrike">
                          <a:effectLst/>
                          <a:latin typeface="Arial"/>
                        </a:rPr>
                        <a:t>2013</a:t>
                      </a:r>
                    </a:p>
                  </a:txBody>
                  <a:tcPr marL="0" marR="0" marT="0" marB="0" anchor="ctr">
                    <a:lnL>
                      <a:noFill/>
                    </a:lnL>
                    <a:lnR>
                      <a:noFill/>
                    </a:lnR>
                    <a:lnT>
                      <a:noFill/>
                    </a:lnT>
                    <a:lnB>
                      <a:noFill/>
                    </a:lnB>
                  </a:tcPr>
                </a:tc>
                <a:tc>
                  <a:txBody>
                    <a:bodyPr/>
                    <a:lstStyle/>
                    <a:p>
                      <a:pPr algn="ctr" fontAlgn="ctr"/>
                      <a:r>
                        <a:rPr lang="en-GB" sz="1050" b="1" i="0" u="none" strike="noStrike">
                          <a:effectLst/>
                          <a:latin typeface="Arial"/>
                        </a:rPr>
                        <a:t>2014</a:t>
                      </a:r>
                    </a:p>
                  </a:txBody>
                  <a:tcPr marL="0" marR="0" marT="0" marB="0" anchor="ctr">
                    <a:lnL>
                      <a:noFill/>
                    </a:lnL>
                    <a:lnR>
                      <a:noFill/>
                    </a:lnR>
                    <a:lnT>
                      <a:noFill/>
                    </a:lnT>
                    <a:lnB>
                      <a:noFill/>
                    </a:lnB>
                  </a:tcPr>
                </a:tc>
                <a:tc>
                  <a:txBody>
                    <a:bodyPr/>
                    <a:lstStyle/>
                    <a:p>
                      <a:pPr algn="ctr" fontAlgn="ctr"/>
                      <a:r>
                        <a:rPr lang="en-GB" sz="1050" b="1" i="0" u="none" strike="noStrike">
                          <a:effectLst/>
                          <a:latin typeface="Arial"/>
                        </a:rPr>
                        <a:t>2015</a:t>
                      </a:r>
                    </a:p>
                  </a:txBody>
                  <a:tcPr marL="0" marR="0" marT="0" marB="0" anchor="ctr">
                    <a:lnL>
                      <a:noFill/>
                    </a:lnL>
                    <a:lnR>
                      <a:noFill/>
                    </a:lnR>
                    <a:lnT>
                      <a:noFill/>
                    </a:lnT>
                    <a:lnB>
                      <a:noFill/>
                    </a:lnB>
                  </a:tcPr>
                </a:tc>
              </a:tr>
              <a:tr h="152400">
                <a:tc gridSpan="3">
                  <a:txBody>
                    <a:bodyPr/>
                    <a:lstStyle/>
                    <a:p>
                      <a:pPr algn="l" fontAlgn="ctr"/>
                      <a:r>
                        <a:rPr lang="en-GB" sz="1050" b="1" i="0" u="none" strike="noStrike">
                          <a:effectLst/>
                          <a:latin typeface="Arial"/>
                        </a:rPr>
                        <a:t>Mobile subscribers, EOP</a:t>
                      </a:r>
                    </a:p>
                  </a:txBody>
                  <a:tcPr marL="0" marR="0" marT="0" marB="0" anchor="ctr">
                    <a:lnL>
                      <a:noFill/>
                    </a:lnL>
                    <a:lnR>
                      <a:noFill/>
                    </a:lnR>
                    <a:lnT>
                      <a:noFill/>
                    </a:lnT>
                    <a:lnB>
                      <a:noFill/>
                    </a:lnB>
                  </a:tcPr>
                </a:tc>
                <a:tc hMerge="1">
                  <a:txBody>
                    <a:bodyPr/>
                    <a:lstStyle/>
                    <a:p>
                      <a:endParaRPr lang="en-GB"/>
                    </a:p>
                  </a:txBody>
                  <a:tcPr/>
                </a:tc>
                <a:tc hMerge="1">
                  <a:txBody>
                    <a:bodyPr/>
                    <a:lstStyle/>
                    <a:p>
                      <a:endParaRPr lang="en-GB"/>
                    </a:p>
                  </a:txBody>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ctr" fontAlgn="ctr"/>
                      <a:endParaRPr lang="en-GB" sz="105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r>
              <a:tr h="609600">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a:txBody>
                    <a:bodyPr/>
                    <a:lstStyle/>
                    <a:p>
                      <a:pPr algn="l" fontAlgn="ctr"/>
                      <a:r>
                        <a:rPr lang="en-GB" sz="1050" b="0" i="0" u="none" strike="noStrike" dirty="0">
                          <a:effectLst/>
                          <a:latin typeface="Arial"/>
                        </a:rPr>
                        <a:t>Population</a:t>
                      </a:r>
                    </a:p>
                  </a:txBody>
                  <a:tcPr marL="0" marR="0" marT="0" marB="0" anchor="ctr">
                    <a:lnL>
                      <a:noFill/>
                    </a:lnL>
                    <a:lnR>
                      <a:noFill/>
                    </a:lnR>
                    <a:lnT>
                      <a:noFill/>
                    </a:lnT>
                    <a:lnB>
                      <a:noFill/>
                    </a:lnB>
                  </a:tcPr>
                </a:tc>
                <a:tc>
                  <a:txBody>
                    <a:bodyPr/>
                    <a:lstStyle/>
                    <a:p>
                      <a:pPr algn="l" fontAlgn="ctr"/>
                      <a:r>
                        <a:rPr lang="en-GB" sz="1050" b="0" i="0" u="none" strike="noStrike">
                          <a:effectLst/>
                          <a:latin typeface="Arial"/>
                        </a:rPr>
                        <a:t>Australian Bureau of Statistics (ABS)</a:t>
                      </a:r>
                    </a:p>
                  </a:txBody>
                  <a:tcPr marL="0" marR="0" marT="0" marB="0" anchor="ctr">
                    <a:lnL>
                      <a:noFill/>
                    </a:lnL>
                    <a:lnR>
                      <a:noFill/>
                    </a:lnR>
                    <a:lnT>
                      <a:noFill/>
                    </a:lnT>
                    <a:lnB>
                      <a:noFill/>
                    </a:lnB>
                  </a:tcPr>
                </a:tc>
                <a:tc>
                  <a:txBody>
                    <a:bodyPr/>
                    <a:lstStyle/>
                    <a:p>
                      <a:pPr algn="ctr" fontAlgn="ctr"/>
                      <a:r>
                        <a:rPr lang="en-GB" sz="1050" b="0" i="0" u="none" strike="noStrike">
                          <a:effectLst/>
                          <a:latin typeface="Arial"/>
                        </a:rPr>
                        <a:t>thousand</a:t>
                      </a: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r" fontAlgn="ctr"/>
                      <a:r>
                        <a:rPr lang="en-GB" sz="1050" b="0" i="0" u="none" strike="noStrike">
                          <a:effectLst/>
                          <a:latin typeface="Arial"/>
                        </a:rPr>
                        <a:t>22,173 </a:t>
                      </a:r>
                    </a:p>
                  </a:txBody>
                  <a:tcPr marL="0" marR="0" marT="0" marB="0" anchor="ctr">
                    <a:lnL>
                      <a:noFill/>
                    </a:lnL>
                    <a:lnR>
                      <a:noFill/>
                    </a:lnR>
                    <a:lnT>
                      <a:noFill/>
                    </a:lnT>
                    <a:lnB>
                      <a:noFill/>
                    </a:lnB>
                    <a:solidFill>
                      <a:srgbClr val="D0FFD0"/>
                    </a:solidFill>
                  </a:tcPr>
                </a:tc>
                <a:tc>
                  <a:txBody>
                    <a:bodyPr/>
                    <a:lstStyle/>
                    <a:p>
                      <a:pPr algn="r" fontAlgn="ctr"/>
                      <a:r>
                        <a:rPr lang="en-GB" sz="1050" b="0" i="0" u="none" strike="noStrike">
                          <a:effectLst/>
                          <a:latin typeface="Arial"/>
                        </a:rPr>
                        <a:t>22,512 </a:t>
                      </a:r>
                    </a:p>
                  </a:txBody>
                  <a:tcPr marL="0" marR="0" marT="0" marB="0" anchor="ctr">
                    <a:lnL>
                      <a:noFill/>
                    </a:lnL>
                    <a:lnR>
                      <a:noFill/>
                    </a:lnR>
                    <a:lnT>
                      <a:noFill/>
                    </a:lnT>
                    <a:lnB>
                      <a:noFill/>
                    </a:lnB>
                    <a:solidFill>
                      <a:srgbClr val="D0FFD0"/>
                    </a:solidFill>
                  </a:tcPr>
                </a:tc>
                <a:tc>
                  <a:txBody>
                    <a:bodyPr/>
                    <a:lstStyle/>
                    <a:p>
                      <a:pPr algn="r" fontAlgn="ctr"/>
                      <a:r>
                        <a:rPr lang="en-GB" sz="1050" b="0" i="0" u="none" strike="noStrike">
                          <a:effectLst/>
                          <a:latin typeface="Arial"/>
                        </a:rPr>
                        <a:t>22,906 </a:t>
                      </a:r>
                    </a:p>
                  </a:txBody>
                  <a:tcPr marL="0" marR="0" marT="0" marB="0" anchor="ctr">
                    <a:lnL>
                      <a:noFill/>
                    </a:lnL>
                    <a:lnR>
                      <a:noFill/>
                    </a:lnR>
                    <a:lnT>
                      <a:noFill/>
                    </a:lnT>
                    <a:lnB>
                      <a:noFill/>
                    </a:lnB>
                    <a:solidFill>
                      <a:srgbClr val="D0FFD0"/>
                    </a:solidFill>
                  </a:tcPr>
                </a:tc>
                <a:tc>
                  <a:txBody>
                    <a:bodyPr/>
                    <a:lstStyle/>
                    <a:p>
                      <a:pPr algn="r" fontAlgn="ctr"/>
                      <a:r>
                        <a:rPr lang="en-GB" sz="1050" b="0" i="0" u="none" strike="noStrike">
                          <a:effectLst/>
                          <a:latin typeface="Arial"/>
                        </a:rPr>
                        <a:t>23,239 </a:t>
                      </a:r>
                    </a:p>
                  </a:txBody>
                  <a:tcPr marL="0" marR="0" marT="0" marB="0" anchor="ctr">
                    <a:lnL>
                      <a:noFill/>
                    </a:lnL>
                    <a:lnR>
                      <a:noFill/>
                    </a:lnR>
                    <a:lnT>
                      <a:noFill/>
                    </a:lnT>
                    <a:lnB>
                      <a:noFill/>
                    </a:lnB>
                    <a:solidFill>
                      <a:srgbClr val="D0FFD0"/>
                    </a:solidFill>
                  </a:tcPr>
                </a:tc>
                <a:tc>
                  <a:txBody>
                    <a:bodyPr/>
                    <a:lstStyle/>
                    <a:p>
                      <a:pPr algn="r" fontAlgn="ctr"/>
                      <a:r>
                        <a:rPr lang="en-GB" sz="1050" b="0" i="0" u="none" strike="noStrike">
                          <a:effectLst/>
                          <a:latin typeface="Arial"/>
                        </a:rPr>
                        <a:t>23,572 </a:t>
                      </a:r>
                    </a:p>
                  </a:txBody>
                  <a:tcPr marL="0" marR="0" marT="0" marB="0" anchor="ctr">
                    <a:lnL>
                      <a:noFill/>
                    </a:lnL>
                    <a:lnR>
                      <a:noFill/>
                    </a:lnR>
                    <a:lnT>
                      <a:noFill/>
                    </a:lnT>
                    <a:lnB>
                      <a:noFill/>
                    </a:lnB>
                    <a:solidFill>
                      <a:srgbClr val="D0FFD0"/>
                    </a:solidFill>
                  </a:tcPr>
                </a:tc>
                <a:tc>
                  <a:txBody>
                    <a:bodyPr/>
                    <a:lstStyle/>
                    <a:p>
                      <a:pPr algn="r" fontAlgn="ctr"/>
                      <a:r>
                        <a:rPr lang="en-GB" sz="1050" b="0" i="0" u="none" strike="noStrike">
                          <a:effectLst/>
                          <a:latin typeface="Arial"/>
                        </a:rPr>
                        <a:t>23,906 </a:t>
                      </a:r>
                    </a:p>
                  </a:txBody>
                  <a:tcPr marL="0" marR="0" marT="0" marB="0" anchor="ctr">
                    <a:lnL>
                      <a:noFill/>
                    </a:lnL>
                    <a:lnR>
                      <a:noFill/>
                    </a:lnR>
                    <a:lnT>
                      <a:noFill/>
                    </a:lnT>
                    <a:lnB>
                      <a:noFill/>
                    </a:lnB>
                    <a:solidFill>
                      <a:srgbClr val="D0FFD0"/>
                    </a:solidFill>
                  </a:tcPr>
                </a:tc>
              </a:tr>
              <a:tr h="152400">
                <a:tc>
                  <a:txBody>
                    <a:bodyPr/>
                    <a:lstStyle/>
                    <a:p>
                      <a:pPr algn="l" fontAlgn="ctr"/>
                      <a:endParaRPr lang="en-GB" sz="105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l" fontAlgn="ctr"/>
                      <a:r>
                        <a:rPr lang="en-GB" sz="1050" b="0" i="0" u="none" strike="noStrike">
                          <a:effectLst/>
                          <a:latin typeface="Arial"/>
                        </a:rPr>
                        <a:t>Population penetration of handsets</a:t>
                      </a: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ctr" fontAlgn="ctr"/>
                      <a:endParaRPr lang="en-GB" sz="1050" b="1"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r" fontAlgn="ctr"/>
                      <a:r>
                        <a:rPr lang="en-GB" sz="1050" b="0" i="0" u="none" strike="noStrike">
                          <a:effectLst/>
                          <a:latin typeface="Arial"/>
                        </a:rPr>
                        <a:t>93%</a:t>
                      </a:r>
                    </a:p>
                  </a:txBody>
                  <a:tcPr marL="0" marR="0" marT="0" marB="0" anchor="ctr">
                    <a:lnL>
                      <a:noFill/>
                    </a:lnL>
                    <a:lnR>
                      <a:noFill/>
                    </a:lnR>
                    <a:lnT>
                      <a:noFill/>
                    </a:lnT>
                    <a:lnB w="6350" cap="flat" cmpd="sng" algn="ctr">
                      <a:solidFill>
                        <a:srgbClr val="00C000"/>
                      </a:solidFill>
                      <a:prstDash val="solid"/>
                      <a:round/>
                      <a:headEnd type="none" w="med" len="med"/>
                      <a:tailEnd type="none" w="med" len="med"/>
                    </a:lnB>
                  </a:tcPr>
                </a:tc>
                <a:tc>
                  <a:txBody>
                    <a:bodyPr/>
                    <a:lstStyle/>
                    <a:p>
                      <a:pPr algn="r" fontAlgn="ctr"/>
                      <a:r>
                        <a:rPr lang="en-GB" sz="1050" b="0" i="0" u="none" strike="noStrike">
                          <a:effectLst/>
                          <a:latin typeface="Arial"/>
                        </a:rPr>
                        <a:t>94%</a:t>
                      </a:r>
                    </a:p>
                  </a:txBody>
                  <a:tcPr marL="0" marR="0" marT="0" marB="0" anchor="ctr">
                    <a:lnL>
                      <a:noFill/>
                    </a:lnL>
                    <a:lnR>
                      <a:noFill/>
                    </a:lnR>
                    <a:lnT>
                      <a:noFill/>
                    </a:lnT>
                    <a:lnB w="6350" cap="flat" cmpd="sng" algn="ctr">
                      <a:solidFill>
                        <a:srgbClr val="00C000"/>
                      </a:solidFill>
                      <a:prstDash val="solid"/>
                      <a:round/>
                      <a:headEnd type="none" w="med" len="med"/>
                      <a:tailEnd type="none" w="med" len="med"/>
                    </a:lnB>
                  </a:tcPr>
                </a:tc>
                <a:tc>
                  <a:txBody>
                    <a:bodyPr/>
                    <a:lstStyle/>
                    <a:p>
                      <a:pPr algn="r" fontAlgn="ctr"/>
                      <a:r>
                        <a:rPr lang="en-GB" sz="1050" b="0" i="0" u="none" strike="noStrike">
                          <a:effectLst/>
                          <a:latin typeface="Arial"/>
                        </a:rPr>
                        <a:t>93%</a:t>
                      </a:r>
                    </a:p>
                  </a:txBody>
                  <a:tcPr marL="0" marR="0" marT="0" marB="0" anchor="ctr">
                    <a:lnL>
                      <a:noFill/>
                    </a:lnL>
                    <a:lnR w="6350" cap="flat" cmpd="sng" algn="ctr">
                      <a:solidFill>
                        <a:srgbClr val="00C000"/>
                      </a:solidFill>
                      <a:prstDash val="dot"/>
                      <a:round/>
                      <a:headEnd type="none" w="med" len="med"/>
                      <a:tailEnd type="none" w="med" len="med"/>
                    </a:lnR>
                    <a:lnT>
                      <a:noFill/>
                    </a:lnT>
                    <a:lnB w="6350" cap="flat" cmpd="sng" algn="ctr">
                      <a:solidFill>
                        <a:srgbClr val="00C000"/>
                      </a:solidFill>
                      <a:prstDash val="solid"/>
                      <a:round/>
                      <a:headEnd type="none" w="med" len="med"/>
                      <a:tailEnd type="none" w="med" len="med"/>
                    </a:lnB>
                  </a:tcPr>
                </a:tc>
                <a:tc>
                  <a:txBody>
                    <a:bodyPr/>
                    <a:lstStyle/>
                    <a:p>
                      <a:pPr algn="r" fontAlgn="ctr"/>
                      <a:r>
                        <a:rPr lang="en-GB" sz="1050" b="0" i="0" u="none" strike="noStrike">
                          <a:effectLst/>
                          <a:latin typeface="Arial"/>
                        </a:rPr>
                        <a:t>94%</a:t>
                      </a:r>
                    </a:p>
                  </a:txBody>
                  <a:tcPr marL="0" marR="0" marT="0" marB="0" anchor="ctr">
                    <a:lnL w="6350" cap="flat" cmpd="sng" algn="ctr">
                      <a:solidFill>
                        <a:srgbClr val="00C000"/>
                      </a:solidFill>
                      <a:prstDash val="dot"/>
                      <a:round/>
                      <a:headEnd type="none" w="med" len="med"/>
                      <a:tailEnd type="none" w="med" len="med"/>
                    </a:lnL>
                    <a:lnR w="6350" cap="flat" cmpd="sng" algn="ctr">
                      <a:solidFill>
                        <a:srgbClr val="00C000"/>
                      </a:solidFill>
                      <a:prstDash val="dot"/>
                      <a:round/>
                      <a:headEnd type="none" w="med" len="med"/>
                      <a:tailEnd type="none" w="med" len="med"/>
                    </a:lnR>
                    <a:lnT w="6350" cap="flat" cmpd="sng" algn="ctr">
                      <a:noFill/>
                      <a:prstDash val="dot"/>
                      <a:round/>
                      <a:headEnd type="none" w="med" len="med"/>
                      <a:tailEnd type="none" w="med" len="med"/>
                    </a:lnT>
                    <a:lnB w="6350" cap="flat" cmpd="sng" algn="ctr">
                      <a:solidFill>
                        <a:srgbClr val="00C000"/>
                      </a:solidFill>
                      <a:prstDash val="dot"/>
                      <a:round/>
                      <a:headEnd type="none" w="med" len="med"/>
                      <a:tailEnd type="none" w="med" len="med"/>
                    </a:lnB>
                  </a:tcPr>
                </a:tc>
                <a:tc>
                  <a:txBody>
                    <a:bodyPr/>
                    <a:lstStyle/>
                    <a:p>
                      <a:pPr algn="r" fontAlgn="ctr"/>
                      <a:r>
                        <a:rPr lang="en-GB" sz="1050" b="0" i="0" u="none" strike="noStrike">
                          <a:effectLst/>
                          <a:latin typeface="Arial"/>
                        </a:rPr>
                        <a:t>95%</a:t>
                      </a:r>
                    </a:p>
                  </a:txBody>
                  <a:tcPr marL="0" marR="0" marT="0" marB="0" anchor="ctr">
                    <a:lnL w="6350" cap="flat" cmpd="sng" algn="ctr">
                      <a:solidFill>
                        <a:srgbClr val="00C000"/>
                      </a:solidFill>
                      <a:prstDash val="dot"/>
                      <a:round/>
                      <a:headEnd type="none" w="med" len="med"/>
                      <a:tailEnd type="none" w="med" len="med"/>
                    </a:lnL>
                    <a:lnR w="6350" cap="flat" cmpd="sng" algn="ctr">
                      <a:solidFill>
                        <a:srgbClr val="00C000"/>
                      </a:solidFill>
                      <a:prstDash val="dot"/>
                      <a:round/>
                      <a:headEnd type="none" w="med" len="med"/>
                      <a:tailEnd type="none" w="med" len="med"/>
                    </a:lnR>
                    <a:lnT w="6350" cap="flat" cmpd="sng" algn="ctr">
                      <a:noFill/>
                      <a:prstDash val="dot"/>
                      <a:round/>
                      <a:headEnd type="none" w="med" len="med"/>
                      <a:tailEnd type="none" w="med" len="med"/>
                    </a:lnT>
                    <a:lnB w="6350" cap="flat" cmpd="sng" algn="ctr">
                      <a:solidFill>
                        <a:srgbClr val="00C000"/>
                      </a:solidFill>
                      <a:prstDash val="dot"/>
                      <a:round/>
                      <a:headEnd type="none" w="med" len="med"/>
                      <a:tailEnd type="none" w="med" len="med"/>
                    </a:lnB>
                  </a:tcPr>
                </a:tc>
                <a:tc>
                  <a:txBody>
                    <a:bodyPr/>
                    <a:lstStyle/>
                    <a:p>
                      <a:pPr algn="r" fontAlgn="ctr"/>
                      <a:r>
                        <a:rPr lang="en-GB" sz="1050" b="0" i="0" u="none" strike="noStrike">
                          <a:effectLst/>
                          <a:latin typeface="Arial"/>
                        </a:rPr>
                        <a:t>96%</a:t>
                      </a:r>
                    </a:p>
                  </a:txBody>
                  <a:tcPr marL="0" marR="0" marT="0" marB="0" anchor="ctr">
                    <a:lnL w="6350" cap="flat" cmpd="sng" algn="ctr">
                      <a:solidFill>
                        <a:srgbClr val="00C000"/>
                      </a:solidFill>
                      <a:prstDash val="dot"/>
                      <a:round/>
                      <a:headEnd type="none" w="med" len="med"/>
                      <a:tailEnd type="none" w="med" len="med"/>
                    </a:lnL>
                    <a:lnR w="6350" cap="flat" cmpd="sng" algn="ctr">
                      <a:solidFill>
                        <a:srgbClr val="00C000"/>
                      </a:solidFill>
                      <a:prstDash val="dot"/>
                      <a:round/>
                      <a:headEnd type="none" w="med" len="med"/>
                      <a:tailEnd type="none" w="med" len="med"/>
                    </a:lnR>
                    <a:lnT w="6350" cap="flat" cmpd="sng" algn="ctr">
                      <a:noFill/>
                      <a:prstDash val="dot"/>
                      <a:round/>
                      <a:headEnd type="none" w="med" len="med"/>
                      <a:tailEnd type="none" w="med" len="med"/>
                    </a:lnT>
                    <a:lnB w="6350" cap="flat" cmpd="sng" algn="ctr">
                      <a:solidFill>
                        <a:srgbClr val="00C000"/>
                      </a:solidFill>
                      <a:prstDash val="dot"/>
                      <a:round/>
                      <a:headEnd type="none" w="med" len="med"/>
                      <a:tailEnd type="none" w="med" len="med"/>
                    </a:lnB>
                  </a:tcPr>
                </a:tc>
              </a:tr>
              <a:tr h="261897">
                <a:tc>
                  <a:txBody>
                    <a:bodyPr/>
                    <a:lstStyle/>
                    <a:p>
                      <a:pPr algn="l" fontAlgn="ctr"/>
                      <a:endParaRPr lang="en-GB" sz="1050" b="1"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a:txBody>
                    <a:bodyPr/>
                    <a:lstStyle/>
                    <a:p>
                      <a:pPr algn="l" fontAlgn="ctr"/>
                      <a:r>
                        <a:rPr lang="en-GB" sz="1050" b="0" i="0" u="none" strike="noStrike">
                          <a:effectLst/>
                          <a:latin typeface="Arial"/>
                        </a:rPr>
                        <a:t>Total handset subscriptions</a:t>
                      </a:r>
                    </a:p>
                  </a:txBody>
                  <a:tcPr marL="0" marR="0" marT="0" marB="0" anchor="ctr">
                    <a:lnL>
                      <a:noFill/>
                    </a:lnL>
                    <a:lnR>
                      <a:noFill/>
                    </a:lnR>
                    <a:lnT>
                      <a:noFill/>
                    </a:lnT>
                    <a:lnB>
                      <a:noFill/>
                    </a:lnB>
                  </a:tcPr>
                </a:tc>
                <a:tc>
                  <a:txBody>
                    <a:bodyPr/>
                    <a:lstStyle/>
                    <a:p>
                      <a:pPr algn="l" fontAlgn="ctr"/>
                      <a:r>
                        <a:rPr lang="en-GB" sz="1050" b="0" i="0" u="none" strike="noStrike">
                          <a:effectLst/>
                          <a:latin typeface="Arial"/>
                        </a:rPr>
                        <a:t>GSMA</a:t>
                      </a:r>
                    </a:p>
                  </a:txBody>
                  <a:tcPr marL="0" marR="0" marT="0" marB="0" anchor="ctr">
                    <a:lnL>
                      <a:noFill/>
                    </a:lnL>
                    <a:lnR>
                      <a:noFill/>
                    </a:lnR>
                    <a:lnT>
                      <a:noFill/>
                    </a:lnT>
                    <a:lnB>
                      <a:noFill/>
                    </a:lnB>
                  </a:tcPr>
                </a:tc>
                <a:tc>
                  <a:txBody>
                    <a:bodyPr/>
                    <a:lstStyle/>
                    <a:p>
                      <a:pPr algn="ctr" fontAlgn="ctr"/>
                      <a:r>
                        <a:rPr lang="en-GB" sz="1050" b="0" i="0" u="none" strike="noStrike">
                          <a:effectLst/>
                          <a:latin typeface="Arial"/>
                        </a:rPr>
                        <a:t>thousand</a:t>
                      </a: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w="6350" cap="flat" cmpd="sng" algn="ctr">
                      <a:solidFill>
                        <a:srgbClr val="00C000"/>
                      </a:solidFill>
                      <a:prstDash val="solid"/>
                      <a:round/>
                      <a:headEnd type="none" w="med" len="med"/>
                      <a:tailEnd type="none" w="med" len="med"/>
                    </a:lnR>
                    <a:lnT>
                      <a:noFill/>
                    </a:lnT>
                    <a:lnB>
                      <a:noFill/>
                    </a:lnB>
                  </a:tcPr>
                </a:tc>
                <a:tc>
                  <a:txBody>
                    <a:bodyPr/>
                    <a:lstStyle/>
                    <a:p>
                      <a:pPr algn="r" fontAlgn="ctr"/>
                      <a:r>
                        <a:rPr lang="en-GB" sz="1050" b="0" i="0" u="none" strike="noStrike" dirty="0">
                          <a:effectLst/>
                          <a:latin typeface="Arial"/>
                        </a:rPr>
                        <a:t>         20,657 </a:t>
                      </a:r>
                    </a:p>
                  </a:txBody>
                  <a:tcPr marL="0" marR="0" marT="0" marB="0" anchor="ctr">
                    <a:lnL w="6350" cap="flat" cmpd="sng" algn="ctr">
                      <a:solidFill>
                        <a:srgbClr val="00C000"/>
                      </a:solidFill>
                      <a:prstDash val="solid"/>
                      <a:round/>
                      <a:headEnd type="none" w="med" len="med"/>
                      <a:tailEnd type="none" w="med" len="med"/>
                    </a:lnL>
                    <a:lnR w="6350" cap="flat" cmpd="sng" algn="ctr">
                      <a:solidFill>
                        <a:srgbClr val="00C000"/>
                      </a:solidFill>
                      <a:prstDash val="solid"/>
                      <a:round/>
                      <a:headEnd type="none" w="med" len="med"/>
                      <a:tailEnd type="none" w="med" len="med"/>
                    </a:lnR>
                    <a:lnT w="6350" cap="flat" cmpd="sng" algn="ctr">
                      <a:solidFill>
                        <a:srgbClr val="00C000"/>
                      </a:solidFill>
                      <a:prstDash val="solid"/>
                      <a:round/>
                      <a:headEnd type="none" w="med" len="med"/>
                      <a:tailEnd type="none" w="med" len="med"/>
                    </a:lnT>
                    <a:lnB w="6350" cap="flat" cmpd="sng" algn="ctr">
                      <a:solidFill>
                        <a:srgbClr val="00C000"/>
                      </a:solidFill>
                      <a:prstDash val="solid"/>
                      <a:round/>
                      <a:headEnd type="none" w="med" len="med"/>
                      <a:tailEnd type="none" w="med" len="med"/>
                    </a:lnB>
                  </a:tcPr>
                </a:tc>
                <a:tc>
                  <a:txBody>
                    <a:bodyPr/>
                    <a:lstStyle/>
                    <a:p>
                      <a:pPr marL="0" algn="r" defTabSz="914400" rtl="0" eaLnBrk="1" fontAlgn="ctr" latinLnBrk="0" hangingPunct="1"/>
                      <a:r>
                        <a:rPr lang="en-GB" sz="1050" b="0" i="0" u="none" strike="noStrike" kern="1200" dirty="0" smtClean="0">
                          <a:solidFill>
                            <a:schemeClr val="tx1"/>
                          </a:solidFill>
                          <a:effectLst/>
                          <a:latin typeface="Arial"/>
                          <a:ea typeface="+mn-ea"/>
                          <a:cs typeface="+mn-cs"/>
                        </a:rPr>
                        <a:t>        </a:t>
                      </a:r>
                      <a:r>
                        <a:rPr lang="en-GB" sz="1050" b="0" i="0" u="none" strike="noStrike" kern="1200" dirty="0">
                          <a:solidFill>
                            <a:schemeClr val="tx1"/>
                          </a:solidFill>
                          <a:effectLst/>
                          <a:latin typeface="Arial"/>
                          <a:ea typeface="+mn-ea"/>
                          <a:cs typeface="+mn-cs"/>
                        </a:rPr>
                        <a:t>21,102 </a:t>
                      </a:r>
                    </a:p>
                  </a:txBody>
                  <a:tcPr marL="0" marR="0" marT="0" marB="0" anchor="ctr">
                    <a:lnL w="6350" cap="flat" cmpd="sng" algn="ctr">
                      <a:solidFill>
                        <a:srgbClr val="00C000"/>
                      </a:solidFill>
                      <a:prstDash val="solid"/>
                      <a:round/>
                      <a:headEnd type="none" w="med" len="med"/>
                      <a:tailEnd type="none" w="med" len="med"/>
                    </a:lnL>
                    <a:lnR w="6350" cap="flat" cmpd="sng" algn="ctr">
                      <a:solidFill>
                        <a:srgbClr val="00C000"/>
                      </a:solidFill>
                      <a:prstDash val="solid"/>
                      <a:round/>
                      <a:headEnd type="none" w="med" len="med"/>
                      <a:tailEnd type="none" w="med" len="med"/>
                    </a:lnR>
                    <a:lnT w="6350" cap="flat" cmpd="sng" algn="ctr">
                      <a:solidFill>
                        <a:srgbClr val="00C000"/>
                      </a:solidFill>
                      <a:prstDash val="solid"/>
                      <a:round/>
                      <a:headEnd type="none" w="med" len="med"/>
                      <a:tailEnd type="none" w="med" len="med"/>
                    </a:lnT>
                    <a:lnB w="6350" cap="flat" cmpd="sng" algn="ctr">
                      <a:solidFill>
                        <a:srgbClr val="00C000"/>
                      </a:solidFill>
                      <a:prstDash val="solid"/>
                      <a:round/>
                      <a:headEnd type="none" w="med" len="med"/>
                      <a:tailEnd type="none" w="med" len="med"/>
                    </a:lnB>
                  </a:tcPr>
                </a:tc>
                <a:tc>
                  <a:txBody>
                    <a:bodyPr/>
                    <a:lstStyle/>
                    <a:p>
                      <a:pPr marL="0" algn="r" defTabSz="914400" rtl="0" eaLnBrk="1" fontAlgn="ctr" latinLnBrk="0" hangingPunct="1"/>
                      <a:r>
                        <a:rPr lang="en-GB" sz="1050" b="0" i="0" u="none" strike="noStrike" kern="1200" dirty="0" smtClean="0">
                          <a:solidFill>
                            <a:schemeClr val="tx1"/>
                          </a:solidFill>
                          <a:effectLst/>
                          <a:latin typeface="Arial"/>
                          <a:ea typeface="+mn-ea"/>
                          <a:cs typeface="+mn-cs"/>
                        </a:rPr>
                        <a:t>         </a:t>
                      </a:r>
                      <a:r>
                        <a:rPr lang="en-GB" sz="1050" b="0" i="0" u="none" strike="noStrike" kern="1200" dirty="0">
                          <a:solidFill>
                            <a:schemeClr val="tx1"/>
                          </a:solidFill>
                          <a:effectLst/>
                          <a:latin typeface="Arial"/>
                          <a:ea typeface="+mn-ea"/>
                          <a:cs typeface="+mn-cs"/>
                        </a:rPr>
                        <a:t>21,255 </a:t>
                      </a:r>
                    </a:p>
                  </a:txBody>
                  <a:tcPr marL="0" marR="0" marT="0" marB="0" anchor="ctr">
                    <a:lnL w="6350" cap="flat" cmpd="sng" algn="ctr">
                      <a:solidFill>
                        <a:srgbClr val="00C000"/>
                      </a:solidFill>
                      <a:prstDash val="solid"/>
                      <a:round/>
                      <a:headEnd type="none" w="med" len="med"/>
                      <a:tailEnd type="none" w="med" len="med"/>
                    </a:lnL>
                    <a:lnR w="6350" cap="flat" cmpd="sng" algn="ctr">
                      <a:solidFill>
                        <a:srgbClr val="00C000"/>
                      </a:solidFill>
                      <a:prstDash val="solid"/>
                      <a:round/>
                      <a:headEnd type="none" w="med" len="med"/>
                      <a:tailEnd type="none" w="med" len="med"/>
                    </a:lnR>
                    <a:lnT w="6350" cap="flat" cmpd="sng" algn="ctr">
                      <a:solidFill>
                        <a:srgbClr val="00C000"/>
                      </a:solidFill>
                      <a:prstDash val="solid"/>
                      <a:round/>
                      <a:headEnd type="none" w="med" len="med"/>
                      <a:tailEnd type="none" w="med" len="med"/>
                    </a:lnT>
                    <a:lnB w="6350" cap="flat" cmpd="sng" algn="ctr">
                      <a:solidFill>
                        <a:srgbClr val="00C000"/>
                      </a:solidFill>
                      <a:prstDash val="solid"/>
                      <a:round/>
                      <a:headEnd type="none" w="med" len="med"/>
                      <a:tailEnd type="none" w="med" len="med"/>
                    </a:lnB>
                  </a:tcPr>
                </a:tc>
                <a:tc>
                  <a:txBody>
                    <a:bodyPr/>
                    <a:lstStyle/>
                    <a:p>
                      <a:pPr algn="r" fontAlgn="ctr"/>
                      <a:r>
                        <a:rPr lang="en-GB" sz="1050" b="0" i="0" u="none" strike="noStrike">
                          <a:effectLst/>
                          <a:latin typeface="Arial"/>
                        </a:rPr>
                        <a:t>21,801 </a:t>
                      </a:r>
                    </a:p>
                  </a:txBody>
                  <a:tcPr marL="0" marR="0" marT="0" marB="0" anchor="ctr">
                    <a:lnL w="6350" cap="flat" cmpd="sng" algn="ctr">
                      <a:solidFill>
                        <a:srgbClr val="00C000"/>
                      </a:solidFill>
                      <a:prstDash val="solid"/>
                      <a:round/>
                      <a:headEnd type="none" w="med" len="med"/>
                      <a:tailEnd type="none" w="med" len="med"/>
                    </a:lnL>
                    <a:lnR>
                      <a:noFill/>
                    </a:lnR>
                    <a:lnT w="6350" cap="flat" cmpd="sng" algn="ctr">
                      <a:solidFill>
                        <a:srgbClr val="00C000"/>
                      </a:solidFill>
                      <a:prstDash val="dot"/>
                      <a:round/>
                      <a:headEnd type="none" w="med" len="med"/>
                      <a:tailEnd type="none" w="med" len="med"/>
                    </a:lnT>
                    <a:lnB>
                      <a:noFill/>
                    </a:lnB>
                  </a:tcPr>
                </a:tc>
                <a:tc>
                  <a:txBody>
                    <a:bodyPr/>
                    <a:lstStyle/>
                    <a:p>
                      <a:pPr algn="r" fontAlgn="ctr"/>
                      <a:r>
                        <a:rPr lang="en-GB" sz="1050" b="0" i="0" u="none" strike="noStrike">
                          <a:effectLst/>
                          <a:latin typeface="Arial"/>
                        </a:rPr>
                        <a:t>22,354 </a:t>
                      </a:r>
                    </a:p>
                  </a:txBody>
                  <a:tcPr marL="0" marR="0" marT="0" marB="0" anchor="ctr">
                    <a:lnL>
                      <a:noFill/>
                    </a:lnL>
                    <a:lnR>
                      <a:noFill/>
                    </a:lnR>
                    <a:lnT w="6350" cap="flat" cmpd="sng" algn="ctr">
                      <a:solidFill>
                        <a:srgbClr val="00C000"/>
                      </a:solidFill>
                      <a:prstDash val="dot"/>
                      <a:round/>
                      <a:headEnd type="none" w="med" len="med"/>
                      <a:tailEnd type="none" w="med" len="med"/>
                    </a:lnT>
                    <a:lnB>
                      <a:noFill/>
                    </a:lnB>
                  </a:tcPr>
                </a:tc>
                <a:tc>
                  <a:txBody>
                    <a:bodyPr/>
                    <a:lstStyle/>
                    <a:p>
                      <a:pPr algn="r" fontAlgn="ctr"/>
                      <a:r>
                        <a:rPr lang="en-GB" sz="1050" b="0" i="0" u="none" strike="noStrike" dirty="0">
                          <a:effectLst/>
                          <a:latin typeface="Arial"/>
                        </a:rPr>
                        <a:t>22,915 </a:t>
                      </a:r>
                    </a:p>
                  </a:txBody>
                  <a:tcPr marL="0" marR="0" marT="0" marB="0" anchor="ctr">
                    <a:lnL>
                      <a:noFill/>
                    </a:lnL>
                    <a:lnR>
                      <a:noFill/>
                    </a:lnR>
                    <a:lnT w="6350" cap="flat" cmpd="sng" algn="ctr">
                      <a:solidFill>
                        <a:srgbClr val="00C000"/>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42309903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r>
              <a:rPr lang="en-GB" dirty="0"/>
              <a:t>Market parameters and assumptions </a:t>
            </a:r>
            <a:r>
              <a:rPr lang="en-GB" dirty="0" smtClean="0"/>
              <a:t>(2/3</a:t>
            </a:r>
            <a:r>
              <a:rPr lang="en-GB" dirty="0"/>
              <a:t>: </a:t>
            </a:r>
            <a:r>
              <a:rPr lang="en-GB" dirty="0" smtClean="0"/>
              <a:t>penetration and traffic)</a:t>
            </a:r>
            <a:endParaRPr lang="en-GB" dirty="0"/>
          </a:p>
        </p:txBody>
      </p:sp>
      <p:sp>
        <p:nvSpPr>
          <p:cNvPr id="15" name="Text Placeholder 14"/>
          <p:cNvSpPr>
            <a:spLocks noGrp="1"/>
          </p:cNvSpPr>
          <p:nvPr>
            <p:ph type="body" sz="quarter" idx="12"/>
          </p:nvPr>
        </p:nvSpPr>
        <p:spPr/>
        <p:txBody>
          <a:bodyPr/>
          <a:lstStyle/>
          <a:p>
            <a:r>
              <a:rPr lang="en-GB" sz="1400" dirty="0" smtClean="0"/>
              <a:t>Device penetration:</a:t>
            </a:r>
          </a:p>
          <a:p>
            <a:pPr lvl="1"/>
            <a:r>
              <a:rPr lang="en-GB" sz="1400" dirty="0" smtClean="0"/>
              <a:t>The device penetration is first forecast as “end of period” (EOP) numbers</a:t>
            </a:r>
          </a:p>
          <a:p>
            <a:pPr lvl="1"/>
            <a:r>
              <a:rPr lang="en-GB" sz="1400" dirty="0" smtClean="0"/>
              <a:t>However, to calculate the volumes of traffic in each year we need the average number of devices across each year; we need “average </a:t>
            </a:r>
            <a:r>
              <a:rPr lang="en-GB" sz="1400" dirty="0"/>
              <a:t>of period” </a:t>
            </a:r>
            <a:r>
              <a:rPr lang="en-GB" sz="1400" dirty="0" smtClean="0"/>
              <a:t>(AOP) numbers of devices</a:t>
            </a:r>
          </a:p>
          <a:p>
            <a:pPr lvl="1"/>
            <a:r>
              <a:rPr lang="en-GB" sz="1400" dirty="0" smtClean="0"/>
              <a:t>The AOP number for the year N is calculated as the EOP number for the year N and the EOP number for the year N-1</a:t>
            </a:r>
          </a:p>
          <a:p>
            <a:pPr lvl="1"/>
            <a:r>
              <a:rPr lang="en-GB" sz="1400" dirty="0" smtClean="0"/>
              <a:t>The AOP number of devices is then multiplied by the annual volume of traffic in year N per type and technology of device (for example data per 4G handset) to obtain the total annual traffic</a:t>
            </a:r>
          </a:p>
          <a:p>
            <a:r>
              <a:rPr lang="en-GB" sz="1400" dirty="0" smtClean="0"/>
              <a:t>Traffic per device</a:t>
            </a:r>
          </a:p>
          <a:p>
            <a:pPr lvl="1"/>
            <a:r>
              <a:rPr lang="en-GB" sz="1400" dirty="0" smtClean="0"/>
              <a:t>The traffic is forecast per device</a:t>
            </a:r>
          </a:p>
          <a:p>
            <a:pPr lvl="1"/>
            <a:r>
              <a:rPr lang="en-GB" sz="1400" dirty="0" smtClean="0"/>
              <a:t>For voice traffic, there is only one forecast for both type of handsets (voice-only or voice and data)</a:t>
            </a:r>
          </a:p>
          <a:p>
            <a:pPr lvl="1"/>
            <a:r>
              <a:rPr lang="en-GB" sz="1400" dirty="0" smtClean="0"/>
              <a:t>For data traffic, there is one forecast per type of device and per technology (such as 3G handset, 3G tablet, 4G dongle/laptop, etc.)</a:t>
            </a:r>
            <a:endParaRPr lang="en-GB" sz="1400" dirty="0"/>
          </a:p>
          <a:p>
            <a:r>
              <a:rPr lang="en-GB" sz="1400" dirty="0" smtClean="0"/>
              <a:t>Total traffic</a:t>
            </a:r>
          </a:p>
          <a:p>
            <a:pPr lvl="1"/>
            <a:r>
              <a:rPr lang="en-GB" sz="1400" dirty="0" smtClean="0"/>
              <a:t>The number of devices is multiplied by the traffic per device to obtain the total volumes of traffic carried on Australian mobile networks</a:t>
            </a:r>
          </a:p>
        </p:txBody>
      </p:sp>
      <p:sp>
        <p:nvSpPr>
          <p:cNvPr id="3" name="Slide Number Placeholder 2"/>
          <p:cNvSpPr>
            <a:spLocks noGrp="1"/>
          </p:cNvSpPr>
          <p:nvPr>
            <p:ph type="sldNum" sz="quarter" idx="4"/>
          </p:nvPr>
        </p:nvSpPr>
        <p:spPr/>
        <p:txBody>
          <a:bodyPr/>
          <a:lstStyle/>
          <a:p>
            <a:fld id="{E78626B2-E168-480E-BAE6-B60060C6AB83}" type="slidenum">
              <a:rPr lang="en-GB" smtClean="0"/>
              <a:pPr/>
              <a:t>14</a:t>
            </a:fld>
            <a:endParaRPr lang="en-GB" dirty="0"/>
          </a:p>
        </p:txBody>
      </p:sp>
      <p:sp>
        <p:nvSpPr>
          <p:cNvPr id="16" name="Text Placeholder 15"/>
          <p:cNvSpPr>
            <a:spLocks noGrp="1"/>
          </p:cNvSpPr>
          <p:nvPr>
            <p:ph type="body" sz="quarter" idx="14"/>
          </p:nvPr>
        </p:nvSpPr>
        <p:spPr/>
        <p:txBody>
          <a:bodyPr/>
          <a:lstStyle/>
          <a:p>
            <a:endParaRPr lang="en-GB"/>
          </a:p>
        </p:txBody>
      </p:sp>
      <p:sp>
        <p:nvSpPr>
          <p:cNvPr id="17" name="Text Placeholder 16"/>
          <p:cNvSpPr>
            <a:spLocks noGrp="1"/>
          </p:cNvSpPr>
          <p:nvPr>
            <p:ph type="body" sz="quarter" idx="15"/>
          </p:nvPr>
        </p:nvSpPr>
        <p:spPr/>
        <p:txBody>
          <a:bodyPr/>
          <a:lstStyle/>
          <a:p>
            <a:r>
              <a:rPr lang="en-GB" dirty="0"/>
              <a:t>Market parameters and assumptions</a:t>
            </a:r>
          </a:p>
        </p:txBody>
      </p:sp>
    </p:spTree>
    <p:extLst>
      <p:ext uri="{BB962C8B-B14F-4D97-AF65-F5344CB8AC3E}">
        <p14:creationId xmlns:p14="http://schemas.microsoft.com/office/powerpoint/2010/main" val="39519920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Market parameters and assumptions </a:t>
            </a:r>
            <a:r>
              <a:rPr lang="en-GB" dirty="0" smtClean="0"/>
              <a:t>(3/3: charts)</a:t>
            </a:r>
            <a:endParaRPr lang="en-GB" dirty="0"/>
          </a:p>
        </p:txBody>
      </p:sp>
      <p:sp>
        <p:nvSpPr>
          <p:cNvPr id="3" name="Slide Number Placeholder 2"/>
          <p:cNvSpPr>
            <a:spLocks noGrp="1"/>
          </p:cNvSpPr>
          <p:nvPr>
            <p:ph type="sldNum" sz="quarter" idx="10"/>
          </p:nvPr>
        </p:nvSpPr>
        <p:spPr/>
        <p:txBody>
          <a:bodyPr/>
          <a:lstStyle/>
          <a:p>
            <a:fld id="{E78626B2-E168-480E-BAE6-B60060C6AB83}" type="slidenum">
              <a:rPr lang="en-GB" smtClean="0"/>
              <a:pPr/>
              <a:t>15</a:t>
            </a:fld>
            <a:endParaRPr lang="en-GB" dirty="0"/>
          </a:p>
        </p:txBody>
      </p:sp>
      <p:sp>
        <p:nvSpPr>
          <p:cNvPr id="4" name="Text Placeholder 3"/>
          <p:cNvSpPr>
            <a:spLocks noGrp="1"/>
          </p:cNvSpPr>
          <p:nvPr>
            <p:ph type="body" sz="quarter" idx="15"/>
          </p:nvPr>
        </p:nvSpPr>
        <p:spPr/>
        <p:txBody>
          <a:bodyPr/>
          <a:lstStyle/>
          <a:p>
            <a:r>
              <a:rPr lang="en-GB" dirty="0" smtClean="0"/>
              <a:t>Connected tablets subscribers </a:t>
            </a:r>
            <a:r>
              <a:rPr lang="en-GB" dirty="0"/>
              <a:t>(thousands)</a:t>
            </a:r>
          </a:p>
        </p:txBody>
      </p:sp>
      <p:sp>
        <p:nvSpPr>
          <p:cNvPr id="6" name="Text Placeholder 5"/>
          <p:cNvSpPr>
            <a:spLocks noGrp="1"/>
          </p:cNvSpPr>
          <p:nvPr>
            <p:ph type="body" sz="quarter" idx="16"/>
          </p:nvPr>
        </p:nvSpPr>
        <p:spPr/>
        <p:txBody>
          <a:bodyPr/>
          <a:lstStyle/>
          <a:p>
            <a:r>
              <a:rPr lang="en-GB" dirty="0" smtClean="0"/>
              <a:t>Handset subscribers (thousands)</a:t>
            </a:r>
            <a:endParaRPr lang="en-GB" dirty="0"/>
          </a:p>
        </p:txBody>
      </p:sp>
      <p:sp>
        <p:nvSpPr>
          <p:cNvPr id="8" name="Text Placeholder 7"/>
          <p:cNvSpPr>
            <a:spLocks noGrp="1"/>
          </p:cNvSpPr>
          <p:nvPr>
            <p:ph type="body" sz="quarter" idx="18"/>
          </p:nvPr>
        </p:nvSpPr>
        <p:spPr/>
        <p:txBody>
          <a:bodyPr/>
          <a:lstStyle/>
          <a:p>
            <a:r>
              <a:rPr lang="en-GB" dirty="0"/>
              <a:t>Market parameters and assumptions</a:t>
            </a:r>
          </a:p>
        </p:txBody>
      </p:sp>
      <p:sp>
        <p:nvSpPr>
          <p:cNvPr id="9" name="Text Placeholder 8"/>
          <p:cNvSpPr>
            <a:spLocks noGrp="1"/>
          </p:cNvSpPr>
          <p:nvPr>
            <p:ph type="body" sz="quarter" idx="14"/>
          </p:nvPr>
        </p:nvSpPr>
        <p:spPr/>
        <p:txBody>
          <a:bodyPr/>
          <a:lstStyle/>
          <a:p>
            <a:r>
              <a:rPr lang="en-GB" dirty="0" smtClean="0"/>
              <a:t>Source: </a:t>
            </a:r>
            <a:r>
              <a:rPr lang="en-GB" dirty="0" err="1" smtClean="0"/>
              <a:t>Analysys</a:t>
            </a:r>
            <a:r>
              <a:rPr lang="en-GB" dirty="0" smtClean="0"/>
              <a:t> Mason; these charts can be found in the model </a:t>
            </a:r>
            <a:r>
              <a:rPr lang="en-GB" dirty="0"/>
              <a:t>in the “Charts </a:t>
            </a:r>
            <a:r>
              <a:rPr lang="en-GB" dirty="0" smtClean="0"/>
              <a:t>&gt;&gt;” section</a:t>
            </a:r>
            <a:endParaRPr lang="en-GB" dirty="0"/>
          </a:p>
        </p:txBody>
      </p:sp>
      <p:sp>
        <p:nvSpPr>
          <p:cNvPr id="10" name="Text Placeholder 9"/>
          <p:cNvSpPr>
            <a:spLocks noGrp="1"/>
          </p:cNvSpPr>
          <p:nvPr>
            <p:ph type="body" sz="quarter" idx="19"/>
          </p:nvPr>
        </p:nvSpPr>
        <p:spPr/>
        <p:txBody>
          <a:bodyPr/>
          <a:lstStyle/>
          <a:p>
            <a:r>
              <a:rPr lang="en-GB" dirty="0" smtClean="0"/>
              <a:t>Monthly data traffic per device (MB)</a:t>
            </a:r>
            <a:endParaRPr lang="en-GB" dirty="0"/>
          </a:p>
        </p:txBody>
      </p:sp>
      <p:sp>
        <p:nvSpPr>
          <p:cNvPr id="12" name="Text Placeholder 11"/>
          <p:cNvSpPr>
            <a:spLocks noGrp="1"/>
          </p:cNvSpPr>
          <p:nvPr>
            <p:ph type="body" sz="quarter" idx="21"/>
          </p:nvPr>
        </p:nvSpPr>
        <p:spPr/>
        <p:txBody>
          <a:bodyPr/>
          <a:lstStyle/>
          <a:p>
            <a:r>
              <a:rPr lang="en-GB" dirty="0" smtClean="0"/>
              <a:t>Dongle/laptop subscribers</a:t>
            </a:r>
            <a:r>
              <a:rPr lang="en-GB" dirty="0"/>
              <a:t> (thousands)</a:t>
            </a:r>
          </a:p>
        </p:txBody>
      </p:sp>
      <p:pic>
        <p:nvPicPr>
          <p:cNvPr id="5122" name="Picture 2"/>
          <p:cNvPicPr>
            <a:picLocks noGrp="1" noChangeAspect="1" noChangeArrowheads="1"/>
          </p:cNvPicPr>
          <p:nvPr>
            <p:ph type="pic" sz="quarter" idx="17"/>
          </p:nvPr>
        </p:nvPicPr>
        <p:blipFill>
          <a:blip r:embed="rId2" cstate="print">
            <a:extLst>
              <a:ext uri="{28A0092B-C50C-407E-A947-70E740481C1C}">
                <a14:useLocalDpi xmlns:a14="http://schemas.microsoft.com/office/drawing/2010/main" val="0"/>
              </a:ext>
            </a:extLst>
          </a:blip>
          <a:srcRect t="59" b="59"/>
          <a:stretch>
            <a:fillRect/>
          </a:stretch>
        </p:blipFill>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Grp="1" noChangeAspect="1" noChangeArrowheads="1"/>
          </p:cNvPicPr>
          <p:nvPr>
            <p:ph type="pic" sz="quarter" idx="11"/>
          </p:nvPr>
        </p:nvPicPr>
        <p:blipFill>
          <a:blip r:embed="rId3" cstate="print">
            <a:extLst>
              <a:ext uri="{28A0092B-C50C-407E-A947-70E740481C1C}">
                <a14:useLocalDpi xmlns:a14="http://schemas.microsoft.com/office/drawing/2010/main" val="0"/>
              </a:ext>
            </a:extLst>
          </a:blip>
          <a:srcRect t="59" b="59"/>
          <a:stretch>
            <a:fillRect/>
          </a:stretch>
        </p:blipFill>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Grp="1" noChangeAspect="1" noChangeArrowheads="1"/>
          </p:cNvPicPr>
          <p:nvPr>
            <p:ph type="pic" sz="quarter" idx="22"/>
          </p:nvPr>
        </p:nvPicPr>
        <p:blipFill>
          <a:blip r:embed="rId4" cstate="print">
            <a:extLst>
              <a:ext uri="{28A0092B-C50C-407E-A947-70E740481C1C}">
                <a14:useLocalDpi xmlns:a14="http://schemas.microsoft.com/office/drawing/2010/main" val="0"/>
              </a:ext>
            </a:extLst>
          </a:blip>
          <a:srcRect t="59" b="59"/>
          <a:stretch>
            <a:fillRect/>
          </a:stretch>
        </p:blipFill>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Grp="1" noChangeAspect="1" noChangeArrowheads="1"/>
          </p:cNvPicPr>
          <p:nvPr>
            <p:ph type="pic" sz="quarter" idx="20"/>
          </p:nvPr>
        </p:nvPicPr>
        <p:blipFill>
          <a:blip r:embed="rId5" cstate="print">
            <a:extLst>
              <a:ext uri="{28A0092B-C50C-407E-A947-70E740481C1C}">
                <a14:useLocalDpi xmlns:a14="http://schemas.microsoft.com/office/drawing/2010/main" val="0"/>
              </a:ext>
            </a:extLst>
          </a:blip>
          <a:srcRect l="157" r="157"/>
          <a:stretch>
            <a:fillRect/>
          </a:stretch>
        </p:blipFill>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00538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E78626B2-E168-480E-BAE6-B60060C6AB83}" type="slidenum">
              <a:rPr lang="en-GB" smtClean="0"/>
              <a:pPr/>
              <a:t>16</a:t>
            </a:fld>
            <a:endParaRPr lang="en-GB" dirty="0"/>
          </a:p>
        </p:txBody>
      </p:sp>
      <p:graphicFrame>
        <p:nvGraphicFramePr>
          <p:cNvPr id="7" name="Table Placeholder 8"/>
          <p:cNvGraphicFramePr>
            <a:graphicFrameLocks noGrp="1"/>
          </p:cNvGraphicFramePr>
          <p:nvPr>
            <p:ph type="tbl" sz="quarter" idx="14"/>
            <p:extLst>
              <p:ext uri="{D42A27DB-BD31-4B8C-83A1-F6EECF244321}">
                <p14:modId xmlns:p14="http://schemas.microsoft.com/office/powerpoint/2010/main" val="3798729058"/>
              </p:ext>
            </p:extLst>
          </p:nvPr>
        </p:nvGraphicFramePr>
        <p:xfrm>
          <a:off x="720725" y="828641"/>
          <a:ext cx="7027719" cy="5258422"/>
        </p:xfrm>
        <a:graphic>
          <a:graphicData uri="http://schemas.openxmlformats.org/drawingml/2006/table">
            <a:tbl>
              <a:tblPr firstRow="1" bandRow="1">
                <a:tableStyleId>{5C22544A-7EE6-4342-B048-85BDC9FD1C3A}</a:tableStyleId>
              </a:tblPr>
              <a:tblGrid>
                <a:gridCol w="7027719"/>
              </a:tblGrid>
              <a:tr h="404494">
                <a:tc>
                  <a:txBody>
                    <a:bodyPr/>
                    <a:lstStyle/>
                    <a:p>
                      <a:r>
                        <a:rPr lang="en-GB" sz="1400" b="0" kern="1200" dirty="0" smtClean="0">
                          <a:solidFill>
                            <a:srgbClr val="7F7F7F"/>
                          </a:solidFill>
                          <a:latin typeface="+mn-lt"/>
                          <a:ea typeface="+mn-ea"/>
                          <a:cs typeface="+mn-cs"/>
                        </a:rPr>
                        <a:t>Overview</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Excel formulae used</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Market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2"/>
                          </a:solidFill>
                          <a:latin typeface="+mn-lt"/>
                          <a:ea typeface="+mn-ea"/>
                          <a:cs typeface="+mn-cs"/>
                        </a:rPr>
                        <a:t>Network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D4EFFF"/>
                    </a:solidFill>
                  </a:tcPr>
                </a:tc>
              </a:tr>
              <a:tr h="404494">
                <a:tc>
                  <a:txBody>
                    <a:bodyPr/>
                    <a:lstStyle/>
                    <a:p>
                      <a:r>
                        <a:rPr lang="en-GB" sz="1400" b="0" kern="1200" dirty="0" smtClean="0">
                          <a:solidFill>
                            <a:srgbClr val="7F7F7F"/>
                          </a:solidFill>
                          <a:latin typeface="+mn-lt"/>
                          <a:ea typeface="+mn-ea"/>
                          <a:cs typeface="+mn-cs"/>
                        </a:rPr>
                        <a:t>	</a:t>
                      </a:r>
                      <a:r>
                        <a:rPr lang="en-GB" sz="1400" b="1" kern="1200" dirty="0" smtClean="0">
                          <a:solidFill>
                            <a:schemeClr val="tx2"/>
                          </a:solidFill>
                          <a:latin typeface="+mn-lt"/>
                          <a:ea typeface="+mn-ea"/>
                          <a:cs typeface="+mn-cs"/>
                        </a:rPr>
                        <a:t>The “CTRL” sheet</a:t>
                      </a:r>
                      <a:endParaRPr lang="en-GB" sz="1400" b="1" kern="1200" dirty="0">
                        <a:solidFill>
                          <a:schemeClr val="tx2"/>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4E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	The “IN” sheet</a:t>
                      </a: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2"/>
                          </a:solidFill>
                          <a:latin typeface="+mn-lt"/>
                          <a:ea typeface="+mn-ea"/>
                          <a:cs typeface="+mn-cs"/>
                        </a:rPr>
                        <a:t>	</a:t>
                      </a:r>
                      <a:r>
                        <a:rPr lang="en-GB" sz="1400" b="0" kern="1200" dirty="0" err="1" smtClean="0">
                          <a:solidFill>
                            <a:srgbClr val="7F7F7F"/>
                          </a:solidFill>
                          <a:latin typeface="+mn-lt"/>
                          <a:ea typeface="+mn-ea"/>
                          <a:cs typeface="+mn-cs"/>
                        </a:rPr>
                        <a:t>Geotypes</a:t>
                      </a:r>
                      <a:endParaRPr lang="en-GB" sz="1400" b="0" kern="1200" dirty="0" smtClean="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National roaming and commuting</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Traffic</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Coverage</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Capacity</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Network calculations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Results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no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6085598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“CTRL” sheet (1/4)</a:t>
            </a:r>
            <a:endParaRPr lang="en-GB" dirty="0"/>
          </a:p>
        </p:txBody>
      </p:sp>
      <p:sp>
        <p:nvSpPr>
          <p:cNvPr id="3" name="Text Placeholder 2"/>
          <p:cNvSpPr>
            <a:spLocks noGrp="1"/>
          </p:cNvSpPr>
          <p:nvPr>
            <p:ph type="body" sz="quarter" idx="12"/>
          </p:nvPr>
        </p:nvSpPr>
        <p:spPr/>
        <p:txBody>
          <a:bodyPr/>
          <a:lstStyle/>
          <a:p>
            <a:r>
              <a:rPr lang="en-GB" sz="1400" dirty="0" smtClean="0"/>
              <a:t>The “CTRL” sheet contains most of the parameters that can be selected/updated/modified before running the model; it contains the following sections:</a:t>
            </a:r>
          </a:p>
          <a:p>
            <a:pPr lvl="1"/>
            <a:r>
              <a:rPr lang="en-GB" sz="1400" dirty="0" smtClean="0"/>
              <a:t>Operators: to select the operator for which the model is run</a:t>
            </a:r>
          </a:p>
          <a:p>
            <a:pPr lvl="1"/>
            <a:r>
              <a:rPr lang="en-GB" sz="1400" dirty="0" smtClean="0"/>
              <a:t>Market share: indicates the market share by geotype of all three operators and the operator selected</a:t>
            </a:r>
          </a:p>
          <a:p>
            <a:pPr lvl="1"/>
            <a:r>
              <a:rPr lang="en-GB" sz="1400" dirty="0" smtClean="0"/>
              <a:t>Sensitivities: contains the various sensitivities built in the model and the values which can be selected for each of them in a drop-down menu</a:t>
            </a:r>
          </a:p>
          <a:p>
            <a:pPr lvl="2"/>
            <a:r>
              <a:rPr lang="en-GB" sz="1400" dirty="0" smtClean="0"/>
              <a:t>For example:</a:t>
            </a:r>
          </a:p>
          <a:p>
            <a:pPr lvl="1"/>
            <a:r>
              <a:rPr lang="en-GB" sz="1400" dirty="0" smtClean="0"/>
              <a:t>For each sensitivity, the parameter used in the base case has been highlighted and labelled as “base case” in the model</a:t>
            </a:r>
          </a:p>
          <a:p>
            <a:pPr lvl="2"/>
            <a:r>
              <a:rPr lang="en-GB" sz="1400" dirty="0" smtClean="0"/>
              <a:t>For example: </a:t>
            </a:r>
          </a:p>
          <a:p>
            <a:pPr lvl="1"/>
            <a:endParaRPr lang="en-GB" sz="1800" dirty="0" smtClean="0"/>
          </a:p>
          <a:p>
            <a:pPr lvl="1"/>
            <a:endParaRPr lang="en-GB" sz="1400" dirty="0"/>
          </a:p>
          <a:p>
            <a:pPr lvl="1"/>
            <a:r>
              <a:rPr lang="en-GB" sz="1400" dirty="0" smtClean="0"/>
              <a:t>The following sensitivities are included (note</a:t>
            </a:r>
            <a:r>
              <a:rPr lang="en-GB" sz="1400" dirty="0"/>
              <a:t> </a:t>
            </a:r>
            <a:r>
              <a:rPr lang="en-GB" sz="1400" dirty="0" smtClean="0"/>
              <a:t>that this list continues on the next two slides):</a:t>
            </a:r>
          </a:p>
          <a:p>
            <a:pPr lvl="2"/>
            <a:r>
              <a:rPr lang="en-GB" sz="1400" dirty="0" smtClean="0"/>
              <a:t>Extra usage: determines the increase/decrease of traffic in 2020 compared to the base case</a:t>
            </a:r>
          </a:p>
          <a:p>
            <a:pPr lvl="2"/>
            <a:r>
              <a:rPr lang="en-GB" sz="1400" dirty="0"/>
              <a:t>Exponential 4G data traffic </a:t>
            </a:r>
            <a:r>
              <a:rPr lang="en-GB" sz="1400" dirty="0" smtClean="0"/>
              <a:t>growth: makes 4G data traffic growth exponential</a:t>
            </a:r>
          </a:p>
          <a:p>
            <a:pPr lvl="2"/>
            <a:r>
              <a:rPr lang="en-GB" sz="1400" dirty="0"/>
              <a:t>Data traffic in the busy </a:t>
            </a:r>
            <a:r>
              <a:rPr lang="en-GB" sz="1400" dirty="0" smtClean="0"/>
              <a:t>hour: percentage of data traffic in the busy hour; the value in 2011 and the value in 2027 can be chosen to be different, with a linear interpolation between the two</a:t>
            </a:r>
          </a:p>
        </p:txBody>
      </p:sp>
      <p:sp>
        <p:nvSpPr>
          <p:cNvPr id="4" name="Slide Number Placeholder 3"/>
          <p:cNvSpPr>
            <a:spLocks noGrp="1"/>
          </p:cNvSpPr>
          <p:nvPr>
            <p:ph type="sldNum" sz="quarter" idx="4"/>
          </p:nvPr>
        </p:nvSpPr>
        <p:spPr/>
        <p:txBody>
          <a:bodyPr/>
          <a:lstStyle/>
          <a:p>
            <a:fld id="{E78626B2-E168-480E-BAE6-B60060C6AB83}" type="slidenum">
              <a:rPr lang="en-GB" smtClean="0"/>
              <a:pPr/>
              <a:t>17</a:t>
            </a:fld>
            <a:endParaRPr lang="en-GB" dirty="0"/>
          </a:p>
        </p:txBody>
      </p:sp>
      <p:sp>
        <p:nvSpPr>
          <p:cNvPr id="6" name="Text Placeholder 5"/>
          <p:cNvSpPr>
            <a:spLocks noGrp="1"/>
          </p:cNvSpPr>
          <p:nvPr>
            <p:ph type="body" sz="quarter" idx="15"/>
          </p:nvPr>
        </p:nvSpPr>
        <p:spPr/>
        <p:txBody>
          <a:bodyPr/>
          <a:lstStyle/>
          <a:p>
            <a:r>
              <a:rPr lang="en-GB" dirty="0"/>
              <a:t>Network parameters and assumptions </a:t>
            </a:r>
            <a:r>
              <a:rPr lang="en-GB" dirty="0" smtClean="0"/>
              <a:t>– the “CTRL” sheet</a:t>
            </a:r>
            <a:endParaRPr lang="en-GB" dirty="0"/>
          </a:p>
        </p:txBody>
      </p:sp>
      <p:graphicFrame>
        <p:nvGraphicFramePr>
          <p:cNvPr id="11" name="Table 10"/>
          <p:cNvGraphicFramePr>
            <a:graphicFrameLocks noGrp="1"/>
          </p:cNvGraphicFramePr>
          <p:nvPr>
            <p:extLst>
              <p:ext uri="{D42A27DB-BD31-4B8C-83A1-F6EECF244321}">
                <p14:modId xmlns:p14="http://schemas.microsoft.com/office/powerpoint/2010/main" val="653510850"/>
              </p:ext>
            </p:extLst>
          </p:nvPr>
        </p:nvGraphicFramePr>
        <p:xfrm>
          <a:off x="2197153" y="3238890"/>
          <a:ext cx="2422908" cy="182880"/>
        </p:xfrm>
        <a:graphic>
          <a:graphicData uri="http://schemas.openxmlformats.org/drawingml/2006/table">
            <a:tbl>
              <a:tblPr/>
              <a:tblGrid>
                <a:gridCol w="672325"/>
                <a:gridCol w="1750583"/>
              </a:tblGrid>
              <a:tr h="152400">
                <a:tc>
                  <a:txBody>
                    <a:bodyPr/>
                    <a:lstStyle/>
                    <a:p>
                      <a:pPr algn="r" fontAlgn="ctr"/>
                      <a:r>
                        <a:rPr lang="en-GB" sz="1200" b="0" i="0" u="none" strike="noStrike" dirty="0">
                          <a:effectLst/>
                          <a:latin typeface="Arial"/>
                        </a:rPr>
                        <a:t>0%</a:t>
                      </a:r>
                    </a:p>
                  </a:txBody>
                  <a:tcPr marL="0" marR="0" marT="0" marB="0" anchor="ctr">
                    <a:lnL w="6350" cap="flat" cmpd="sng" algn="ctr">
                      <a:solidFill>
                        <a:srgbClr val="0000FF"/>
                      </a:solidFill>
                      <a:prstDash val="solid"/>
                      <a:round/>
                      <a:headEnd type="none" w="med" len="med"/>
                      <a:tailEnd type="none" w="med" len="med"/>
                    </a:lnL>
                    <a:lnR w="6350" cap="flat" cmpd="sng" algn="ctr">
                      <a:solidFill>
                        <a:srgbClr val="0000FF"/>
                      </a:solidFill>
                      <a:prstDash val="solid"/>
                      <a:round/>
                      <a:headEnd type="none" w="med" len="med"/>
                      <a:tailEnd type="none" w="med" len="med"/>
                    </a:lnR>
                    <a:lnT w="6350" cap="flat" cmpd="sng" algn="ctr">
                      <a:solidFill>
                        <a:srgbClr val="0000FF"/>
                      </a:solidFill>
                      <a:prstDash val="solid"/>
                      <a:round/>
                      <a:headEnd type="none" w="med" len="med"/>
                      <a:tailEnd type="none" w="med" len="med"/>
                    </a:lnT>
                    <a:lnB w="6350" cap="flat" cmpd="sng" algn="ctr">
                      <a:solidFill>
                        <a:srgbClr val="0000FF"/>
                      </a:solidFill>
                      <a:prstDash val="solid"/>
                      <a:round/>
                      <a:headEnd type="none" w="med" len="med"/>
                      <a:tailEnd type="none" w="med" len="med"/>
                    </a:lnB>
                  </a:tcPr>
                </a:tc>
                <a:tc>
                  <a:txBody>
                    <a:bodyPr/>
                    <a:lstStyle/>
                    <a:p>
                      <a:pPr algn="l" fontAlgn="ctr"/>
                      <a:r>
                        <a:rPr lang="en-GB" sz="1200" b="0" i="1" u="none" strike="noStrike" dirty="0" err="1">
                          <a:solidFill>
                            <a:srgbClr val="C00000"/>
                          </a:solidFill>
                          <a:effectLst/>
                          <a:latin typeface="Arial"/>
                        </a:rPr>
                        <a:t>sensitivity.traffic.selected</a:t>
                      </a:r>
                      <a:endParaRPr lang="en-GB" sz="1200" b="0" i="1" u="none" strike="noStrike" dirty="0">
                        <a:solidFill>
                          <a:srgbClr val="C00000"/>
                        </a:solidFill>
                        <a:effectLst/>
                        <a:latin typeface="Arial"/>
                      </a:endParaRPr>
                    </a:p>
                  </a:txBody>
                  <a:tcPr marL="0" marR="0" marT="0" marB="0" anchor="ctr">
                    <a:lnL w="6350" cap="flat" cmpd="sng" algn="ctr">
                      <a:solidFill>
                        <a:srgbClr val="0000FF"/>
                      </a:solidFill>
                      <a:prstDash val="solid"/>
                      <a:round/>
                      <a:headEnd type="none" w="med" len="med"/>
                      <a:tailEnd type="none" w="med" len="med"/>
                    </a:lnL>
                    <a:lnR>
                      <a:noFill/>
                    </a:lnR>
                    <a:lnT>
                      <a:noFill/>
                    </a:lnT>
                    <a:lnB>
                      <a:noFill/>
                    </a:lnB>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79951250"/>
              </p:ext>
            </p:extLst>
          </p:nvPr>
        </p:nvGraphicFramePr>
        <p:xfrm>
          <a:off x="2115879" y="4008474"/>
          <a:ext cx="3094076" cy="967565"/>
        </p:xfrm>
        <a:graphic>
          <a:graphicData uri="http://schemas.openxmlformats.org/drawingml/2006/table">
            <a:tbl>
              <a:tblPr/>
              <a:tblGrid>
                <a:gridCol w="277578"/>
                <a:gridCol w="333094"/>
                <a:gridCol w="1698781"/>
                <a:gridCol w="784623"/>
              </a:tblGrid>
              <a:tr h="193513">
                <a:tc gridSpan="3">
                  <a:txBody>
                    <a:bodyPr/>
                    <a:lstStyle/>
                    <a:p>
                      <a:pPr algn="l" fontAlgn="ctr"/>
                      <a:r>
                        <a:rPr lang="en-GB" sz="1050" b="1" i="0" u="none" strike="noStrike" dirty="0">
                          <a:effectLst/>
                          <a:latin typeface="Arial"/>
                        </a:rPr>
                        <a:t>Data traffic in the busy </a:t>
                      </a:r>
                      <a:r>
                        <a:rPr lang="en-GB" sz="1050" b="1" i="0" u="none" strike="noStrike" dirty="0" smtClean="0">
                          <a:effectLst/>
                          <a:latin typeface="Arial"/>
                        </a:rPr>
                        <a:t>hour</a:t>
                      </a:r>
                      <a:endParaRPr lang="en-GB" sz="1050" b="1" i="0" u="none" strike="noStrike" dirty="0">
                        <a:effectLst/>
                        <a:latin typeface="Arial"/>
                      </a:endParaRPr>
                    </a:p>
                  </a:txBody>
                  <a:tcPr marL="0" marR="0" marT="0" marB="0" anchor="ctr">
                    <a:lnL>
                      <a:noFill/>
                    </a:lnL>
                    <a:lnR>
                      <a:noFill/>
                    </a:lnR>
                    <a:lnT>
                      <a:noFill/>
                    </a:lnT>
                    <a:lnB>
                      <a:noFill/>
                    </a:lnB>
                  </a:tcPr>
                </a:tc>
                <a:tc hMerge="1">
                  <a:txBody>
                    <a:bodyPr/>
                    <a:lstStyle/>
                    <a:p>
                      <a:endParaRPr lang="en-GB"/>
                    </a:p>
                  </a:txBody>
                  <a:tcPr/>
                </a:tc>
                <a:tc hMerge="1">
                  <a:txBody>
                    <a:bodyPr/>
                    <a:lstStyle/>
                    <a:p>
                      <a:endParaRPr lang="en-GB"/>
                    </a:p>
                  </a:txBody>
                  <a:tcPr/>
                </a:tc>
                <a:tc>
                  <a:txBody>
                    <a:bodyPr/>
                    <a:lstStyle/>
                    <a:p>
                      <a:pPr algn="l" fontAlgn="ctr"/>
                      <a:endParaRPr lang="en-GB" sz="1050" b="0" i="0" u="none" strike="noStrike">
                        <a:effectLst/>
                        <a:latin typeface="Arial"/>
                      </a:endParaRPr>
                    </a:p>
                  </a:txBody>
                  <a:tcPr marL="0" marR="0" marT="0" marB="0" anchor="ctr">
                    <a:lnL>
                      <a:noFill/>
                    </a:lnL>
                    <a:lnR>
                      <a:noFill/>
                    </a:lnR>
                    <a:lnT>
                      <a:noFill/>
                    </a:lnT>
                    <a:lnB w="6350" cap="flat" cmpd="sng" algn="ctr">
                      <a:solidFill>
                        <a:srgbClr val="0000FF"/>
                      </a:solidFill>
                      <a:prstDash val="solid"/>
                      <a:round/>
                      <a:headEnd type="none" w="med" len="med"/>
                      <a:tailEnd type="none" w="med" len="med"/>
                    </a:lnB>
                  </a:tcPr>
                </a:tc>
              </a:tr>
              <a:tr h="193513">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gridSpan="2">
                  <a:txBody>
                    <a:bodyPr/>
                    <a:lstStyle/>
                    <a:p>
                      <a:pPr algn="l" fontAlgn="ctr"/>
                      <a:r>
                        <a:rPr lang="en-GB" sz="1050" b="1" i="0" u="none" strike="noStrike" dirty="0">
                          <a:effectLst/>
                          <a:latin typeface="Arial"/>
                        </a:rPr>
                        <a:t>Proportion in 2011</a:t>
                      </a:r>
                    </a:p>
                  </a:txBody>
                  <a:tcPr marL="0" marR="0" marT="0" marB="0" anchor="ctr">
                    <a:lnL>
                      <a:noFill/>
                    </a:lnL>
                    <a:lnR w="6350" cap="flat" cmpd="sng" algn="ctr">
                      <a:solidFill>
                        <a:srgbClr val="0000FF"/>
                      </a:solidFill>
                      <a:prstDash val="solid"/>
                      <a:round/>
                      <a:headEnd type="none" w="med" len="med"/>
                      <a:tailEnd type="none" w="med" len="med"/>
                    </a:lnR>
                    <a:lnT>
                      <a:noFill/>
                    </a:lnT>
                    <a:lnB>
                      <a:noFill/>
                    </a:lnB>
                  </a:tcPr>
                </a:tc>
                <a:tc hMerge="1">
                  <a:txBody>
                    <a:bodyPr/>
                    <a:lstStyle/>
                    <a:p>
                      <a:endParaRPr lang="en-GB"/>
                    </a:p>
                  </a:txBody>
                  <a:tcPr/>
                </a:tc>
                <a:tc>
                  <a:txBody>
                    <a:bodyPr/>
                    <a:lstStyle/>
                    <a:p>
                      <a:pPr algn="r" fontAlgn="ctr"/>
                      <a:r>
                        <a:rPr lang="en-GB" sz="1050" b="0" i="0" u="none" strike="noStrike" dirty="0">
                          <a:effectLst/>
                          <a:latin typeface="Arial"/>
                        </a:rPr>
                        <a:t>7%</a:t>
                      </a:r>
                    </a:p>
                  </a:txBody>
                  <a:tcPr marL="0" marR="0" marT="0" marB="0" anchor="ctr">
                    <a:lnL w="6350" cap="flat" cmpd="sng" algn="ctr">
                      <a:solidFill>
                        <a:srgbClr val="0000FF"/>
                      </a:solidFill>
                      <a:prstDash val="solid"/>
                      <a:round/>
                      <a:headEnd type="none" w="med" len="med"/>
                      <a:tailEnd type="none" w="med" len="med"/>
                    </a:lnL>
                    <a:lnR w="6350" cap="flat" cmpd="sng" algn="ctr">
                      <a:solidFill>
                        <a:srgbClr val="0000FF"/>
                      </a:solidFill>
                      <a:prstDash val="solid"/>
                      <a:round/>
                      <a:headEnd type="none" w="med" len="med"/>
                      <a:tailEnd type="none" w="med" len="med"/>
                    </a:lnR>
                    <a:lnT w="6350" cap="flat" cmpd="sng" algn="ctr">
                      <a:solidFill>
                        <a:srgbClr val="0000FF"/>
                      </a:solidFill>
                      <a:prstDash val="solid"/>
                      <a:round/>
                      <a:headEnd type="none" w="med" len="med"/>
                      <a:tailEnd type="none" w="med" len="med"/>
                    </a:lnT>
                    <a:lnB w="6350" cap="flat" cmpd="sng" algn="ctr">
                      <a:solidFill>
                        <a:srgbClr val="00C000"/>
                      </a:solidFill>
                      <a:prstDash val="solid"/>
                      <a:round/>
                      <a:headEnd type="none" w="med" len="med"/>
                      <a:tailEnd type="none" w="med" len="med"/>
                    </a:lnB>
                  </a:tcPr>
                </a:tc>
              </a:tr>
              <a:tr h="193513">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a:txBody>
                    <a:bodyPr/>
                    <a:lstStyle/>
                    <a:p>
                      <a:pPr algn="l" fontAlgn="ctr"/>
                      <a:r>
                        <a:rPr lang="en-GB" sz="1050" b="0" i="0" u="none" strike="noStrike" dirty="0">
                          <a:effectLst/>
                          <a:latin typeface="Arial"/>
                        </a:rPr>
                        <a:t>7 % (base case)</a:t>
                      </a:r>
                    </a:p>
                  </a:txBody>
                  <a:tcPr marL="0" marR="0" marT="0" marB="0" anchor="ctr">
                    <a:lnL>
                      <a:noFill/>
                    </a:lnL>
                    <a:lnR w="6350" cap="flat" cmpd="sng" algn="ctr">
                      <a:solidFill>
                        <a:srgbClr val="00C000"/>
                      </a:solidFill>
                      <a:prstDash val="solid"/>
                      <a:round/>
                      <a:headEnd type="none" w="med" len="med"/>
                      <a:tailEnd type="none" w="med" len="med"/>
                    </a:lnR>
                    <a:lnT>
                      <a:noFill/>
                    </a:lnT>
                    <a:lnB>
                      <a:noFill/>
                    </a:lnB>
                    <a:solidFill>
                      <a:srgbClr val="FFFF00"/>
                    </a:solidFill>
                  </a:tcPr>
                </a:tc>
                <a:tc>
                  <a:txBody>
                    <a:bodyPr/>
                    <a:lstStyle/>
                    <a:p>
                      <a:pPr algn="r" fontAlgn="ctr"/>
                      <a:r>
                        <a:rPr lang="en-GB" sz="1050" b="0" i="0" u="none" strike="noStrike">
                          <a:effectLst/>
                          <a:latin typeface="Arial"/>
                        </a:rPr>
                        <a:t>7%</a:t>
                      </a:r>
                    </a:p>
                  </a:txBody>
                  <a:tcPr marL="0" marR="0" marT="0" marB="0" anchor="ctr">
                    <a:lnL w="6350" cap="flat" cmpd="sng" algn="ctr">
                      <a:solidFill>
                        <a:srgbClr val="00C000"/>
                      </a:solidFill>
                      <a:prstDash val="solid"/>
                      <a:round/>
                      <a:headEnd type="none" w="med" len="med"/>
                      <a:tailEnd type="none" w="med" len="med"/>
                    </a:lnL>
                    <a:lnR w="6350" cap="flat" cmpd="sng" algn="ctr">
                      <a:solidFill>
                        <a:srgbClr val="00C000"/>
                      </a:solidFill>
                      <a:prstDash val="solid"/>
                      <a:round/>
                      <a:headEnd type="none" w="med" len="med"/>
                      <a:tailEnd type="none" w="med" len="med"/>
                    </a:lnR>
                    <a:lnT w="6350" cap="flat" cmpd="sng" algn="ctr">
                      <a:solidFill>
                        <a:srgbClr val="00C000"/>
                      </a:solidFill>
                      <a:prstDash val="solid"/>
                      <a:round/>
                      <a:headEnd type="none" w="med" len="med"/>
                      <a:tailEnd type="none" w="med" len="med"/>
                    </a:lnT>
                    <a:lnB w="6350" cap="flat" cmpd="sng" algn="ctr">
                      <a:solidFill>
                        <a:srgbClr val="00C000"/>
                      </a:solidFill>
                      <a:prstDash val="solid"/>
                      <a:round/>
                      <a:headEnd type="none" w="med" len="med"/>
                      <a:tailEnd type="none" w="med" len="med"/>
                    </a:lnB>
                  </a:tcPr>
                </a:tc>
              </a:tr>
              <a:tr h="193513">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a:txBody>
                    <a:bodyPr/>
                    <a:lstStyle/>
                    <a:p>
                      <a:pPr algn="l" fontAlgn="ctr"/>
                      <a:r>
                        <a:rPr lang="en-GB" sz="1050" b="0" i="0" u="none" strike="noStrike">
                          <a:effectLst/>
                          <a:latin typeface="Arial"/>
                        </a:rPr>
                        <a:t>11 %</a:t>
                      </a:r>
                    </a:p>
                  </a:txBody>
                  <a:tcPr marL="0" marR="0" marT="0" marB="0" anchor="ctr">
                    <a:lnL>
                      <a:noFill/>
                    </a:lnL>
                    <a:lnR w="6350" cap="flat" cmpd="sng" algn="ctr">
                      <a:solidFill>
                        <a:srgbClr val="00C000"/>
                      </a:solidFill>
                      <a:prstDash val="solid"/>
                      <a:round/>
                      <a:headEnd type="none" w="med" len="med"/>
                      <a:tailEnd type="none" w="med" len="med"/>
                    </a:lnR>
                    <a:lnT>
                      <a:noFill/>
                    </a:lnT>
                    <a:lnB>
                      <a:noFill/>
                    </a:lnB>
                  </a:tcPr>
                </a:tc>
                <a:tc>
                  <a:txBody>
                    <a:bodyPr/>
                    <a:lstStyle/>
                    <a:p>
                      <a:pPr algn="r" fontAlgn="ctr"/>
                      <a:r>
                        <a:rPr lang="en-GB" sz="1050" b="0" i="0" u="none" strike="noStrike">
                          <a:effectLst/>
                          <a:latin typeface="Arial"/>
                        </a:rPr>
                        <a:t>11%</a:t>
                      </a:r>
                    </a:p>
                  </a:txBody>
                  <a:tcPr marL="0" marR="0" marT="0" marB="0" anchor="ctr">
                    <a:lnL w="6350" cap="flat" cmpd="sng" algn="ctr">
                      <a:solidFill>
                        <a:srgbClr val="00C000"/>
                      </a:solidFill>
                      <a:prstDash val="solid"/>
                      <a:round/>
                      <a:headEnd type="none" w="med" len="med"/>
                      <a:tailEnd type="none" w="med" len="med"/>
                    </a:lnL>
                    <a:lnR w="6350" cap="flat" cmpd="sng" algn="ctr">
                      <a:solidFill>
                        <a:srgbClr val="00C000"/>
                      </a:solidFill>
                      <a:prstDash val="solid"/>
                      <a:round/>
                      <a:headEnd type="none" w="med" len="med"/>
                      <a:tailEnd type="none" w="med" len="med"/>
                    </a:lnR>
                    <a:lnT w="6350" cap="flat" cmpd="sng" algn="ctr">
                      <a:solidFill>
                        <a:srgbClr val="00C000"/>
                      </a:solidFill>
                      <a:prstDash val="solid"/>
                      <a:round/>
                      <a:headEnd type="none" w="med" len="med"/>
                      <a:tailEnd type="none" w="med" len="med"/>
                    </a:lnT>
                    <a:lnB w="6350" cap="flat" cmpd="sng" algn="ctr">
                      <a:solidFill>
                        <a:srgbClr val="00C000"/>
                      </a:solidFill>
                      <a:prstDash val="solid"/>
                      <a:round/>
                      <a:headEnd type="none" w="med" len="med"/>
                      <a:tailEnd type="none" w="med" len="med"/>
                    </a:lnB>
                  </a:tcPr>
                </a:tc>
              </a:tr>
              <a:tr h="193513">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a:txBody>
                    <a:bodyPr/>
                    <a:lstStyle/>
                    <a:p>
                      <a:pPr algn="l" fontAlgn="ctr"/>
                      <a:r>
                        <a:rPr lang="en-GB" sz="1050" b="0" i="0" u="none" strike="noStrike">
                          <a:effectLst/>
                          <a:latin typeface="Arial"/>
                        </a:rPr>
                        <a:t>7 %</a:t>
                      </a:r>
                    </a:p>
                  </a:txBody>
                  <a:tcPr marL="0" marR="0" marT="0" marB="0" anchor="ctr">
                    <a:lnL>
                      <a:noFill/>
                    </a:lnL>
                    <a:lnR w="6350" cap="flat" cmpd="sng" algn="ctr">
                      <a:solidFill>
                        <a:srgbClr val="00C000"/>
                      </a:solidFill>
                      <a:prstDash val="solid"/>
                      <a:round/>
                      <a:headEnd type="none" w="med" len="med"/>
                      <a:tailEnd type="none" w="med" len="med"/>
                    </a:lnR>
                    <a:lnT>
                      <a:noFill/>
                    </a:lnT>
                    <a:lnB>
                      <a:noFill/>
                    </a:lnB>
                  </a:tcPr>
                </a:tc>
                <a:tc>
                  <a:txBody>
                    <a:bodyPr/>
                    <a:lstStyle/>
                    <a:p>
                      <a:pPr algn="r" fontAlgn="ctr"/>
                      <a:r>
                        <a:rPr lang="en-GB" sz="1050" b="0" i="0" u="none" strike="noStrike" dirty="0">
                          <a:effectLst/>
                          <a:latin typeface="Arial"/>
                        </a:rPr>
                        <a:t>7%</a:t>
                      </a:r>
                    </a:p>
                  </a:txBody>
                  <a:tcPr marL="0" marR="0" marT="0" marB="0" anchor="ctr">
                    <a:lnL w="6350" cap="flat" cmpd="sng" algn="ctr">
                      <a:solidFill>
                        <a:srgbClr val="00C000"/>
                      </a:solidFill>
                      <a:prstDash val="solid"/>
                      <a:round/>
                      <a:headEnd type="none" w="med" len="med"/>
                      <a:tailEnd type="none" w="med" len="med"/>
                    </a:lnL>
                    <a:lnR w="6350" cap="flat" cmpd="sng" algn="ctr">
                      <a:solidFill>
                        <a:srgbClr val="00C000"/>
                      </a:solidFill>
                      <a:prstDash val="solid"/>
                      <a:round/>
                      <a:headEnd type="none" w="med" len="med"/>
                      <a:tailEnd type="none" w="med" len="med"/>
                    </a:lnR>
                    <a:lnT w="6350" cap="flat" cmpd="sng" algn="ctr">
                      <a:solidFill>
                        <a:srgbClr val="00C000"/>
                      </a:solidFill>
                      <a:prstDash val="solid"/>
                      <a:round/>
                      <a:headEnd type="none" w="med" len="med"/>
                      <a:tailEnd type="none" w="med" len="med"/>
                    </a:lnT>
                    <a:lnB w="6350" cap="flat" cmpd="sng" algn="ctr">
                      <a:solidFill>
                        <a:srgbClr val="00C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453790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“CTRL” sheet (2/4)</a:t>
            </a:r>
            <a:endParaRPr lang="en-GB" dirty="0"/>
          </a:p>
        </p:txBody>
      </p:sp>
      <p:sp>
        <p:nvSpPr>
          <p:cNvPr id="3" name="Text Placeholder 2"/>
          <p:cNvSpPr>
            <a:spLocks noGrp="1"/>
          </p:cNvSpPr>
          <p:nvPr>
            <p:ph type="body" sz="quarter" idx="12"/>
          </p:nvPr>
        </p:nvSpPr>
        <p:spPr/>
        <p:txBody>
          <a:bodyPr/>
          <a:lstStyle/>
          <a:p>
            <a:pPr lvl="2"/>
            <a:r>
              <a:rPr lang="en-GB" sz="1400" dirty="0"/>
              <a:t>Extra spectrum:</a:t>
            </a:r>
          </a:p>
          <a:p>
            <a:pPr lvl="3"/>
            <a:r>
              <a:rPr lang="en-GB" sz="1400" dirty="0"/>
              <a:t>Include the use of the 2.3GHz band (for Optus): adds the 2.3GHz band as an LTE band used for mobile services for Optus</a:t>
            </a:r>
          </a:p>
          <a:p>
            <a:pPr lvl="3"/>
            <a:r>
              <a:rPr lang="en-GB" sz="1400" dirty="0"/>
              <a:t>Additional spectrum for spectrum sensitivity:</a:t>
            </a:r>
          </a:p>
          <a:p>
            <a:pPr marL="904875" lvl="3">
              <a:buFont typeface="Arial" panose="020B0604020202020204" pitchFamily="34" charset="0"/>
              <a:buChar char="•"/>
            </a:pPr>
            <a:r>
              <a:rPr lang="en-GB" sz="1400" dirty="0"/>
              <a:t>Run spectrum sensitivity: selects which spectrum scenario is </a:t>
            </a:r>
            <a:r>
              <a:rPr lang="en-GB" sz="1400" dirty="0" smtClean="0"/>
              <a:t>run; spectrum can be added at the national level or at the level of a spectrum allocation area (metropolitan, regional, remote)</a:t>
            </a:r>
            <a:endParaRPr lang="en-GB" sz="1400" dirty="0"/>
          </a:p>
          <a:p>
            <a:pPr marL="904875" lvl="3">
              <a:buFont typeface="Arial" panose="020B0604020202020204" pitchFamily="34" charset="0"/>
              <a:buChar char="•"/>
            </a:pPr>
            <a:r>
              <a:rPr lang="en-GB" sz="1400" dirty="0"/>
              <a:t>Amount of extra spectrum by operator: selects how the additional spectrum is split between </a:t>
            </a:r>
            <a:r>
              <a:rPr lang="en-GB" sz="1400" dirty="0" smtClean="0"/>
              <a:t>operators</a:t>
            </a:r>
          </a:p>
          <a:p>
            <a:pPr lvl="2"/>
            <a:r>
              <a:rPr lang="en-GB" sz="1400" dirty="0" smtClean="0"/>
              <a:t>Less spectrum: removes the spectrum in the 700MHz and the 2.5GHz bands from the spectrum allocation of the operators</a:t>
            </a:r>
          </a:p>
          <a:p>
            <a:pPr lvl="2"/>
            <a:r>
              <a:rPr lang="en-GB" sz="1400" dirty="0" smtClean="0"/>
              <a:t>Spectral efficiency:</a:t>
            </a:r>
          </a:p>
          <a:p>
            <a:pPr lvl="3"/>
            <a:r>
              <a:rPr lang="en-GB" sz="1400" dirty="0" smtClean="0"/>
              <a:t>Multiplier: determines the multiplier to apply to the base case target value of spectral efficiency (in 2028) for 3G and 4G</a:t>
            </a:r>
          </a:p>
          <a:p>
            <a:pPr lvl="3"/>
            <a:r>
              <a:rPr lang="en-GB" sz="1400" dirty="0"/>
              <a:t>Ratio of low to high frequencies spectral efficiency target value in </a:t>
            </a:r>
            <a:r>
              <a:rPr lang="en-GB" sz="1400" dirty="0" smtClean="0"/>
              <a:t>LTE: as the name indicates</a:t>
            </a:r>
            <a:endParaRPr lang="en-GB" sz="1400" dirty="0" smtClean="0">
              <a:solidFill>
                <a:srgbClr val="FF0000"/>
              </a:solidFill>
            </a:endParaRPr>
          </a:p>
          <a:p>
            <a:pPr lvl="2"/>
            <a:r>
              <a:rPr lang="en-GB" sz="1400" dirty="0" smtClean="0"/>
              <a:t>Distribution of traffic: determines whether the traffic is distributed homogeneously or following a curved distribution across the sites of a given </a:t>
            </a:r>
            <a:r>
              <a:rPr lang="en-GB" sz="1400" dirty="0" err="1" smtClean="0"/>
              <a:t>geotype</a:t>
            </a:r>
            <a:endParaRPr lang="en-GB" sz="1400" dirty="0" smtClean="0"/>
          </a:p>
          <a:p>
            <a:pPr lvl="2"/>
            <a:r>
              <a:rPr lang="en-GB" sz="1400" dirty="0" smtClean="0"/>
              <a:t>Shutdown of 2G: indicates whether 2G services are shut down or not and if they are shut down, which year this happens (year can be selected by operator)</a:t>
            </a:r>
          </a:p>
          <a:p>
            <a:pPr lvl="2"/>
            <a:r>
              <a:rPr lang="en-GB" sz="1400" dirty="0"/>
              <a:t>Shutdown of </a:t>
            </a:r>
            <a:r>
              <a:rPr lang="en-GB" sz="1400" dirty="0" smtClean="0"/>
              <a:t>3G: same as shut down of 2G but for 3G networks</a:t>
            </a:r>
          </a:p>
        </p:txBody>
      </p:sp>
      <p:sp>
        <p:nvSpPr>
          <p:cNvPr id="4" name="Slide Number Placeholder 3"/>
          <p:cNvSpPr>
            <a:spLocks noGrp="1"/>
          </p:cNvSpPr>
          <p:nvPr>
            <p:ph type="sldNum" sz="quarter" idx="4"/>
          </p:nvPr>
        </p:nvSpPr>
        <p:spPr/>
        <p:txBody>
          <a:bodyPr/>
          <a:lstStyle/>
          <a:p>
            <a:fld id="{E78626B2-E168-480E-BAE6-B60060C6AB83}" type="slidenum">
              <a:rPr lang="en-GB" smtClean="0"/>
              <a:pPr/>
              <a:t>18</a:t>
            </a:fld>
            <a:endParaRPr lang="en-GB" dirty="0"/>
          </a:p>
        </p:txBody>
      </p:sp>
      <p:sp>
        <p:nvSpPr>
          <p:cNvPr id="6" name="Text Placeholder 5"/>
          <p:cNvSpPr>
            <a:spLocks noGrp="1"/>
          </p:cNvSpPr>
          <p:nvPr>
            <p:ph type="body" sz="quarter" idx="15"/>
          </p:nvPr>
        </p:nvSpPr>
        <p:spPr/>
        <p:txBody>
          <a:bodyPr/>
          <a:lstStyle/>
          <a:p>
            <a:r>
              <a:rPr lang="en-GB" dirty="0"/>
              <a:t>Network parameters and assumptions </a:t>
            </a:r>
            <a:r>
              <a:rPr lang="en-GB" dirty="0" smtClean="0"/>
              <a:t>– the “CTRL” sheet</a:t>
            </a:r>
            <a:endParaRPr lang="en-GB" dirty="0"/>
          </a:p>
        </p:txBody>
      </p:sp>
    </p:spTree>
    <p:extLst>
      <p:ext uri="{BB962C8B-B14F-4D97-AF65-F5344CB8AC3E}">
        <p14:creationId xmlns:p14="http://schemas.microsoft.com/office/powerpoint/2010/main" val="3449564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“CTRL” sheet (3/4)</a:t>
            </a:r>
            <a:endParaRPr lang="en-GB" dirty="0"/>
          </a:p>
        </p:txBody>
      </p:sp>
      <p:sp>
        <p:nvSpPr>
          <p:cNvPr id="3" name="Text Placeholder 2"/>
          <p:cNvSpPr>
            <a:spLocks noGrp="1"/>
          </p:cNvSpPr>
          <p:nvPr>
            <p:ph type="body" sz="quarter" idx="12"/>
          </p:nvPr>
        </p:nvSpPr>
        <p:spPr/>
        <p:txBody>
          <a:bodyPr/>
          <a:lstStyle/>
          <a:p>
            <a:pPr lvl="2"/>
            <a:r>
              <a:rPr lang="en-GB" sz="1400" dirty="0"/>
              <a:t>Level of infrastructure (sites) sharing: indicates the percentage of new sites deployed because of LTE which are shared with at least one other </a:t>
            </a:r>
            <a:r>
              <a:rPr lang="en-GB" sz="1400" dirty="0" smtClean="0"/>
              <a:t>operator</a:t>
            </a:r>
          </a:p>
          <a:p>
            <a:pPr lvl="2"/>
            <a:r>
              <a:rPr lang="en-GB" sz="1400" dirty="0" smtClean="0"/>
              <a:t>Site </a:t>
            </a:r>
            <a:r>
              <a:rPr lang="en-GB" sz="1400" dirty="0"/>
              <a:t>lifetime: indicates the lifetime of a physical sites; only influences the cost results of the model, not the asset </a:t>
            </a:r>
            <a:r>
              <a:rPr lang="en-GB" sz="1400" dirty="0" smtClean="0"/>
              <a:t>dimensioning</a:t>
            </a:r>
          </a:p>
          <a:p>
            <a:pPr lvl="1"/>
            <a:r>
              <a:rPr lang="en-GB" sz="1400" dirty="0" smtClean="0"/>
              <a:t>Spectrum allocations: </a:t>
            </a:r>
            <a:endParaRPr lang="en-GB" sz="1400" dirty="0"/>
          </a:p>
          <a:p>
            <a:pPr lvl="2"/>
            <a:r>
              <a:rPr lang="en-GB" sz="1400" dirty="0"/>
              <a:t>Spectrum allocations (2*X MHz</a:t>
            </a:r>
            <a:r>
              <a:rPr lang="en-GB" sz="1400" dirty="0" smtClean="0"/>
              <a:t>): indicates the amount of spectrum owned by each operator in each spectrum band, including the impact of the </a:t>
            </a:r>
            <a:r>
              <a:rPr lang="en-GB" sz="1400" dirty="0"/>
              <a:t>“Include the use of the 2.3GHz </a:t>
            </a:r>
            <a:r>
              <a:rPr lang="en-GB" sz="1400" dirty="0" smtClean="0"/>
              <a:t>band</a:t>
            </a:r>
            <a:r>
              <a:rPr lang="en-GB" sz="1400" dirty="0"/>
              <a:t>” and “Less </a:t>
            </a:r>
            <a:r>
              <a:rPr lang="en-GB" sz="1400" dirty="0" smtClean="0"/>
              <a:t>spectrum” spectrum sensitivities; the model distinguishes the volumes of spectrum which are allocated on a national, metropolitan areas, regional areas or remote areas basis</a:t>
            </a:r>
          </a:p>
          <a:p>
            <a:pPr lvl="2"/>
            <a:r>
              <a:rPr lang="en-GB" sz="1400" dirty="0" smtClean="0"/>
              <a:t>800MHz </a:t>
            </a:r>
            <a:r>
              <a:rPr lang="en-GB" sz="1400" dirty="0"/>
              <a:t>spectrum allocations used for </a:t>
            </a:r>
            <a:r>
              <a:rPr lang="en-GB" sz="1400" dirty="0" smtClean="0"/>
              <a:t>LTE </a:t>
            </a:r>
            <a:r>
              <a:rPr lang="en-GB" sz="1400" dirty="0"/>
              <a:t>over time (rather than </a:t>
            </a:r>
            <a:r>
              <a:rPr lang="en-GB" sz="1400" dirty="0" smtClean="0"/>
              <a:t>3G</a:t>
            </a:r>
            <a:r>
              <a:rPr lang="en-GB" sz="1400" dirty="0"/>
              <a:t>; 2*X MHz): indicates for each operator and year how much spectrum in the </a:t>
            </a:r>
            <a:r>
              <a:rPr lang="en-GB" sz="1400" dirty="0" smtClean="0"/>
              <a:t>800MHz </a:t>
            </a:r>
            <a:r>
              <a:rPr lang="en-GB" sz="1400" dirty="0"/>
              <a:t>band is used to provide </a:t>
            </a:r>
            <a:r>
              <a:rPr lang="en-GB" sz="1400" dirty="0" smtClean="0"/>
              <a:t>LTE </a:t>
            </a:r>
            <a:r>
              <a:rPr lang="en-GB" sz="1400" dirty="0"/>
              <a:t>rather than </a:t>
            </a:r>
            <a:r>
              <a:rPr lang="en-GB" sz="1400" dirty="0" smtClean="0"/>
              <a:t>3G </a:t>
            </a:r>
            <a:r>
              <a:rPr lang="en-GB" sz="1400" dirty="0"/>
              <a:t>services</a:t>
            </a:r>
            <a:endParaRPr lang="en-GB" sz="1400" dirty="0" smtClean="0"/>
          </a:p>
          <a:p>
            <a:pPr lvl="2"/>
            <a:r>
              <a:rPr lang="en-GB" sz="1400" dirty="0" smtClean="0"/>
              <a:t>900MHz </a:t>
            </a:r>
            <a:r>
              <a:rPr lang="en-GB" sz="1400" dirty="0"/>
              <a:t>spectrum allocations used for 3G over time (rather than 2G; 2*X MHz</a:t>
            </a:r>
            <a:r>
              <a:rPr lang="en-GB" sz="1400" dirty="0" smtClean="0"/>
              <a:t>): similar for another band (900MHz) and other technologies (3G and 2G)</a:t>
            </a:r>
          </a:p>
          <a:p>
            <a:pPr lvl="2"/>
            <a:r>
              <a:rPr lang="en-GB" sz="1400" dirty="0" smtClean="0"/>
              <a:t>1800MHz </a:t>
            </a:r>
            <a:r>
              <a:rPr lang="en-GB" sz="1400" dirty="0"/>
              <a:t>spectrum allocations used for LTE over time (rather than 2G; 2*X MHz</a:t>
            </a:r>
            <a:r>
              <a:rPr lang="en-GB" sz="1400" dirty="0" smtClean="0"/>
              <a:t>): similar logic</a:t>
            </a:r>
          </a:p>
          <a:p>
            <a:pPr lvl="2"/>
            <a:r>
              <a:rPr lang="en-GB" sz="1400" dirty="0" smtClean="0"/>
              <a:t>2.1GHz </a:t>
            </a:r>
            <a:r>
              <a:rPr lang="en-GB" sz="1400" dirty="0"/>
              <a:t>spectrum allocations used for LTE over time (rather than </a:t>
            </a:r>
            <a:r>
              <a:rPr lang="en-GB" sz="1400" dirty="0" smtClean="0"/>
              <a:t>3G</a:t>
            </a:r>
            <a:r>
              <a:rPr lang="en-GB" sz="1400" dirty="0"/>
              <a:t>; 2*X MHz): </a:t>
            </a:r>
            <a:r>
              <a:rPr lang="en-GB" sz="1400" dirty="0" smtClean="0"/>
              <a:t>similar logic</a:t>
            </a:r>
          </a:p>
          <a:p>
            <a:pPr lvl="1"/>
            <a:r>
              <a:rPr lang="en-GB" sz="1400" dirty="0" smtClean="0"/>
              <a:t>Population </a:t>
            </a:r>
            <a:r>
              <a:rPr lang="en-GB" sz="1400" dirty="0"/>
              <a:t>and commuting </a:t>
            </a:r>
            <a:r>
              <a:rPr lang="en-GB" sz="1400" dirty="0" smtClean="0"/>
              <a:t>options (continues on the next slide):</a:t>
            </a:r>
          </a:p>
          <a:p>
            <a:pPr lvl="2"/>
            <a:r>
              <a:rPr lang="en-GB" sz="1400" dirty="0" smtClean="0"/>
              <a:t>Population: proportion </a:t>
            </a:r>
            <a:r>
              <a:rPr lang="en-GB" sz="1400" dirty="0"/>
              <a:t>of the growth of population that goes to the three densest </a:t>
            </a:r>
            <a:r>
              <a:rPr lang="en-GB" sz="1400" dirty="0" smtClean="0"/>
              <a:t>geotypes: determines the proportion of the national population growth that occur in the urban/suburban areas rather than the rural/remote areas</a:t>
            </a:r>
          </a:p>
          <a:p>
            <a:pPr lvl="2"/>
            <a:endParaRPr lang="en-GB" sz="1400" dirty="0" smtClean="0"/>
          </a:p>
          <a:p>
            <a:pPr lvl="2"/>
            <a:endParaRPr lang="en-GB" sz="1400" dirty="0"/>
          </a:p>
        </p:txBody>
      </p:sp>
      <p:sp>
        <p:nvSpPr>
          <p:cNvPr id="4" name="Slide Number Placeholder 3"/>
          <p:cNvSpPr>
            <a:spLocks noGrp="1"/>
          </p:cNvSpPr>
          <p:nvPr>
            <p:ph type="sldNum" sz="quarter" idx="4"/>
          </p:nvPr>
        </p:nvSpPr>
        <p:spPr/>
        <p:txBody>
          <a:bodyPr/>
          <a:lstStyle/>
          <a:p>
            <a:fld id="{E78626B2-E168-480E-BAE6-B60060C6AB83}" type="slidenum">
              <a:rPr lang="en-GB" smtClean="0"/>
              <a:pPr/>
              <a:t>19</a:t>
            </a:fld>
            <a:endParaRPr lang="en-GB" dirty="0"/>
          </a:p>
        </p:txBody>
      </p:sp>
      <p:sp>
        <p:nvSpPr>
          <p:cNvPr id="6" name="Text Placeholder 5"/>
          <p:cNvSpPr>
            <a:spLocks noGrp="1"/>
          </p:cNvSpPr>
          <p:nvPr>
            <p:ph type="body" sz="quarter" idx="15"/>
          </p:nvPr>
        </p:nvSpPr>
        <p:spPr/>
        <p:txBody>
          <a:bodyPr/>
          <a:lstStyle/>
          <a:p>
            <a:r>
              <a:rPr lang="en-GB" dirty="0"/>
              <a:t>Network parameters and assumptions </a:t>
            </a:r>
            <a:r>
              <a:rPr lang="en-GB" dirty="0" smtClean="0"/>
              <a:t>– the “CTRL” sheet</a:t>
            </a:r>
            <a:endParaRPr lang="en-GB" dirty="0"/>
          </a:p>
        </p:txBody>
      </p:sp>
    </p:spTree>
    <p:extLst>
      <p:ext uri="{BB962C8B-B14F-4D97-AF65-F5344CB8AC3E}">
        <p14:creationId xmlns:p14="http://schemas.microsoft.com/office/powerpoint/2010/main" val="3784837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1600" b="0" dirty="0"/>
              <a:t>Confidentiality </a:t>
            </a:r>
            <a:r>
              <a:rPr lang="en-GB" sz="1600" b="0" dirty="0" smtClean="0"/>
              <a:t>notice</a:t>
            </a:r>
            <a:endParaRPr lang="en-GB" sz="1600" b="0" dirty="0"/>
          </a:p>
        </p:txBody>
      </p:sp>
      <p:sp>
        <p:nvSpPr>
          <p:cNvPr id="4" name="Text Placeholder 3"/>
          <p:cNvSpPr>
            <a:spLocks noGrp="1"/>
          </p:cNvSpPr>
          <p:nvPr>
            <p:ph type="body" sz="quarter" idx="12"/>
          </p:nvPr>
        </p:nvSpPr>
        <p:spPr>
          <a:xfrm>
            <a:off x="359999" y="1476000"/>
            <a:ext cx="7002702" cy="1338452"/>
          </a:xfrm>
        </p:spPr>
        <p:txBody>
          <a:bodyPr/>
          <a:lstStyle/>
          <a:p>
            <a:pPr>
              <a:buClr>
                <a:srgbClr val="0067B1"/>
              </a:buClr>
              <a:buFont typeface="Calibri"/>
              <a:buChar char="▪"/>
            </a:pPr>
            <a:r>
              <a:rPr lang="en-GB" dirty="0" smtClean="0"/>
              <a:t>Copyright </a:t>
            </a:r>
            <a:r>
              <a:rPr lang="en-GB" dirty="0"/>
              <a:t>© </a:t>
            </a:r>
            <a:r>
              <a:rPr lang="en-GB" dirty="0" smtClean="0"/>
              <a:t>2015. </a:t>
            </a:r>
            <a:r>
              <a:rPr lang="en-GB" dirty="0"/>
              <a:t>The information contained herein is the property of Analysys Mason Limited and is provided on condition that it will not be reproduced, copied, lent or disclosed, directly or indirectly, nor used for any purpose other than that for which it was specifically </a:t>
            </a:r>
            <a:r>
              <a:rPr lang="en-GB" dirty="0" smtClean="0"/>
              <a:t>furnished</a:t>
            </a:r>
          </a:p>
          <a:p>
            <a:endParaRPr lang="en-GB" dirty="0"/>
          </a:p>
        </p:txBody>
      </p:sp>
    </p:spTree>
    <p:extLst>
      <p:ext uri="{BB962C8B-B14F-4D97-AF65-F5344CB8AC3E}">
        <p14:creationId xmlns:p14="http://schemas.microsoft.com/office/powerpoint/2010/main" val="31912386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“CTRL” sheet (4/4)</a:t>
            </a:r>
            <a:endParaRPr lang="en-GB" dirty="0"/>
          </a:p>
        </p:txBody>
      </p:sp>
      <p:sp>
        <p:nvSpPr>
          <p:cNvPr id="3" name="Text Placeholder 2"/>
          <p:cNvSpPr>
            <a:spLocks noGrp="1"/>
          </p:cNvSpPr>
          <p:nvPr>
            <p:ph type="body" sz="quarter" idx="12"/>
          </p:nvPr>
        </p:nvSpPr>
        <p:spPr/>
        <p:txBody>
          <a:bodyPr/>
          <a:lstStyle/>
          <a:p>
            <a:pPr lvl="2"/>
            <a:r>
              <a:rPr lang="en-GB" sz="1400" dirty="0" smtClean="0"/>
              <a:t>Commuting</a:t>
            </a:r>
            <a:r>
              <a:rPr lang="en-GB" sz="1400" dirty="0"/>
              <a:t>: indicates how much of the population of each </a:t>
            </a:r>
            <a:r>
              <a:rPr lang="en-GB" sz="1400" dirty="0" err="1"/>
              <a:t>geotype</a:t>
            </a:r>
            <a:r>
              <a:rPr lang="en-GB" sz="1400" dirty="0"/>
              <a:t> commutes into denser </a:t>
            </a:r>
            <a:r>
              <a:rPr lang="en-GB" sz="1400" dirty="0" err="1"/>
              <a:t>geotypes</a:t>
            </a:r>
            <a:r>
              <a:rPr lang="en-GB" sz="1400" dirty="0"/>
              <a:t> (net of the population commuting in the other direction), how these commuters are split between denser </a:t>
            </a:r>
            <a:r>
              <a:rPr lang="en-GB" sz="1400" dirty="0" err="1"/>
              <a:t>geotypes</a:t>
            </a:r>
            <a:r>
              <a:rPr lang="en-GB" sz="1400" dirty="0"/>
              <a:t>, and how much of the traffic they generate occurs in the denser </a:t>
            </a:r>
            <a:r>
              <a:rPr lang="en-GB" sz="1400" dirty="0" err="1"/>
              <a:t>geotypes</a:t>
            </a:r>
            <a:r>
              <a:rPr lang="en-GB" sz="1400" dirty="0"/>
              <a:t> they commute </a:t>
            </a:r>
            <a:r>
              <a:rPr lang="en-GB" sz="1400" dirty="0" smtClean="0"/>
              <a:t>into</a:t>
            </a:r>
          </a:p>
          <a:p>
            <a:pPr lvl="1"/>
            <a:r>
              <a:rPr lang="en-GB" sz="1400" dirty="0" smtClean="0"/>
              <a:t>National roaming options:</a:t>
            </a:r>
          </a:p>
          <a:p>
            <a:pPr lvl="2"/>
            <a:r>
              <a:rPr lang="en-GB" sz="1400" dirty="0"/>
              <a:t>Use of national </a:t>
            </a:r>
            <a:r>
              <a:rPr lang="en-GB" sz="1400" dirty="0" smtClean="0"/>
              <a:t>roaming: indicates whether an operator uses national roaming or not</a:t>
            </a:r>
            <a:endParaRPr lang="en-GB" sz="1400" dirty="0"/>
          </a:p>
          <a:p>
            <a:pPr lvl="2"/>
            <a:r>
              <a:rPr lang="en-GB" sz="1400" dirty="0"/>
              <a:t>Parameters of the operator to which national roaming is provided, by </a:t>
            </a:r>
            <a:r>
              <a:rPr lang="en-GB" sz="1400" dirty="0" smtClean="0"/>
              <a:t>operator: indicates, for each operator, the other operator for which it provides national roaming</a:t>
            </a:r>
          </a:p>
          <a:p>
            <a:pPr lvl="2"/>
            <a:r>
              <a:rPr lang="en-GB" sz="1400" dirty="0"/>
              <a:t>Traffic that uses national roaming on another network (if any</a:t>
            </a:r>
            <a:r>
              <a:rPr lang="en-GB" sz="1400" dirty="0" smtClean="0"/>
              <a:t>): indicates the proportion of traffic generated in each </a:t>
            </a:r>
            <a:r>
              <a:rPr lang="en-GB" sz="1400" dirty="0" err="1" smtClean="0"/>
              <a:t>geotype</a:t>
            </a:r>
            <a:r>
              <a:rPr lang="en-GB" sz="1400" dirty="0" smtClean="0"/>
              <a:t> by the subscribers of an operator using national roaming carried by the network of the operator which provides national roaming</a:t>
            </a:r>
          </a:p>
          <a:p>
            <a:pPr lvl="1"/>
            <a:r>
              <a:rPr lang="en-GB" sz="1400" dirty="0"/>
              <a:t>Small cells </a:t>
            </a:r>
            <a:r>
              <a:rPr lang="en-GB" sz="1400" dirty="0" smtClean="0"/>
              <a:t>options: indicates the number of small cells in each geotype and the proportion of the total traffic they carry</a:t>
            </a:r>
          </a:p>
          <a:p>
            <a:pPr lvl="1"/>
            <a:r>
              <a:rPr lang="en-GB" sz="1400" dirty="0"/>
              <a:t>Coverage </a:t>
            </a:r>
            <a:r>
              <a:rPr lang="en-GB" sz="1400" dirty="0" smtClean="0"/>
              <a:t>options: lists the coverage options defined in the “IN” sheet</a:t>
            </a:r>
          </a:p>
          <a:p>
            <a:pPr lvl="1"/>
            <a:r>
              <a:rPr lang="en-GB" sz="1400" dirty="0"/>
              <a:t>Usage of TDD </a:t>
            </a:r>
            <a:r>
              <a:rPr lang="en-GB" sz="1400" dirty="0" smtClean="0"/>
              <a:t>spectrum: indicates the proportion of TDD spectrum which is used to carry downlink traffic</a:t>
            </a:r>
          </a:p>
          <a:p>
            <a:pPr lvl="1"/>
            <a:r>
              <a:rPr lang="en-GB" sz="1400" dirty="0"/>
              <a:t>Delay before </a:t>
            </a:r>
            <a:r>
              <a:rPr lang="en-GB" sz="1400" dirty="0" smtClean="0"/>
              <a:t>decommissioning: indicates how many years active equipment and physical sites are kept in the network after they are no longer needed for coverage or capacity reasons (the idea being that if they may be needed again at a later stage it is cheaper to pay for their opex for a few years when they are not needed than to deploy them again and pay for their capex again later)</a:t>
            </a:r>
          </a:p>
          <a:p>
            <a:r>
              <a:rPr lang="en-GB" sz="1400" dirty="0" smtClean="0"/>
              <a:t>Some of these parameters are described in more details in the remainder of this section</a:t>
            </a:r>
          </a:p>
          <a:p>
            <a:pPr lvl="2"/>
            <a:endParaRPr lang="en-GB" sz="1400" dirty="0" smtClean="0"/>
          </a:p>
          <a:p>
            <a:pPr lvl="2"/>
            <a:endParaRPr lang="en-GB" sz="1400" dirty="0"/>
          </a:p>
        </p:txBody>
      </p:sp>
      <p:sp>
        <p:nvSpPr>
          <p:cNvPr id="4" name="Slide Number Placeholder 3"/>
          <p:cNvSpPr>
            <a:spLocks noGrp="1"/>
          </p:cNvSpPr>
          <p:nvPr>
            <p:ph type="sldNum" sz="quarter" idx="4"/>
          </p:nvPr>
        </p:nvSpPr>
        <p:spPr/>
        <p:txBody>
          <a:bodyPr/>
          <a:lstStyle/>
          <a:p>
            <a:fld id="{E78626B2-E168-480E-BAE6-B60060C6AB83}" type="slidenum">
              <a:rPr lang="en-GB" smtClean="0"/>
              <a:pPr/>
              <a:t>20</a:t>
            </a:fld>
            <a:endParaRPr lang="en-GB" dirty="0"/>
          </a:p>
        </p:txBody>
      </p:sp>
      <p:sp>
        <p:nvSpPr>
          <p:cNvPr id="6" name="Text Placeholder 5"/>
          <p:cNvSpPr>
            <a:spLocks noGrp="1"/>
          </p:cNvSpPr>
          <p:nvPr>
            <p:ph type="body" sz="quarter" idx="15"/>
          </p:nvPr>
        </p:nvSpPr>
        <p:spPr/>
        <p:txBody>
          <a:bodyPr/>
          <a:lstStyle/>
          <a:p>
            <a:r>
              <a:rPr lang="en-GB" dirty="0"/>
              <a:t>Network parameters and assumptions </a:t>
            </a:r>
            <a:r>
              <a:rPr lang="en-GB" dirty="0" smtClean="0"/>
              <a:t>– the “CTRL” sheet</a:t>
            </a:r>
            <a:endParaRPr lang="en-GB" dirty="0"/>
          </a:p>
        </p:txBody>
      </p:sp>
    </p:spTree>
    <p:extLst>
      <p:ext uri="{BB962C8B-B14F-4D97-AF65-F5344CB8AC3E}">
        <p14:creationId xmlns:p14="http://schemas.microsoft.com/office/powerpoint/2010/main" val="14237628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E78626B2-E168-480E-BAE6-B60060C6AB83}" type="slidenum">
              <a:rPr lang="en-GB" smtClean="0"/>
              <a:pPr/>
              <a:t>21</a:t>
            </a:fld>
            <a:endParaRPr lang="en-GB" dirty="0"/>
          </a:p>
        </p:txBody>
      </p:sp>
      <p:graphicFrame>
        <p:nvGraphicFramePr>
          <p:cNvPr id="7" name="Table Placeholder 8"/>
          <p:cNvGraphicFramePr>
            <a:graphicFrameLocks noGrp="1"/>
          </p:cNvGraphicFramePr>
          <p:nvPr>
            <p:ph type="tbl" sz="quarter" idx="14"/>
            <p:extLst>
              <p:ext uri="{D42A27DB-BD31-4B8C-83A1-F6EECF244321}">
                <p14:modId xmlns:p14="http://schemas.microsoft.com/office/powerpoint/2010/main" val="2862394601"/>
              </p:ext>
            </p:extLst>
          </p:nvPr>
        </p:nvGraphicFramePr>
        <p:xfrm>
          <a:off x="720725" y="828641"/>
          <a:ext cx="7027719" cy="5258422"/>
        </p:xfrm>
        <a:graphic>
          <a:graphicData uri="http://schemas.openxmlformats.org/drawingml/2006/table">
            <a:tbl>
              <a:tblPr firstRow="1" bandRow="1">
                <a:tableStyleId>{5C22544A-7EE6-4342-B048-85BDC9FD1C3A}</a:tableStyleId>
              </a:tblPr>
              <a:tblGrid>
                <a:gridCol w="7027719"/>
              </a:tblGrid>
              <a:tr h="404494">
                <a:tc>
                  <a:txBody>
                    <a:bodyPr/>
                    <a:lstStyle/>
                    <a:p>
                      <a:r>
                        <a:rPr lang="en-GB" sz="1400" b="0" kern="1200" dirty="0" smtClean="0">
                          <a:solidFill>
                            <a:srgbClr val="7F7F7F"/>
                          </a:solidFill>
                          <a:latin typeface="+mn-lt"/>
                          <a:ea typeface="+mn-ea"/>
                          <a:cs typeface="+mn-cs"/>
                        </a:rPr>
                        <a:t>Overview</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Excel formulae used</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Market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2"/>
                          </a:solidFill>
                          <a:latin typeface="+mn-lt"/>
                          <a:ea typeface="+mn-ea"/>
                          <a:cs typeface="+mn-cs"/>
                        </a:rPr>
                        <a:t>Network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D4EFFF"/>
                    </a:solidFill>
                  </a:tcPr>
                </a:tc>
              </a:tr>
              <a:tr h="404494">
                <a:tc>
                  <a:txBody>
                    <a:bodyPr/>
                    <a:lstStyle/>
                    <a:p>
                      <a:r>
                        <a:rPr lang="en-GB" sz="1400" b="0" kern="1200" dirty="0" smtClean="0">
                          <a:solidFill>
                            <a:srgbClr val="7F7F7F"/>
                          </a:solidFill>
                          <a:latin typeface="+mn-lt"/>
                          <a:ea typeface="+mn-ea"/>
                          <a:cs typeface="+mn-cs"/>
                        </a:rPr>
                        <a:t>	The “CTRL” sheet</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	</a:t>
                      </a:r>
                      <a:r>
                        <a:rPr lang="en-GB" sz="1400" b="1" kern="1200" dirty="0" smtClean="0">
                          <a:solidFill>
                            <a:schemeClr val="tx2"/>
                          </a:solidFill>
                          <a:latin typeface="+mn-lt"/>
                          <a:ea typeface="+mn-ea"/>
                          <a:cs typeface="+mn-cs"/>
                        </a:rPr>
                        <a:t>The “IN” sheet</a:t>
                      </a: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4E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2"/>
                          </a:solidFill>
                          <a:latin typeface="+mn-lt"/>
                          <a:ea typeface="+mn-ea"/>
                          <a:cs typeface="+mn-cs"/>
                        </a:rPr>
                        <a:t>	</a:t>
                      </a:r>
                      <a:r>
                        <a:rPr lang="en-GB" sz="1400" b="0" kern="1200" dirty="0" err="1" smtClean="0">
                          <a:solidFill>
                            <a:srgbClr val="7F7F7F"/>
                          </a:solidFill>
                          <a:latin typeface="+mn-lt"/>
                          <a:ea typeface="+mn-ea"/>
                          <a:cs typeface="+mn-cs"/>
                        </a:rPr>
                        <a:t>Geotypes</a:t>
                      </a:r>
                      <a:endParaRPr lang="en-GB" sz="1400" b="0" kern="1200" dirty="0" smtClean="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National roaming and commuting</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Traffic</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Coverage</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Capacity</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Network calculations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Results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no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5483797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“IN” sheet</a:t>
            </a:r>
            <a:endParaRPr lang="en-GB" dirty="0"/>
          </a:p>
        </p:txBody>
      </p:sp>
      <p:sp>
        <p:nvSpPr>
          <p:cNvPr id="3" name="Text Placeholder 2"/>
          <p:cNvSpPr>
            <a:spLocks noGrp="1"/>
          </p:cNvSpPr>
          <p:nvPr>
            <p:ph type="body" sz="quarter" idx="12"/>
          </p:nvPr>
        </p:nvSpPr>
        <p:spPr/>
        <p:txBody>
          <a:bodyPr/>
          <a:lstStyle/>
          <a:p>
            <a:r>
              <a:rPr lang="en-GB" sz="1400" dirty="0"/>
              <a:t>The </a:t>
            </a:r>
            <a:r>
              <a:rPr lang="en-GB" sz="1400" dirty="0" smtClean="0"/>
              <a:t>“IN” </a:t>
            </a:r>
            <a:r>
              <a:rPr lang="en-GB" sz="1400" dirty="0"/>
              <a:t>sheet contains </a:t>
            </a:r>
            <a:r>
              <a:rPr lang="en-GB" sz="1400" dirty="0" smtClean="0"/>
              <a:t>some parameters which are in this sheet rather than the “CTRL” sheet because:</a:t>
            </a:r>
          </a:p>
          <a:p>
            <a:pPr lvl="1"/>
            <a:r>
              <a:rPr lang="en-GB" sz="1400" dirty="0" smtClean="0"/>
              <a:t>a) they are more technical parameters which should not need to be modified or</a:t>
            </a:r>
          </a:p>
          <a:p>
            <a:pPr lvl="1"/>
            <a:r>
              <a:rPr lang="en-GB" sz="1400" dirty="0" smtClean="0"/>
              <a:t>b) they are what we consider to be the most relevant values for these parameters and therefore </a:t>
            </a:r>
            <a:r>
              <a:rPr lang="en-GB" sz="1400" dirty="0"/>
              <a:t>should not need to be modified </a:t>
            </a:r>
            <a:r>
              <a:rPr lang="en-GB" sz="1400" dirty="0" smtClean="0"/>
              <a:t>either or</a:t>
            </a:r>
          </a:p>
          <a:p>
            <a:pPr lvl="1"/>
            <a:r>
              <a:rPr lang="en-GB" sz="1400" dirty="0" smtClean="0"/>
              <a:t>c) they are base case values which can already be modified by a sensitivity in the “CTRL” sheet</a:t>
            </a:r>
          </a:p>
          <a:p>
            <a:r>
              <a:rPr lang="en-GB" sz="1400" dirty="0" smtClean="0"/>
              <a:t>It </a:t>
            </a:r>
            <a:r>
              <a:rPr lang="en-GB" sz="1400" dirty="0"/>
              <a:t>contains the following sections:</a:t>
            </a:r>
          </a:p>
          <a:p>
            <a:pPr lvl="1"/>
            <a:r>
              <a:rPr lang="en-GB" sz="1400" dirty="0"/>
              <a:t>Demand </a:t>
            </a:r>
            <a:r>
              <a:rPr lang="en-GB" sz="1400" dirty="0" smtClean="0"/>
              <a:t>forecast: simply collects volumes of traffic from the “MKT” sheet and applies the market share of the operator modelled and the operator to which it provides national roaming if any</a:t>
            </a:r>
          </a:p>
          <a:p>
            <a:pPr lvl="1"/>
            <a:r>
              <a:rPr lang="en-GB" sz="1400" dirty="0"/>
              <a:t>Busy hour </a:t>
            </a:r>
            <a:r>
              <a:rPr lang="en-GB" sz="1400" dirty="0" smtClean="0"/>
              <a:t>calculation: transforms the volumes of annual traffic to the volumes of traffic in the busy hour</a:t>
            </a:r>
          </a:p>
          <a:p>
            <a:pPr lvl="1"/>
            <a:r>
              <a:rPr lang="en-GB" sz="1400" dirty="0"/>
              <a:t>Calculations for </a:t>
            </a:r>
            <a:r>
              <a:rPr lang="en-GB" sz="1400" dirty="0" smtClean="0"/>
              <a:t>2G:</a:t>
            </a:r>
          </a:p>
          <a:p>
            <a:pPr lvl="2"/>
            <a:r>
              <a:rPr lang="en-GB" sz="1400" dirty="0" smtClean="0"/>
              <a:t>Coverage: 2G coverage parameters (population and area coverage) and cell radii in each band separately for 2G, 3G and 4G</a:t>
            </a:r>
          </a:p>
          <a:p>
            <a:pPr lvl="2"/>
            <a:r>
              <a:rPr lang="en-GB" sz="1400" dirty="0"/>
              <a:t>Capacity </a:t>
            </a:r>
            <a:r>
              <a:rPr lang="en-GB" sz="1400" dirty="0" smtClean="0"/>
              <a:t>calculation: capacity parameters and calculations to determine the 2G capacity per site in each spectrum band by type of area (metropolitan, regional, remote)</a:t>
            </a:r>
          </a:p>
          <a:p>
            <a:pPr lvl="1"/>
            <a:r>
              <a:rPr lang="en-GB" sz="1400" dirty="0"/>
              <a:t>Calculations for </a:t>
            </a:r>
            <a:r>
              <a:rPr lang="en-GB" sz="1400" dirty="0" smtClean="0"/>
              <a:t>3G / </a:t>
            </a:r>
            <a:r>
              <a:rPr lang="en-GB" sz="1400" dirty="0"/>
              <a:t>Calculations for </a:t>
            </a:r>
            <a:r>
              <a:rPr lang="en-GB" sz="1400" dirty="0" smtClean="0"/>
              <a:t>LTE: similar parameters and calculations for 3G and LTE</a:t>
            </a:r>
          </a:p>
          <a:p>
            <a:r>
              <a:rPr lang="en-GB" sz="1400" dirty="0" smtClean="0"/>
              <a:t>Some of these parameters are described in more details in the remainder of this section</a:t>
            </a:r>
          </a:p>
          <a:p>
            <a:pPr lvl="2"/>
            <a:endParaRPr lang="en-GB" sz="1400" dirty="0" smtClean="0"/>
          </a:p>
          <a:p>
            <a:pPr lvl="2"/>
            <a:endParaRPr lang="en-GB" sz="1400" dirty="0"/>
          </a:p>
        </p:txBody>
      </p:sp>
      <p:sp>
        <p:nvSpPr>
          <p:cNvPr id="4" name="Slide Number Placeholder 3"/>
          <p:cNvSpPr>
            <a:spLocks noGrp="1"/>
          </p:cNvSpPr>
          <p:nvPr>
            <p:ph type="sldNum" sz="quarter" idx="4"/>
          </p:nvPr>
        </p:nvSpPr>
        <p:spPr/>
        <p:txBody>
          <a:bodyPr/>
          <a:lstStyle/>
          <a:p>
            <a:fld id="{E78626B2-E168-480E-BAE6-B60060C6AB83}" type="slidenum">
              <a:rPr lang="en-GB" smtClean="0"/>
              <a:pPr/>
              <a:t>22</a:t>
            </a:fld>
            <a:endParaRPr lang="en-GB" dirty="0"/>
          </a:p>
        </p:txBody>
      </p:sp>
      <p:sp>
        <p:nvSpPr>
          <p:cNvPr id="6" name="Text Placeholder 5"/>
          <p:cNvSpPr>
            <a:spLocks noGrp="1"/>
          </p:cNvSpPr>
          <p:nvPr>
            <p:ph type="body" sz="quarter" idx="15"/>
          </p:nvPr>
        </p:nvSpPr>
        <p:spPr/>
        <p:txBody>
          <a:bodyPr/>
          <a:lstStyle/>
          <a:p>
            <a:r>
              <a:rPr lang="en-GB" dirty="0"/>
              <a:t>Network parameters and assumptions </a:t>
            </a:r>
            <a:r>
              <a:rPr lang="en-GB" dirty="0" smtClean="0"/>
              <a:t>– the “IN” sheet</a:t>
            </a:r>
            <a:endParaRPr lang="en-GB" dirty="0"/>
          </a:p>
        </p:txBody>
      </p:sp>
    </p:spTree>
    <p:extLst>
      <p:ext uri="{BB962C8B-B14F-4D97-AF65-F5344CB8AC3E}">
        <p14:creationId xmlns:p14="http://schemas.microsoft.com/office/powerpoint/2010/main" val="38029146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E78626B2-E168-480E-BAE6-B60060C6AB83}" type="slidenum">
              <a:rPr lang="en-GB" smtClean="0"/>
              <a:pPr/>
              <a:t>23</a:t>
            </a:fld>
            <a:endParaRPr lang="en-GB" dirty="0"/>
          </a:p>
        </p:txBody>
      </p:sp>
      <p:graphicFrame>
        <p:nvGraphicFramePr>
          <p:cNvPr id="7" name="Table Placeholder 8"/>
          <p:cNvGraphicFramePr>
            <a:graphicFrameLocks noGrp="1"/>
          </p:cNvGraphicFramePr>
          <p:nvPr>
            <p:ph type="tbl" sz="quarter" idx="14"/>
            <p:extLst>
              <p:ext uri="{D42A27DB-BD31-4B8C-83A1-F6EECF244321}">
                <p14:modId xmlns:p14="http://schemas.microsoft.com/office/powerpoint/2010/main" val="3147835983"/>
              </p:ext>
            </p:extLst>
          </p:nvPr>
        </p:nvGraphicFramePr>
        <p:xfrm>
          <a:off x="720725" y="828641"/>
          <a:ext cx="7027719" cy="5258422"/>
        </p:xfrm>
        <a:graphic>
          <a:graphicData uri="http://schemas.openxmlformats.org/drawingml/2006/table">
            <a:tbl>
              <a:tblPr firstRow="1" bandRow="1">
                <a:tableStyleId>{5C22544A-7EE6-4342-B048-85BDC9FD1C3A}</a:tableStyleId>
              </a:tblPr>
              <a:tblGrid>
                <a:gridCol w="7027719"/>
              </a:tblGrid>
              <a:tr h="404494">
                <a:tc>
                  <a:txBody>
                    <a:bodyPr/>
                    <a:lstStyle/>
                    <a:p>
                      <a:r>
                        <a:rPr lang="en-GB" sz="1400" b="0" kern="1200" dirty="0" smtClean="0">
                          <a:solidFill>
                            <a:srgbClr val="7F7F7F"/>
                          </a:solidFill>
                          <a:latin typeface="+mn-lt"/>
                          <a:ea typeface="+mn-ea"/>
                          <a:cs typeface="+mn-cs"/>
                        </a:rPr>
                        <a:t>Overview</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Excel formulae used</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Market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2"/>
                          </a:solidFill>
                          <a:latin typeface="+mn-lt"/>
                          <a:ea typeface="+mn-ea"/>
                          <a:cs typeface="+mn-cs"/>
                        </a:rPr>
                        <a:t>Network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D4EFFF"/>
                    </a:solidFill>
                  </a:tcPr>
                </a:tc>
              </a:tr>
              <a:tr h="404494">
                <a:tc>
                  <a:txBody>
                    <a:bodyPr/>
                    <a:lstStyle/>
                    <a:p>
                      <a:r>
                        <a:rPr lang="en-GB" sz="1400" b="0" kern="1200" dirty="0" smtClean="0">
                          <a:solidFill>
                            <a:srgbClr val="7F7F7F"/>
                          </a:solidFill>
                          <a:latin typeface="+mn-lt"/>
                          <a:ea typeface="+mn-ea"/>
                          <a:cs typeface="+mn-cs"/>
                        </a:rPr>
                        <a:t>	The “CTRL” sheet</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	The “IN” sheet</a:t>
                      </a: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2"/>
                          </a:solidFill>
                          <a:latin typeface="+mn-lt"/>
                          <a:ea typeface="+mn-ea"/>
                          <a:cs typeface="+mn-cs"/>
                        </a:rPr>
                        <a:t>	</a:t>
                      </a:r>
                      <a:r>
                        <a:rPr lang="en-GB" sz="1400" b="1" kern="1200" dirty="0" err="1" smtClean="0">
                          <a:solidFill>
                            <a:schemeClr val="tx2"/>
                          </a:solidFill>
                          <a:latin typeface="+mn-lt"/>
                          <a:ea typeface="+mn-ea"/>
                          <a:cs typeface="+mn-cs"/>
                        </a:rPr>
                        <a:t>Geotypes</a:t>
                      </a:r>
                      <a:endParaRPr lang="en-GB" sz="1400" b="1" kern="1200" dirty="0" smtClean="0">
                        <a:solidFill>
                          <a:schemeClr val="tx2"/>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4EFFF"/>
                    </a:solidFill>
                  </a:tcPr>
                </a:tc>
              </a:tr>
              <a:tr h="404494">
                <a:tc>
                  <a:txBody>
                    <a:bodyPr/>
                    <a:lstStyle/>
                    <a:p>
                      <a:r>
                        <a:rPr lang="en-GB" sz="1400" b="0" kern="1200" dirty="0" smtClean="0">
                          <a:solidFill>
                            <a:srgbClr val="7F7F7F"/>
                          </a:solidFill>
                          <a:latin typeface="+mn-lt"/>
                          <a:ea typeface="+mn-ea"/>
                          <a:cs typeface="+mn-cs"/>
                        </a:rPr>
                        <a:t>	National roaming and commuting</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Traffic</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Coverage</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Capacity</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Network calculations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Results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no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8880631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Geotypes</a:t>
            </a:r>
            <a:r>
              <a:rPr lang="en-GB" dirty="0" smtClean="0"/>
              <a:t> and spectrum allocations (1/2</a:t>
            </a:r>
            <a:r>
              <a:rPr lang="en-GB" dirty="0"/>
              <a:t>)</a:t>
            </a:r>
          </a:p>
        </p:txBody>
      </p:sp>
      <p:sp>
        <p:nvSpPr>
          <p:cNvPr id="3" name="Text Placeholder 2"/>
          <p:cNvSpPr>
            <a:spLocks noGrp="1"/>
          </p:cNvSpPr>
          <p:nvPr>
            <p:ph type="body" sz="quarter" idx="12"/>
          </p:nvPr>
        </p:nvSpPr>
        <p:spPr/>
        <p:txBody>
          <a:bodyPr/>
          <a:lstStyle/>
          <a:p>
            <a:r>
              <a:rPr lang="en-GB" sz="1400" dirty="0" smtClean="0"/>
              <a:t>The </a:t>
            </a:r>
            <a:r>
              <a:rPr lang="en-GB" sz="1400" dirty="0" err="1" smtClean="0"/>
              <a:t>geotypes</a:t>
            </a:r>
            <a:r>
              <a:rPr lang="en-GB" sz="1400" dirty="0" smtClean="0"/>
              <a:t> are defined in the “GEO” sheet. As indicated earlier, the spectrum allocations are defined in the “CTRL” sheet, section “Spectrum allocations”</a:t>
            </a:r>
          </a:p>
          <a:p>
            <a:r>
              <a:rPr lang="en-GB" sz="1400" dirty="0" smtClean="0"/>
              <a:t>The </a:t>
            </a:r>
            <a:r>
              <a:rPr lang="en-GB" sz="1400" dirty="0"/>
              <a:t>model calculates the number of sites required at a national level by ‘</a:t>
            </a:r>
            <a:r>
              <a:rPr lang="en-GB" sz="1400" dirty="0" err="1"/>
              <a:t>geotype</a:t>
            </a:r>
            <a:r>
              <a:rPr lang="en-GB" sz="1400" dirty="0"/>
              <a:t>’, i.e. dense urban, urban, suburban, rural and remote areas</a:t>
            </a:r>
          </a:p>
          <a:p>
            <a:r>
              <a:rPr lang="en-GB" sz="1400" dirty="0"/>
              <a:t>The </a:t>
            </a:r>
            <a:r>
              <a:rPr lang="en-GB" sz="1400" dirty="0" err="1"/>
              <a:t>geotypes</a:t>
            </a:r>
            <a:r>
              <a:rPr lang="en-GB" sz="1400" dirty="0"/>
              <a:t> are defined on the basis of the population density of “Statistical areas level 2” (SA2)</a:t>
            </a:r>
            <a:r>
              <a:rPr lang="en-GB" sz="1400" baseline="30000" dirty="0"/>
              <a:t>1</a:t>
            </a:r>
            <a:r>
              <a:rPr lang="en-GB" sz="1400" dirty="0"/>
              <a:t>, of which there are 2200 in total</a:t>
            </a:r>
            <a:r>
              <a:rPr lang="en-GB" sz="1400" baseline="30000" dirty="0"/>
              <a:t>2</a:t>
            </a:r>
            <a:r>
              <a:rPr lang="en-GB" sz="1400" dirty="0"/>
              <a:t> as follows:</a:t>
            </a:r>
          </a:p>
          <a:p>
            <a:pPr lvl="1">
              <a:spcAft>
                <a:spcPts val="0"/>
              </a:spcAft>
              <a:tabLst>
                <a:tab pos="2955925" algn="l"/>
              </a:tabLst>
            </a:pPr>
            <a:r>
              <a:rPr lang="en-GB" sz="1400" dirty="0"/>
              <a:t>Dense urban: 	</a:t>
            </a:r>
            <a:r>
              <a:rPr lang="en-GB" sz="1400" dirty="0" smtClean="0"/>
              <a:t>more than </a:t>
            </a:r>
            <a:r>
              <a:rPr lang="en-GB" sz="1400" dirty="0"/>
              <a:t>3,000 inhabitants per square kilometre</a:t>
            </a:r>
          </a:p>
          <a:p>
            <a:pPr lvl="1">
              <a:spcAft>
                <a:spcPts val="0"/>
              </a:spcAft>
              <a:tabLst>
                <a:tab pos="2955925" algn="l"/>
              </a:tabLst>
            </a:pPr>
            <a:r>
              <a:rPr lang="en-GB" sz="1400" dirty="0" smtClean="0"/>
              <a:t>Urban in metropolitan areas: 	1,250 </a:t>
            </a:r>
            <a:r>
              <a:rPr lang="en-GB" sz="1400" dirty="0"/>
              <a:t>to </a:t>
            </a:r>
            <a:r>
              <a:rPr lang="en-GB" sz="1400" dirty="0" smtClean="0"/>
              <a:t>3,000 and in one of the eight metropolitan areas defined by the ABS</a:t>
            </a:r>
          </a:p>
          <a:p>
            <a:pPr lvl="1">
              <a:spcAft>
                <a:spcPts val="0"/>
              </a:spcAft>
              <a:tabLst>
                <a:tab pos="2955925" algn="l"/>
              </a:tabLst>
            </a:pPr>
            <a:r>
              <a:rPr lang="en-GB" sz="1400" dirty="0"/>
              <a:t>Urban in </a:t>
            </a:r>
            <a:r>
              <a:rPr lang="en-GB" sz="1400" dirty="0" smtClean="0"/>
              <a:t>regional areas:	1,250 </a:t>
            </a:r>
            <a:r>
              <a:rPr lang="en-GB" sz="1400" dirty="0"/>
              <a:t>to 3,000 and </a:t>
            </a:r>
            <a:r>
              <a:rPr lang="en-GB" sz="1400" dirty="0" smtClean="0"/>
              <a:t>outside of metropolitan areas</a:t>
            </a:r>
            <a:endParaRPr lang="en-GB" sz="1400" dirty="0"/>
          </a:p>
          <a:p>
            <a:pPr lvl="1">
              <a:spcAft>
                <a:spcPts val="0"/>
              </a:spcAft>
              <a:tabLst>
                <a:tab pos="2955925" algn="l"/>
              </a:tabLst>
            </a:pPr>
            <a:r>
              <a:rPr lang="en-GB" sz="1400" dirty="0"/>
              <a:t>Suburban in metropolitan areas: 	</a:t>
            </a:r>
            <a:r>
              <a:rPr lang="en-GB" sz="1400" dirty="0" smtClean="0"/>
              <a:t>100 </a:t>
            </a:r>
            <a:r>
              <a:rPr lang="en-GB" sz="1400" dirty="0"/>
              <a:t>to 1,250 and </a:t>
            </a:r>
            <a:r>
              <a:rPr lang="en-GB" sz="1400" dirty="0" smtClean="0"/>
              <a:t>in a metropolitan area</a:t>
            </a:r>
          </a:p>
          <a:p>
            <a:pPr lvl="1">
              <a:spcAft>
                <a:spcPts val="0"/>
              </a:spcAft>
              <a:tabLst>
                <a:tab pos="2955925" algn="l"/>
              </a:tabLst>
            </a:pPr>
            <a:r>
              <a:rPr lang="en-GB" sz="1400" dirty="0" smtClean="0"/>
              <a:t>Suburban </a:t>
            </a:r>
            <a:r>
              <a:rPr lang="en-GB" sz="1400" dirty="0"/>
              <a:t>in regional </a:t>
            </a:r>
            <a:r>
              <a:rPr lang="en-GB" sz="1400" dirty="0" smtClean="0"/>
              <a:t>areas:	100 to 1,250 and </a:t>
            </a:r>
            <a:r>
              <a:rPr lang="en-GB" sz="1400" dirty="0"/>
              <a:t>outside of metropolitan </a:t>
            </a:r>
            <a:r>
              <a:rPr lang="en-GB" sz="1400" dirty="0" smtClean="0"/>
              <a:t>areas</a:t>
            </a:r>
            <a:endParaRPr lang="en-GB" sz="1400" dirty="0"/>
          </a:p>
          <a:p>
            <a:pPr lvl="1">
              <a:spcAft>
                <a:spcPts val="0"/>
              </a:spcAft>
              <a:tabLst>
                <a:tab pos="2955925" algn="l"/>
              </a:tabLst>
            </a:pPr>
            <a:r>
              <a:rPr lang="en-GB" sz="1400" dirty="0"/>
              <a:t>Rural: 	</a:t>
            </a:r>
            <a:r>
              <a:rPr lang="en-GB" sz="1400" dirty="0" smtClean="0"/>
              <a:t>0.2 </a:t>
            </a:r>
            <a:r>
              <a:rPr lang="en-GB" sz="1400" dirty="0"/>
              <a:t>to 100</a:t>
            </a:r>
          </a:p>
          <a:p>
            <a:pPr lvl="1">
              <a:tabLst>
                <a:tab pos="2955925" algn="l"/>
              </a:tabLst>
            </a:pPr>
            <a:r>
              <a:rPr lang="en-GB" sz="1400" dirty="0"/>
              <a:t>Remote: 	</a:t>
            </a:r>
            <a:r>
              <a:rPr lang="en-GB" sz="1400" dirty="0" smtClean="0"/>
              <a:t>less than </a:t>
            </a:r>
            <a:r>
              <a:rPr lang="en-GB" sz="1400" dirty="0"/>
              <a:t>0.2</a:t>
            </a:r>
          </a:p>
          <a:p>
            <a:r>
              <a:rPr lang="en-GB" sz="1400" dirty="0" smtClean="0"/>
              <a:t>In the rural and remote geotypes, we have excluded the SA1s with fewer than 10 inhabitants or a population density below 10% of the population density of their parent SA2 from the areas to be covered, since we think that in practice the operators are unlikely to cover these areas</a:t>
            </a:r>
          </a:p>
          <a:p>
            <a:endParaRPr lang="en-GB" sz="1400" dirty="0" smtClean="0"/>
          </a:p>
        </p:txBody>
      </p:sp>
      <p:sp>
        <p:nvSpPr>
          <p:cNvPr id="4" name="Slide Number Placeholder 3"/>
          <p:cNvSpPr>
            <a:spLocks noGrp="1"/>
          </p:cNvSpPr>
          <p:nvPr>
            <p:ph type="sldNum" sz="quarter" idx="4"/>
          </p:nvPr>
        </p:nvSpPr>
        <p:spPr/>
        <p:txBody>
          <a:bodyPr/>
          <a:lstStyle/>
          <a:p>
            <a:fld id="{E78626B2-E168-480E-BAE6-B60060C6AB83}" type="slidenum">
              <a:rPr lang="en-GB" smtClean="0"/>
              <a:pPr/>
              <a:t>24</a:t>
            </a:fld>
            <a:endParaRPr lang="en-GB" dirty="0"/>
          </a:p>
        </p:txBody>
      </p:sp>
      <p:sp>
        <p:nvSpPr>
          <p:cNvPr id="5" name="Text Placeholder 4"/>
          <p:cNvSpPr>
            <a:spLocks noGrp="1"/>
          </p:cNvSpPr>
          <p:nvPr>
            <p:ph type="body" sz="quarter" idx="14"/>
          </p:nvPr>
        </p:nvSpPr>
        <p:spPr>
          <a:xfrm>
            <a:off x="2194560" y="6271774"/>
            <a:ext cx="6302326" cy="482310"/>
          </a:xfrm>
        </p:spPr>
        <p:txBody>
          <a:bodyPr/>
          <a:lstStyle/>
          <a:p>
            <a:r>
              <a:rPr lang="en-GB" dirty="0">
                <a:solidFill>
                  <a:schemeClr val="tx2"/>
                </a:solidFill>
              </a:rPr>
              <a:t>Sources: </a:t>
            </a:r>
          </a:p>
          <a:p>
            <a:r>
              <a:rPr lang="en-GB" dirty="0">
                <a:solidFill>
                  <a:schemeClr val="tx2"/>
                </a:solidFill>
              </a:rPr>
              <a:t>1: </a:t>
            </a:r>
            <a:r>
              <a:rPr lang="en-GB" dirty="0">
                <a:solidFill>
                  <a:schemeClr val="tx2"/>
                </a:solidFill>
                <a:hlinkClick r:id="rId2"/>
              </a:rPr>
              <a:t>http://www.abs.gov.au/ausstats/abs@.nsf/Latestproducts/88F6A0EDEB8879C0CA257801000C64D9?opendocument</a:t>
            </a:r>
            <a:endParaRPr lang="en-GB" dirty="0">
              <a:solidFill>
                <a:schemeClr val="tx2"/>
              </a:solidFill>
            </a:endParaRPr>
          </a:p>
          <a:p>
            <a:r>
              <a:rPr lang="en-GB" dirty="0">
                <a:solidFill>
                  <a:schemeClr val="tx2"/>
                </a:solidFill>
              </a:rPr>
              <a:t>2: </a:t>
            </a:r>
            <a:r>
              <a:rPr lang="en-GB" dirty="0">
                <a:solidFill>
                  <a:schemeClr val="tx2"/>
                </a:solidFill>
                <a:hlinkClick r:id="rId3"/>
              </a:rPr>
              <a:t>http://www.abs.gov.au/AUSSTATS/abs@.</a:t>
            </a:r>
            <a:r>
              <a:rPr lang="en-GB" dirty="0" smtClean="0">
                <a:solidFill>
                  <a:schemeClr val="tx2"/>
                </a:solidFill>
                <a:hlinkClick r:id="rId3"/>
              </a:rPr>
              <a:t>nsf/DetailsPage/3218.02012?OpenDocument</a:t>
            </a:r>
            <a:endParaRPr lang="en-GB" dirty="0">
              <a:solidFill>
                <a:schemeClr val="tx2"/>
              </a:solidFill>
            </a:endParaRPr>
          </a:p>
        </p:txBody>
      </p:sp>
      <p:sp>
        <p:nvSpPr>
          <p:cNvPr id="6" name="Text Placeholder 5"/>
          <p:cNvSpPr>
            <a:spLocks noGrp="1"/>
          </p:cNvSpPr>
          <p:nvPr>
            <p:ph type="body" sz="quarter" idx="15"/>
          </p:nvPr>
        </p:nvSpPr>
        <p:spPr/>
        <p:txBody>
          <a:bodyPr/>
          <a:lstStyle/>
          <a:p>
            <a:r>
              <a:rPr lang="en-GB" dirty="0"/>
              <a:t>Network parameters and assumptions – </a:t>
            </a:r>
            <a:r>
              <a:rPr lang="en-GB" dirty="0" err="1" smtClean="0"/>
              <a:t>geotypes</a:t>
            </a:r>
            <a:endParaRPr lang="en-GB" dirty="0"/>
          </a:p>
        </p:txBody>
      </p:sp>
    </p:spTree>
    <p:extLst>
      <p:ext uri="{BB962C8B-B14F-4D97-AF65-F5344CB8AC3E}">
        <p14:creationId xmlns:p14="http://schemas.microsoft.com/office/powerpoint/2010/main" val="13854837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Geotypes</a:t>
            </a:r>
            <a:r>
              <a:rPr lang="en-GB" dirty="0" smtClean="0"/>
              <a:t> and spectrum </a:t>
            </a:r>
            <a:r>
              <a:rPr lang="en-GB" dirty="0"/>
              <a:t>allocations </a:t>
            </a:r>
            <a:r>
              <a:rPr lang="en-GB" dirty="0" smtClean="0"/>
              <a:t>(2/2</a:t>
            </a:r>
            <a:r>
              <a:rPr lang="en-GB" dirty="0"/>
              <a:t>)</a:t>
            </a:r>
          </a:p>
        </p:txBody>
      </p:sp>
      <p:sp>
        <p:nvSpPr>
          <p:cNvPr id="3" name="Text Placeholder 2"/>
          <p:cNvSpPr>
            <a:spLocks noGrp="1"/>
          </p:cNvSpPr>
          <p:nvPr>
            <p:ph type="body" sz="quarter" idx="12"/>
          </p:nvPr>
        </p:nvSpPr>
        <p:spPr/>
        <p:txBody>
          <a:bodyPr/>
          <a:lstStyle/>
          <a:p>
            <a:r>
              <a:rPr lang="en-GB" sz="1400" dirty="0" smtClean="0"/>
              <a:t>We </a:t>
            </a:r>
            <a:r>
              <a:rPr lang="en-GB" sz="1400" dirty="0"/>
              <a:t>have assumed that the metropolitan spectrum allocations apply in the dense urban, </a:t>
            </a:r>
            <a:r>
              <a:rPr lang="en-GB" sz="1400" dirty="0" smtClean="0"/>
              <a:t>and urban </a:t>
            </a:r>
            <a:r>
              <a:rPr lang="en-GB" sz="1400" dirty="0"/>
              <a:t>and suburban </a:t>
            </a:r>
            <a:r>
              <a:rPr lang="en-GB" sz="1400" dirty="0" err="1"/>
              <a:t>geotypes</a:t>
            </a:r>
            <a:r>
              <a:rPr lang="en-GB" sz="1400" dirty="0"/>
              <a:t> </a:t>
            </a:r>
            <a:r>
              <a:rPr lang="en-GB" sz="1400" dirty="0" smtClean="0"/>
              <a:t>in metropolitan areas. The </a:t>
            </a:r>
            <a:r>
              <a:rPr lang="en-GB" sz="1400" dirty="0"/>
              <a:t>regional allocations apply in the urban and suburban </a:t>
            </a:r>
            <a:r>
              <a:rPr lang="en-GB" sz="1400" dirty="0" err="1"/>
              <a:t>geotypes</a:t>
            </a:r>
            <a:r>
              <a:rPr lang="en-GB" sz="1400" dirty="0"/>
              <a:t> in </a:t>
            </a:r>
            <a:r>
              <a:rPr lang="en-GB" sz="1400" dirty="0" smtClean="0"/>
              <a:t>regional </a:t>
            </a:r>
            <a:r>
              <a:rPr lang="en-GB" sz="1400" dirty="0"/>
              <a:t>areas </a:t>
            </a:r>
            <a:r>
              <a:rPr lang="en-GB" sz="1400" dirty="0" smtClean="0"/>
              <a:t>and in the rural </a:t>
            </a:r>
            <a:r>
              <a:rPr lang="en-GB" sz="1400" dirty="0" err="1"/>
              <a:t>geotype</a:t>
            </a:r>
            <a:r>
              <a:rPr lang="en-GB" sz="1400" dirty="0"/>
              <a:t>. National allocations also apply in the remote </a:t>
            </a:r>
            <a:r>
              <a:rPr lang="en-GB" sz="1400" dirty="0" smtClean="0"/>
              <a:t>geotype.</a:t>
            </a:r>
          </a:p>
          <a:p>
            <a:pPr lvl="1"/>
            <a:r>
              <a:rPr lang="en-GB" sz="1400" dirty="0" smtClean="0"/>
              <a:t>Urban and suburban SA2s have been allocated to metropolitan or regional areas depending on whether they are within a metropolitan area or not</a:t>
            </a:r>
          </a:p>
          <a:p>
            <a:pPr lvl="1"/>
            <a:r>
              <a:rPr lang="en-GB" sz="1400" dirty="0" smtClean="0"/>
              <a:t>The threshold </a:t>
            </a:r>
            <a:r>
              <a:rPr lang="en-GB" sz="1400" dirty="0"/>
              <a:t>of population density </a:t>
            </a:r>
            <a:r>
              <a:rPr lang="en-GB" sz="1400" dirty="0" smtClean="0"/>
              <a:t>between the rural and remote geotypes has </a:t>
            </a:r>
            <a:r>
              <a:rPr lang="en-GB" sz="1400" dirty="0"/>
              <a:t>been chosen to get a close </a:t>
            </a:r>
            <a:r>
              <a:rPr lang="en-GB" sz="1400" dirty="0" smtClean="0"/>
              <a:t>match between the regional licensing areas and the rural geootype</a:t>
            </a:r>
            <a:endParaRPr lang="en-GB" sz="1400" dirty="0"/>
          </a:p>
          <a:p>
            <a:r>
              <a:rPr lang="en-GB" sz="1400" dirty="0" smtClean="0"/>
              <a:t>It </a:t>
            </a:r>
            <a:r>
              <a:rPr lang="en-GB" sz="1400" dirty="0"/>
              <a:t>is also worth noting that in some bands operators have different amounts of spectrum in </a:t>
            </a:r>
            <a:r>
              <a:rPr lang="en-GB" sz="1400" dirty="0" smtClean="0"/>
              <a:t>different </a:t>
            </a:r>
            <a:r>
              <a:rPr lang="en-GB" sz="1400" dirty="0"/>
              <a:t>metropolitan (and sometimes regional) areas. Where this happens we have had to use average </a:t>
            </a:r>
            <a:r>
              <a:rPr lang="en-GB" sz="1400" dirty="0" smtClean="0"/>
              <a:t>values</a:t>
            </a:r>
            <a:endParaRPr lang="en-GB" sz="1400" dirty="0"/>
          </a:p>
        </p:txBody>
      </p:sp>
      <p:sp>
        <p:nvSpPr>
          <p:cNvPr id="4" name="Slide Number Placeholder 3"/>
          <p:cNvSpPr>
            <a:spLocks noGrp="1"/>
          </p:cNvSpPr>
          <p:nvPr>
            <p:ph type="sldNum" sz="quarter" idx="4"/>
          </p:nvPr>
        </p:nvSpPr>
        <p:spPr/>
        <p:txBody>
          <a:bodyPr/>
          <a:lstStyle/>
          <a:p>
            <a:fld id="{E78626B2-E168-480E-BAE6-B60060C6AB83}" type="slidenum">
              <a:rPr lang="en-GB" smtClean="0"/>
              <a:pPr/>
              <a:t>25</a:t>
            </a:fld>
            <a:endParaRPr lang="en-GB" dirty="0"/>
          </a:p>
        </p:txBody>
      </p:sp>
      <p:sp>
        <p:nvSpPr>
          <p:cNvPr id="6" name="Text Placeholder 5"/>
          <p:cNvSpPr>
            <a:spLocks noGrp="1"/>
          </p:cNvSpPr>
          <p:nvPr>
            <p:ph type="body" sz="quarter" idx="15"/>
          </p:nvPr>
        </p:nvSpPr>
        <p:spPr/>
        <p:txBody>
          <a:bodyPr/>
          <a:lstStyle/>
          <a:p>
            <a:r>
              <a:rPr lang="en-GB" dirty="0"/>
              <a:t>Network parameters and assumptions – </a:t>
            </a:r>
            <a:r>
              <a:rPr lang="en-GB" dirty="0" smtClean="0"/>
              <a:t>geotypes</a:t>
            </a:r>
            <a:endParaRPr lang="en-GB" dirty="0"/>
          </a:p>
        </p:txBody>
      </p:sp>
      <p:sp>
        <p:nvSpPr>
          <p:cNvPr id="8" name="Text Placeholder 7"/>
          <p:cNvSpPr>
            <a:spLocks noGrp="1"/>
          </p:cNvSpPr>
          <p:nvPr>
            <p:ph type="body" sz="quarter" idx="14"/>
          </p:nvPr>
        </p:nvSpPr>
        <p:spPr/>
        <p:txBody>
          <a:bodyPr/>
          <a:lstStyle/>
          <a:p>
            <a:endParaRPr lang="en-US" dirty="0"/>
          </a:p>
        </p:txBody>
      </p:sp>
    </p:spTree>
    <p:extLst>
      <p:ext uri="{BB962C8B-B14F-4D97-AF65-F5344CB8AC3E}">
        <p14:creationId xmlns:p14="http://schemas.microsoft.com/office/powerpoint/2010/main" val="40112942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extLst>
              <p:ext uri="{D42A27DB-BD31-4B8C-83A1-F6EECF244321}">
                <p14:modId xmlns:p14="http://schemas.microsoft.com/office/powerpoint/2010/main" val="303868442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16"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85492" y="1761428"/>
            <a:ext cx="2462508" cy="2298796"/>
          </a:xfrm>
          <a:prstGeom prst="rect">
            <a:avLst/>
          </a:prstGeom>
        </p:spPr>
      </p:pic>
      <p:sp>
        <p:nvSpPr>
          <p:cNvPr id="2" name="Title 1"/>
          <p:cNvSpPr>
            <a:spLocks noGrp="1"/>
          </p:cNvSpPr>
          <p:nvPr>
            <p:ph type="title"/>
          </p:nvPr>
        </p:nvSpPr>
        <p:spPr/>
        <p:txBody>
          <a:bodyPr/>
          <a:lstStyle/>
          <a:p>
            <a:r>
              <a:rPr lang="en-GB" dirty="0" smtClean="0"/>
              <a:t>Map of geotypes</a:t>
            </a:r>
            <a:endParaRPr lang="en-GB" dirty="0"/>
          </a:p>
        </p:txBody>
      </p:sp>
      <p:sp>
        <p:nvSpPr>
          <p:cNvPr id="4" name="Slide Number Placeholder 3"/>
          <p:cNvSpPr>
            <a:spLocks noGrp="1"/>
          </p:cNvSpPr>
          <p:nvPr>
            <p:ph type="sldNum" sz="quarter" idx="10"/>
          </p:nvPr>
        </p:nvSpPr>
        <p:spPr/>
        <p:txBody>
          <a:bodyPr/>
          <a:lstStyle/>
          <a:p>
            <a:fld id="{E78626B2-E168-480E-BAE6-B60060C6AB83}" type="slidenum">
              <a:rPr lang="en-GB" smtClean="0"/>
              <a:pPr/>
              <a:t>26</a:t>
            </a:fld>
            <a:endParaRPr lang="en-GB" dirty="0"/>
          </a:p>
        </p:txBody>
      </p:sp>
      <p:sp>
        <p:nvSpPr>
          <p:cNvPr id="8" name="Text Placeholder 7"/>
          <p:cNvSpPr>
            <a:spLocks noGrp="1"/>
          </p:cNvSpPr>
          <p:nvPr>
            <p:ph type="body" sz="quarter" idx="15"/>
          </p:nvPr>
        </p:nvSpPr>
        <p:spPr/>
        <p:txBody>
          <a:bodyPr/>
          <a:lstStyle/>
          <a:p>
            <a:r>
              <a:rPr lang="en-GB" dirty="0" smtClean="0"/>
              <a:t>Adelaide</a:t>
            </a:r>
            <a:endParaRPr lang="en-GB" dirty="0"/>
          </a:p>
        </p:txBody>
      </p:sp>
      <p:sp>
        <p:nvSpPr>
          <p:cNvPr id="9" name="Text Placeholder 8"/>
          <p:cNvSpPr>
            <a:spLocks noGrp="1"/>
          </p:cNvSpPr>
          <p:nvPr>
            <p:ph type="body" sz="quarter" idx="16"/>
          </p:nvPr>
        </p:nvSpPr>
        <p:spPr/>
        <p:txBody>
          <a:bodyPr/>
          <a:lstStyle/>
          <a:p>
            <a:r>
              <a:rPr lang="en-GB" dirty="0" smtClean="0"/>
              <a:t>Australia</a:t>
            </a:r>
            <a:endParaRPr lang="en-GB" dirty="0"/>
          </a:p>
        </p:txBody>
      </p:sp>
      <p:sp>
        <p:nvSpPr>
          <p:cNvPr id="11" name="Text Placeholder 10"/>
          <p:cNvSpPr>
            <a:spLocks noGrp="1"/>
          </p:cNvSpPr>
          <p:nvPr>
            <p:ph type="body" sz="quarter" idx="18"/>
          </p:nvPr>
        </p:nvSpPr>
        <p:spPr/>
        <p:txBody>
          <a:bodyPr/>
          <a:lstStyle/>
          <a:p>
            <a:r>
              <a:rPr lang="en-GB" dirty="0"/>
              <a:t>Network parameters and assumptions –</a:t>
            </a:r>
            <a:r>
              <a:rPr lang="en-GB" dirty="0" smtClean="0"/>
              <a:t> </a:t>
            </a:r>
            <a:r>
              <a:rPr lang="en-GB" dirty="0"/>
              <a:t>geotypes</a:t>
            </a:r>
          </a:p>
        </p:txBody>
      </p:sp>
      <p:sp>
        <p:nvSpPr>
          <p:cNvPr id="12" name="Text Placeholder 11"/>
          <p:cNvSpPr>
            <a:spLocks noGrp="1"/>
          </p:cNvSpPr>
          <p:nvPr>
            <p:ph type="body" sz="quarter" idx="19"/>
          </p:nvPr>
        </p:nvSpPr>
        <p:spPr/>
        <p:txBody>
          <a:bodyPr/>
          <a:lstStyle/>
          <a:p>
            <a:r>
              <a:rPr lang="en-GB" dirty="0"/>
              <a:t>Brisbane - Gold Coast - Sunshine Coast</a:t>
            </a:r>
          </a:p>
        </p:txBody>
      </p:sp>
      <p:sp>
        <p:nvSpPr>
          <p:cNvPr id="14" name="Text Placeholder 13"/>
          <p:cNvSpPr>
            <a:spLocks noGrp="1"/>
          </p:cNvSpPr>
          <p:nvPr>
            <p:ph type="body" sz="quarter" idx="21"/>
          </p:nvPr>
        </p:nvSpPr>
        <p:spPr/>
        <p:txBody>
          <a:bodyPr/>
          <a:lstStyle/>
          <a:p>
            <a:r>
              <a:rPr lang="en-GB" dirty="0" smtClean="0"/>
              <a:t>Perth</a:t>
            </a:r>
            <a:endParaRPr lang="en-GB" dirty="0"/>
          </a:p>
        </p:txBody>
      </p:sp>
      <p:sp>
        <p:nvSpPr>
          <p:cNvPr id="16" name="Text Placeholder 15"/>
          <p:cNvSpPr>
            <a:spLocks noGrp="1"/>
          </p:cNvSpPr>
          <p:nvPr>
            <p:ph type="body" sz="quarter" idx="23"/>
          </p:nvPr>
        </p:nvSpPr>
        <p:spPr/>
        <p:txBody>
          <a:bodyPr/>
          <a:lstStyle/>
          <a:p>
            <a:r>
              <a:rPr lang="en-GB" dirty="0" smtClean="0"/>
              <a:t>Melbourne</a:t>
            </a:r>
            <a:endParaRPr lang="en-GB" dirty="0"/>
          </a:p>
        </p:txBody>
      </p:sp>
      <p:sp>
        <p:nvSpPr>
          <p:cNvPr id="18" name="Text Placeholder 17"/>
          <p:cNvSpPr>
            <a:spLocks noGrp="1"/>
          </p:cNvSpPr>
          <p:nvPr>
            <p:ph type="body" sz="quarter" idx="25"/>
          </p:nvPr>
        </p:nvSpPr>
        <p:spPr/>
        <p:txBody>
          <a:bodyPr/>
          <a:lstStyle/>
          <a:p>
            <a:r>
              <a:rPr lang="en-GB" dirty="0" smtClean="0"/>
              <a:t>Sydney</a:t>
            </a:r>
            <a:endParaRPr lang="en-GB" dirty="0"/>
          </a:p>
        </p:txBody>
      </p:sp>
      <p:pic>
        <p:nvPicPr>
          <p:cNvPr id="20" name="Picture 1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17651" y="1735991"/>
            <a:ext cx="2895425" cy="2278069"/>
          </a:xfrm>
          <a:prstGeom prst="rect">
            <a:avLst/>
          </a:prstGeom>
        </p:spPr>
      </p:pic>
      <p:pic>
        <p:nvPicPr>
          <p:cNvPr id="22" name="Picture 2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08087" y="1727136"/>
            <a:ext cx="2906681" cy="2286924"/>
          </a:xfrm>
          <a:prstGeom prst="rect">
            <a:avLst/>
          </a:prstGeom>
        </p:spPr>
      </p:pic>
      <p:pic>
        <p:nvPicPr>
          <p:cNvPr id="24" name="Picture 2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3405" y="4401518"/>
            <a:ext cx="2906681" cy="2286924"/>
          </a:xfrm>
          <a:prstGeom prst="rect">
            <a:avLst/>
          </a:prstGeom>
        </p:spPr>
      </p:pic>
      <p:pic>
        <p:nvPicPr>
          <p:cNvPr id="28" name="Picture 2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513256" y="4401518"/>
            <a:ext cx="2899820" cy="2286924"/>
          </a:xfrm>
          <a:prstGeom prst="rect">
            <a:avLst/>
          </a:prstGeom>
        </p:spPr>
      </p:pic>
      <p:pic>
        <p:nvPicPr>
          <p:cNvPr id="30" name="Picture 2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608087" y="4401518"/>
            <a:ext cx="2908968" cy="2286924"/>
          </a:xfrm>
          <a:prstGeom prst="rect">
            <a:avLst/>
          </a:prstGeom>
        </p:spPr>
      </p:pic>
      <p:pic>
        <p:nvPicPr>
          <p:cNvPr id="4101" name="Picture 410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339350" y="739888"/>
            <a:ext cx="1561271" cy="560021"/>
          </a:xfrm>
          <a:prstGeom prst="rect">
            <a:avLst/>
          </a:prstGeom>
        </p:spPr>
      </p:pic>
      <p:pic>
        <p:nvPicPr>
          <p:cNvPr id="4102" name="Picture 410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675087" y="650892"/>
            <a:ext cx="1722033" cy="738015"/>
          </a:xfrm>
          <a:prstGeom prst="rect">
            <a:avLst/>
          </a:prstGeom>
        </p:spPr>
      </p:pic>
    </p:spTree>
    <p:extLst>
      <p:ext uri="{BB962C8B-B14F-4D97-AF65-F5344CB8AC3E}">
        <p14:creationId xmlns:p14="http://schemas.microsoft.com/office/powerpoint/2010/main" val="32339762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E78626B2-E168-480E-BAE6-B60060C6AB83}" type="slidenum">
              <a:rPr lang="en-GB" smtClean="0"/>
              <a:pPr/>
              <a:t>27</a:t>
            </a:fld>
            <a:endParaRPr lang="en-GB" dirty="0"/>
          </a:p>
        </p:txBody>
      </p:sp>
      <p:graphicFrame>
        <p:nvGraphicFramePr>
          <p:cNvPr id="7" name="Table Placeholder 8"/>
          <p:cNvGraphicFramePr>
            <a:graphicFrameLocks noGrp="1"/>
          </p:cNvGraphicFramePr>
          <p:nvPr>
            <p:ph type="tbl" sz="quarter" idx="14"/>
            <p:extLst>
              <p:ext uri="{D42A27DB-BD31-4B8C-83A1-F6EECF244321}">
                <p14:modId xmlns:p14="http://schemas.microsoft.com/office/powerpoint/2010/main" val="601523756"/>
              </p:ext>
            </p:extLst>
          </p:nvPr>
        </p:nvGraphicFramePr>
        <p:xfrm>
          <a:off x="720725" y="828641"/>
          <a:ext cx="7027719" cy="5258422"/>
        </p:xfrm>
        <a:graphic>
          <a:graphicData uri="http://schemas.openxmlformats.org/drawingml/2006/table">
            <a:tbl>
              <a:tblPr firstRow="1" bandRow="1">
                <a:tableStyleId>{5C22544A-7EE6-4342-B048-85BDC9FD1C3A}</a:tableStyleId>
              </a:tblPr>
              <a:tblGrid>
                <a:gridCol w="7027719"/>
              </a:tblGrid>
              <a:tr h="404494">
                <a:tc>
                  <a:txBody>
                    <a:bodyPr/>
                    <a:lstStyle/>
                    <a:p>
                      <a:r>
                        <a:rPr lang="en-GB" sz="1400" b="0" kern="1200" dirty="0" smtClean="0">
                          <a:solidFill>
                            <a:srgbClr val="7F7F7F"/>
                          </a:solidFill>
                          <a:latin typeface="+mn-lt"/>
                          <a:ea typeface="+mn-ea"/>
                          <a:cs typeface="+mn-cs"/>
                        </a:rPr>
                        <a:t>Overview</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Excel formulae used</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Market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2"/>
                          </a:solidFill>
                          <a:latin typeface="+mn-lt"/>
                          <a:ea typeface="+mn-ea"/>
                          <a:cs typeface="+mn-cs"/>
                        </a:rPr>
                        <a:t>Network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D4EFFF"/>
                    </a:solidFill>
                  </a:tcPr>
                </a:tc>
              </a:tr>
              <a:tr h="404494">
                <a:tc>
                  <a:txBody>
                    <a:bodyPr/>
                    <a:lstStyle/>
                    <a:p>
                      <a:r>
                        <a:rPr lang="en-GB" sz="1400" b="0" kern="1200" dirty="0" smtClean="0">
                          <a:solidFill>
                            <a:srgbClr val="7F7F7F"/>
                          </a:solidFill>
                          <a:latin typeface="+mn-lt"/>
                          <a:ea typeface="+mn-ea"/>
                          <a:cs typeface="+mn-cs"/>
                        </a:rPr>
                        <a:t>	The “CTRL” sheet</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	The “IN” sheet</a:t>
                      </a: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2"/>
                          </a:solidFill>
                          <a:latin typeface="+mn-lt"/>
                          <a:ea typeface="+mn-ea"/>
                          <a:cs typeface="+mn-cs"/>
                        </a:rPr>
                        <a:t>	</a:t>
                      </a:r>
                      <a:r>
                        <a:rPr lang="en-GB" sz="1400" b="0" kern="1200" dirty="0" smtClean="0">
                          <a:solidFill>
                            <a:srgbClr val="7F7F7F"/>
                          </a:solidFill>
                          <a:latin typeface="+mn-lt"/>
                          <a:ea typeface="+mn-ea"/>
                          <a:cs typeface="+mn-cs"/>
                        </a:rPr>
                        <a:t>Geotypes</a:t>
                      </a: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a:t>
                      </a:r>
                      <a:r>
                        <a:rPr lang="en-GB" sz="1400" b="1" kern="1200" dirty="0" smtClean="0">
                          <a:solidFill>
                            <a:schemeClr val="tx2"/>
                          </a:solidFill>
                          <a:latin typeface="+mn-lt"/>
                          <a:ea typeface="+mn-ea"/>
                          <a:cs typeface="+mn-cs"/>
                        </a:rPr>
                        <a:t>National roaming and commuting</a:t>
                      </a:r>
                      <a:endParaRPr lang="en-GB" sz="1400" b="1" kern="1200" dirty="0">
                        <a:solidFill>
                          <a:schemeClr val="tx2"/>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D4EFFF"/>
                    </a:solidFill>
                  </a:tcPr>
                </a:tc>
              </a:tr>
              <a:tr h="404494">
                <a:tc>
                  <a:txBody>
                    <a:bodyPr/>
                    <a:lstStyle/>
                    <a:p>
                      <a:r>
                        <a:rPr lang="en-GB" sz="1400" b="0" kern="1200" dirty="0" smtClean="0">
                          <a:solidFill>
                            <a:srgbClr val="7F7F7F"/>
                          </a:solidFill>
                          <a:latin typeface="+mn-lt"/>
                          <a:ea typeface="+mn-ea"/>
                          <a:cs typeface="+mn-cs"/>
                        </a:rPr>
                        <a:t>	Traffic</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Coverage</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Capacity</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Network calculations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Results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no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064071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p:txBody>
          <a:bodyPr/>
          <a:lstStyle/>
          <a:p>
            <a:r>
              <a:rPr lang="en-GB" dirty="0" smtClean="0"/>
              <a:t>National roaming and commuting</a:t>
            </a:r>
            <a:endParaRPr lang="en-GB" dirty="0"/>
          </a:p>
        </p:txBody>
      </p:sp>
      <p:sp>
        <p:nvSpPr>
          <p:cNvPr id="18" name="Text Placeholder 17"/>
          <p:cNvSpPr>
            <a:spLocks noGrp="1"/>
          </p:cNvSpPr>
          <p:nvPr>
            <p:ph type="body" sz="quarter" idx="12"/>
          </p:nvPr>
        </p:nvSpPr>
        <p:spPr/>
        <p:txBody>
          <a:bodyPr/>
          <a:lstStyle/>
          <a:p>
            <a:r>
              <a:rPr lang="en-GB" sz="1400" dirty="0" smtClean="0"/>
              <a:t>National roaming</a:t>
            </a:r>
          </a:p>
          <a:p>
            <a:pPr lvl="1"/>
            <a:r>
              <a:rPr lang="en-GB" sz="1400" dirty="0" smtClean="0"/>
              <a:t>The model takes into account the national roaming </a:t>
            </a:r>
            <a:r>
              <a:rPr lang="en-GB" sz="1400" dirty="0"/>
              <a:t>service used </a:t>
            </a:r>
            <a:r>
              <a:rPr lang="en-GB" sz="1400" dirty="0" smtClean="0"/>
              <a:t>by Vodafone on Optus’ network</a:t>
            </a:r>
          </a:p>
          <a:p>
            <a:pPr lvl="1"/>
            <a:r>
              <a:rPr lang="en-GB" sz="1400" dirty="0" smtClean="0"/>
              <a:t>It is currently assumed that national roaming is only used in the rural and remote geotypes but this can be modified by updating a single parameter (the calculations to take into account national roaming, if any, are built similarly for all geotypes)</a:t>
            </a:r>
          </a:p>
          <a:p>
            <a:r>
              <a:rPr lang="en-GB" sz="1400" dirty="0" smtClean="0"/>
              <a:t>Commuting:</a:t>
            </a:r>
          </a:p>
          <a:p>
            <a:pPr lvl="1"/>
            <a:r>
              <a:rPr lang="en-GB" sz="1400" dirty="0" smtClean="0"/>
              <a:t>To take into account commuting, the model contains:</a:t>
            </a:r>
          </a:p>
          <a:p>
            <a:pPr lvl="2"/>
            <a:r>
              <a:rPr lang="en-GB" sz="1400" dirty="0" smtClean="0"/>
              <a:t>the proportion of subscribers from the urban, suburban and rural geotypes who commute into denser geotypes (after netting off subscribers who commute in the reverse direction)</a:t>
            </a:r>
          </a:p>
          <a:p>
            <a:pPr lvl="2"/>
            <a:r>
              <a:rPr lang="en-GB" sz="1400" dirty="0" smtClean="0"/>
              <a:t>the split of these commuting subscribers into each of the denser geotypes</a:t>
            </a:r>
          </a:p>
          <a:p>
            <a:pPr lvl="2"/>
            <a:r>
              <a:rPr lang="en-GB" sz="1400" dirty="0"/>
              <a:t>the </a:t>
            </a:r>
            <a:r>
              <a:rPr lang="en-GB" sz="1400" dirty="0" smtClean="0"/>
              <a:t>proportion </a:t>
            </a:r>
            <a:r>
              <a:rPr lang="en-GB" sz="1400" dirty="0"/>
              <a:t>of their traffic </a:t>
            </a:r>
            <a:r>
              <a:rPr lang="en-GB" sz="1400" dirty="0" smtClean="0"/>
              <a:t>generated in </a:t>
            </a:r>
            <a:r>
              <a:rPr lang="en-GB" sz="1400" dirty="0"/>
              <a:t>these denser </a:t>
            </a:r>
            <a:r>
              <a:rPr lang="en-GB" sz="1400" dirty="0" smtClean="0"/>
              <a:t>geotypes rather than their home geotype</a:t>
            </a:r>
          </a:p>
          <a:p>
            <a:pPr lvl="2"/>
            <a:r>
              <a:rPr lang="en-GB" sz="1400" dirty="0" smtClean="0"/>
              <a:t>In denser geotypes the extra traffic from commuters is added on to the traffic generated by residents. However, no corresponding reduction in traffic is made in the geotypes commuters live in; this is to account for the fact that they contribute to two busy hours, at different times of the day, in their home geotype (BH in the evening) and the geotype they commute into (BH in the daytime)</a:t>
            </a:r>
          </a:p>
        </p:txBody>
      </p:sp>
      <p:sp>
        <p:nvSpPr>
          <p:cNvPr id="3" name="Slide Number Placeholder 2"/>
          <p:cNvSpPr>
            <a:spLocks noGrp="1"/>
          </p:cNvSpPr>
          <p:nvPr>
            <p:ph type="sldNum" sz="quarter" idx="4"/>
          </p:nvPr>
        </p:nvSpPr>
        <p:spPr/>
        <p:txBody>
          <a:bodyPr/>
          <a:lstStyle/>
          <a:p>
            <a:fld id="{E78626B2-E168-480E-BAE6-B60060C6AB83}" type="slidenum">
              <a:rPr lang="en-GB" smtClean="0"/>
              <a:pPr/>
              <a:t>28</a:t>
            </a:fld>
            <a:endParaRPr lang="en-GB" dirty="0"/>
          </a:p>
        </p:txBody>
      </p:sp>
      <p:sp>
        <p:nvSpPr>
          <p:cNvPr id="19" name="Text Placeholder 18"/>
          <p:cNvSpPr>
            <a:spLocks noGrp="1"/>
          </p:cNvSpPr>
          <p:nvPr>
            <p:ph type="body" sz="quarter" idx="14"/>
          </p:nvPr>
        </p:nvSpPr>
        <p:spPr/>
        <p:txBody>
          <a:bodyPr/>
          <a:lstStyle/>
          <a:p>
            <a:endParaRPr lang="en-GB" dirty="0"/>
          </a:p>
        </p:txBody>
      </p:sp>
      <p:sp>
        <p:nvSpPr>
          <p:cNvPr id="20" name="Text Placeholder 19"/>
          <p:cNvSpPr>
            <a:spLocks noGrp="1"/>
          </p:cNvSpPr>
          <p:nvPr>
            <p:ph type="body" sz="quarter" idx="15"/>
          </p:nvPr>
        </p:nvSpPr>
        <p:spPr/>
        <p:txBody>
          <a:bodyPr/>
          <a:lstStyle/>
          <a:p>
            <a:r>
              <a:rPr lang="en-GB" dirty="0"/>
              <a:t>Network parameters and assumptions –</a:t>
            </a:r>
            <a:r>
              <a:rPr lang="en-GB" dirty="0" smtClean="0"/>
              <a:t> national </a:t>
            </a:r>
            <a:r>
              <a:rPr lang="en-GB" dirty="0"/>
              <a:t>roaming and commuting</a:t>
            </a:r>
          </a:p>
        </p:txBody>
      </p:sp>
    </p:spTree>
    <p:extLst>
      <p:ext uri="{BB962C8B-B14F-4D97-AF65-F5344CB8AC3E}">
        <p14:creationId xmlns:p14="http://schemas.microsoft.com/office/powerpoint/2010/main" val="9112856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E78626B2-E168-480E-BAE6-B60060C6AB83}" type="slidenum">
              <a:rPr lang="en-GB" smtClean="0"/>
              <a:pPr/>
              <a:t>29</a:t>
            </a:fld>
            <a:endParaRPr lang="en-GB" dirty="0"/>
          </a:p>
        </p:txBody>
      </p:sp>
      <p:graphicFrame>
        <p:nvGraphicFramePr>
          <p:cNvPr id="7" name="Table Placeholder 8"/>
          <p:cNvGraphicFramePr>
            <a:graphicFrameLocks noGrp="1"/>
          </p:cNvGraphicFramePr>
          <p:nvPr>
            <p:ph type="tbl" sz="quarter" idx="14"/>
            <p:extLst>
              <p:ext uri="{D42A27DB-BD31-4B8C-83A1-F6EECF244321}">
                <p14:modId xmlns:p14="http://schemas.microsoft.com/office/powerpoint/2010/main" val="2041936155"/>
              </p:ext>
            </p:extLst>
          </p:nvPr>
        </p:nvGraphicFramePr>
        <p:xfrm>
          <a:off x="720725" y="828641"/>
          <a:ext cx="7027719" cy="5258422"/>
        </p:xfrm>
        <a:graphic>
          <a:graphicData uri="http://schemas.openxmlformats.org/drawingml/2006/table">
            <a:tbl>
              <a:tblPr firstRow="1" bandRow="1">
                <a:tableStyleId>{5C22544A-7EE6-4342-B048-85BDC9FD1C3A}</a:tableStyleId>
              </a:tblPr>
              <a:tblGrid>
                <a:gridCol w="7027719"/>
              </a:tblGrid>
              <a:tr h="404494">
                <a:tc>
                  <a:txBody>
                    <a:bodyPr/>
                    <a:lstStyle/>
                    <a:p>
                      <a:r>
                        <a:rPr lang="en-GB" sz="1400" b="0" kern="1200" dirty="0" smtClean="0">
                          <a:solidFill>
                            <a:srgbClr val="7F7F7F"/>
                          </a:solidFill>
                          <a:latin typeface="+mn-lt"/>
                          <a:ea typeface="+mn-ea"/>
                          <a:cs typeface="+mn-cs"/>
                        </a:rPr>
                        <a:t>Overview</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Excel formulae used</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Market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2"/>
                          </a:solidFill>
                          <a:latin typeface="+mn-lt"/>
                          <a:ea typeface="+mn-ea"/>
                          <a:cs typeface="+mn-cs"/>
                        </a:rPr>
                        <a:t>Network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D4EFFF"/>
                    </a:solidFill>
                  </a:tcPr>
                </a:tc>
              </a:tr>
              <a:tr h="404494">
                <a:tc>
                  <a:txBody>
                    <a:bodyPr/>
                    <a:lstStyle/>
                    <a:p>
                      <a:r>
                        <a:rPr lang="en-GB" sz="1400" b="0" kern="1200" dirty="0" smtClean="0">
                          <a:solidFill>
                            <a:srgbClr val="7F7F7F"/>
                          </a:solidFill>
                          <a:latin typeface="+mn-lt"/>
                          <a:ea typeface="+mn-ea"/>
                          <a:cs typeface="+mn-cs"/>
                        </a:rPr>
                        <a:t>	The “CTRL” sheet</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	The “IN” sheet</a:t>
                      </a: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2"/>
                          </a:solidFill>
                          <a:latin typeface="+mn-lt"/>
                          <a:ea typeface="+mn-ea"/>
                          <a:cs typeface="+mn-cs"/>
                        </a:rPr>
                        <a:t>	</a:t>
                      </a:r>
                      <a:r>
                        <a:rPr lang="en-GB" sz="1400" b="0" kern="1200" dirty="0" smtClean="0">
                          <a:solidFill>
                            <a:srgbClr val="7F7F7F"/>
                          </a:solidFill>
                          <a:latin typeface="+mn-lt"/>
                          <a:ea typeface="+mn-ea"/>
                          <a:cs typeface="+mn-cs"/>
                        </a:rPr>
                        <a:t>Geotypes</a:t>
                      </a: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National roaming and commuting</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a:t>
                      </a:r>
                      <a:r>
                        <a:rPr lang="en-GB" sz="1400" b="1" kern="1200" dirty="0" smtClean="0">
                          <a:solidFill>
                            <a:schemeClr val="tx2"/>
                          </a:solidFill>
                          <a:latin typeface="+mn-lt"/>
                          <a:ea typeface="+mn-ea"/>
                          <a:cs typeface="+mn-cs"/>
                        </a:rPr>
                        <a:t>Traffic</a:t>
                      </a:r>
                      <a:endParaRPr lang="en-GB" sz="1400" b="1" kern="1200" dirty="0">
                        <a:solidFill>
                          <a:schemeClr val="tx2"/>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4EFFF"/>
                    </a:solidFill>
                  </a:tcPr>
                </a:tc>
              </a:tr>
              <a:tr h="404494">
                <a:tc>
                  <a:txBody>
                    <a:bodyPr/>
                    <a:lstStyle/>
                    <a:p>
                      <a:r>
                        <a:rPr lang="en-GB" sz="1400" b="0" kern="1200" dirty="0" smtClean="0">
                          <a:solidFill>
                            <a:srgbClr val="7F7F7F"/>
                          </a:solidFill>
                          <a:latin typeface="+mn-lt"/>
                          <a:ea typeface="+mn-ea"/>
                          <a:cs typeface="+mn-cs"/>
                        </a:rPr>
                        <a:t>	Coverage</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Capacity</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Network calculations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Results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no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911692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Placeholder 8"/>
          <p:cNvGraphicFramePr>
            <a:graphicFrameLocks/>
          </p:cNvGraphicFramePr>
          <p:nvPr>
            <p:extLst>
              <p:ext uri="{D42A27DB-BD31-4B8C-83A1-F6EECF244321}">
                <p14:modId xmlns:p14="http://schemas.microsoft.com/office/powerpoint/2010/main" val="251161561"/>
              </p:ext>
            </p:extLst>
          </p:nvPr>
        </p:nvGraphicFramePr>
        <p:xfrm>
          <a:off x="720725" y="1800225"/>
          <a:ext cx="7027719" cy="2426964"/>
        </p:xfrm>
        <a:graphic>
          <a:graphicData uri="http://schemas.openxmlformats.org/drawingml/2006/table">
            <a:tbl>
              <a:tblPr firstRow="1" bandRow="1">
                <a:tableStyleId>{5C22544A-7EE6-4342-B048-85BDC9FD1C3A}</a:tableStyleId>
              </a:tblPr>
              <a:tblGrid>
                <a:gridCol w="7027719"/>
              </a:tblGrid>
              <a:tr h="404494">
                <a:tc>
                  <a:txBody>
                    <a:bodyPr/>
                    <a:lstStyle/>
                    <a:p>
                      <a:r>
                        <a:rPr lang="en-GB" sz="1400" b="0" kern="1200" dirty="0" smtClean="0">
                          <a:solidFill>
                            <a:schemeClr val="tx1"/>
                          </a:solidFill>
                          <a:latin typeface="+mn-lt"/>
                          <a:ea typeface="+mn-ea"/>
                          <a:cs typeface="+mn-cs"/>
                        </a:rPr>
                        <a:t>Overview</a:t>
                      </a:r>
                      <a:endParaRPr lang="en-GB" sz="1400" b="0" kern="1200" dirty="0">
                        <a:solidFill>
                          <a:schemeClr val="tx1"/>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solidFill>
                            <a:schemeClr val="tx1"/>
                          </a:solidFill>
                          <a:latin typeface="+mn-lt"/>
                          <a:ea typeface="+mn-ea"/>
                          <a:cs typeface="+mn-cs"/>
                        </a:rPr>
                        <a:t>Excel formulae used</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no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solidFill>
                            <a:schemeClr val="tx1"/>
                          </a:solidFill>
                          <a:latin typeface="+mn-lt"/>
                          <a:ea typeface="+mn-ea"/>
                          <a:cs typeface="+mn-cs"/>
                        </a:rPr>
                        <a:t>Market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solidFill>
                            <a:schemeClr val="tx1"/>
                          </a:solidFill>
                          <a:latin typeface="+mn-lt"/>
                          <a:ea typeface="+mn-ea"/>
                          <a:cs typeface="+mn-cs"/>
                        </a:rPr>
                        <a:t>Network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kern="1200" dirty="0" smtClean="0">
                          <a:solidFill>
                            <a:schemeClr val="tx1"/>
                          </a:solidFill>
                          <a:latin typeface="+mn-lt"/>
                          <a:ea typeface="+mn-ea"/>
                          <a:cs typeface="+mn-cs"/>
                        </a:rPr>
                        <a:t>Network calculations</a:t>
                      </a:r>
                      <a:endParaRPr lang="en-GB" sz="1400" kern="1200" dirty="0">
                        <a:solidFill>
                          <a:schemeClr val="tx1"/>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kern="1200" dirty="0" smtClean="0">
                          <a:solidFill>
                            <a:schemeClr val="tx1"/>
                          </a:solidFill>
                          <a:latin typeface="+mn-lt"/>
                          <a:ea typeface="+mn-ea"/>
                          <a:cs typeface="+mn-cs"/>
                        </a:rPr>
                        <a:t>Results</a:t>
                      </a:r>
                      <a:endParaRPr lang="en-GB" sz="1400" kern="1200" dirty="0">
                        <a:solidFill>
                          <a:schemeClr val="tx1"/>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noFill/>
                      <a:prstDash val="solid"/>
                      <a:round/>
                      <a:headEnd type="none" w="med" len="med"/>
                      <a:tailEnd type="none" w="med" len="med"/>
                    </a:lnB>
                    <a:solidFill>
                      <a:srgbClr val="FFFFFF"/>
                    </a:solidFill>
                  </a:tcPr>
                </a:tc>
              </a:tr>
            </a:tbl>
          </a:graphicData>
        </a:graphic>
      </p:graphicFrame>
      <p:sp>
        <p:nvSpPr>
          <p:cNvPr id="3" name="Title 2"/>
          <p:cNvSpPr>
            <a:spLocks noGrp="1"/>
          </p:cNvSpPr>
          <p:nvPr>
            <p:ph type="title"/>
          </p:nvPr>
        </p:nvSpPr>
        <p:spPr/>
        <p:txBody>
          <a:bodyPr/>
          <a:lstStyle/>
          <a:p>
            <a:r>
              <a:rPr lang="en-GB" dirty="0" smtClean="0"/>
              <a:t>Contents</a:t>
            </a:r>
            <a:endParaRPr lang="en-GB" dirty="0"/>
          </a:p>
        </p:txBody>
      </p:sp>
      <p:sp>
        <p:nvSpPr>
          <p:cNvPr id="4" name="Slide Number Placeholder 3"/>
          <p:cNvSpPr>
            <a:spLocks noGrp="1"/>
          </p:cNvSpPr>
          <p:nvPr>
            <p:ph type="sldNum" sz="quarter" idx="4"/>
          </p:nvPr>
        </p:nvSpPr>
        <p:spPr/>
        <p:txBody>
          <a:bodyPr/>
          <a:lstStyle/>
          <a:p>
            <a:fld id="{E78626B2-E168-480E-BAE6-B60060C6AB83}" type="slidenum">
              <a:rPr lang="en-GB" smtClean="0"/>
              <a:pPr/>
              <a:t>3</a:t>
            </a:fld>
            <a:endParaRPr lang="en-GB" dirty="0"/>
          </a:p>
        </p:txBody>
      </p:sp>
    </p:spTree>
    <p:extLst>
      <p:ext uri="{BB962C8B-B14F-4D97-AF65-F5344CB8AC3E}">
        <p14:creationId xmlns:p14="http://schemas.microsoft.com/office/powerpoint/2010/main" val="18003716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Traffic parameters</a:t>
            </a:r>
            <a:endParaRPr lang="en-GB" dirty="0"/>
          </a:p>
        </p:txBody>
      </p:sp>
      <p:sp>
        <p:nvSpPr>
          <p:cNvPr id="3" name="Text Placeholder 2"/>
          <p:cNvSpPr>
            <a:spLocks noGrp="1"/>
          </p:cNvSpPr>
          <p:nvPr>
            <p:ph type="body" sz="quarter" idx="12"/>
          </p:nvPr>
        </p:nvSpPr>
        <p:spPr/>
        <p:txBody>
          <a:bodyPr/>
          <a:lstStyle/>
          <a:p>
            <a:r>
              <a:rPr lang="en-GB" sz="1400" dirty="0" smtClean="0"/>
              <a:t>These parameters are contained </a:t>
            </a:r>
            <a:r>
              <a:rPr lang="en-GB" sz="1400" dirty="0"/>
              <a:t>in the “Busy hour </a:t>
            </a:r>
            <a:r>
              <a:rPr lang="en-GB" sz="1400" dirty="0" smtClean="0"/>
              <a:t>calculation” section of the “IN” sheet</a:t>
            </a:r>
            <a:endParaRPr lang="en-GB" sz="1400" dirty="0"/>
          </a:p>
          <a:p>
            <a:r>
              <a:rPr lang="en-GB" sz="1400" dirty="0" smtClean="0"/>
              <a:t>Busy hour:</a:t>
            </a:r>
          </a:p>
          <a:p>
            <a:pPr lvl="1"/>
            <a:r>
              <a:rPr lang="en-GB" sz="1400" dirty="0" smtClean="0"/>
              <a:t>Values based on typical figures for mobile industry:</a:t>
            </a:r>
          </a:p>
          <a:p>
            <a:pPr lvl="2"/>
            <a:r>
              <a:rPr lang="en-GB" sz="1400" dirty="0" smtClean="0"/>
              <a:t>7% for voice</a:t>
            </a:r>
          </a:p>
          <a:p>
            <a:pPr lvl="2"/>
            <a:r>
              <a:rPr lang="en-GB" sz="1400" dirty="0" smtClean="0"/>
              <a:t>7% for data; sensitivity at 11%</a:t>
            </a:r>
          </a:p>
          <a:p>
            <a:r>
              <a:rPr lang="en-GB" sz="1400" dirty="0" smtClean="0"/>
              <a:t>Share of downlink traffic</a:t>
            </a:r>
          </a:p>
          <a:p>
            <a:pPr lvl="1"/>
            <a:r>
              <a:rPr lang="en-GB" sz="1400" dirty="0" smtClean="0"/>
              <a:t>Not indicated for voice as circuit-switched (so implicitly 50%)</a:t>
            </a:r>
          </a:p>
          <a:p>
            <a:pPr lvl="1"/>
            <a:r>
              <a:rPr lang="en-GB" sz="1400" dirty="0" smtClean="0"/>
              <a:t>80% </a:t>
            </a:r>
            <a:r>
              <a:rPr lang="en-GB" sz="1400" smtClean="0"/>
              <a:t>for data</a:t>
            </a:r>
            <a:endParaRPr lang="en-GB" sz="1400" dirty="0" smtClean="0"/>
          </a:p>
          <a:p>
            <a:r>
              <a:rPr lang="en-GB" sz="1400" dirty="0" smtClean="0"/>
              <a:t>IP overheads: 15% for data traffic</a:t>
            </a:r>
          </a:p>
          <a:p>
            <a:r>
              <a:rPr lang="en-GB" sz="1400" dirty="0" smtClean="0"/>
              <a:t>In the model these parameters appear as follows:</a:t>
            </a:r>
          </a:p>
          <a:p>
            <a:endParaRPr lang="en-GB" sz="1400" dirty="0" smtClean="0"/>
          </a:p>
        </p:txBody>
      </p:sp>
      <p:sp>
        <p:nvSpPr>
          <p:cNvPr id="4" name="Slide Number Placeholder 3"/>
          <p:cNvSpPr>
            <a:spLocks noGrp="1"/>
          </p:cNvSpPr>
          <p:nvPr>
            <p:ph type="sldNum" sz="quarter" idx="4"/>
          </p:nvPr>
        </p:nvSpPr>
        <p:spPr/>
        <p:txBody>
          <a:bodyPr/>
          <a:lstStyle/>
          <a:p>
            <a:fld id="{E78626B2-E168-480E-BAE6-B60060C6AB83}" type="slidenum">
              <a:rPr lang="en-GB" smtClean="0"/>
              <a:pPr/>
              <a:t>30</a:t>
            </a:fld>
            <a:endParaRPr lang="en-GB" dirty="0"/>
          </a:p>
        </p:txBody>
      </p:sp>
      <p:sp>
        <p:nvSpPr>
          <p:cNvPr id="5" name="Text Placeholder 4"/>
          <p:cNvSpPr>
            <a:spLocks noGrp="1"/>
          </p:cNvSpPr>
          <p:nvPr>
            <p:ph type="body" sz="quarter" idx="14"/>
          </p:nvPr>
        </p:nvSpPr>
        <p:spPr/>
        <p:txBody>
          <a:bodyPr/>
          <a:lstStyle/>
          <a:p>
            <a:endParaRPr lang="en-GB" dirty="0"/>
          </a:p>
        </p:txBody>
      </p:sp>
      <p:sp>
        <p:nvSpPr>
          <p:cNvPr id="6" name="Text Placeholder 5"/>
          <p:cNvSpPr>
            <a:spLocks noGrp="1"/>
          </p:cNvSpPr>
          <p:nvPr>
            <p:ph type="body" sz="quarter" idx="15"/>
          </p:nvPr>
        </p:nvSpPr>
        <p:spPr/>
        <p:txBody>
          <a:bodyPr/>
          <a:lstStyle/>
          <a:p>
            <a:r>
              <a:rPr lang="en-GB" dirty="0"/>
              <a:t>Network parameters and assumptions –</a:t>
            </a:r>
            <a:r>
              <a:rPr lang="en-GB" dirty="0" smtClean="0"/>
              <a:t> traffic</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355718840"/>
              </p:ext>
            </p:extLst>
          </p:nvPr>
        </p:nvGraphicFramePr>
        <p:xfrm>
          <a:off x="1446027" y="4669475"/>
          <a:ext cx="5613988" cy="1548846"/>
        </p:xfrm>
        <a:graphic>
          <a:graphicData uri="http://schemas.openxmlformats.org/drawingml/2006/table">
            <a:tbl>
              <a:tblPr/>
              <a:tblGrid>
                <a:gridCol w="235486"/>
                <a:gridCol w="235486"/>
                <a:gridCol w="235486"/>
                <a:gridCol w="2383119"/>
                <a:gridCol w="665641"/>
                <a:gridCol w="929385"/>
                <a:gridCol w="929385"/>
              </a:tblGrid>
              <a:tr h="204801">
                <a:tc gridSpan="4">
                  <a:txBody>
                    <a:bodyPr/>
                    <a:lstStyle/>
                    <a:p>
                      <a:pPr algn="l" fontAlgn="ctr"/>
                      <a:r>
                        <a:rPr lang="en-GB" sz="1050" b="1" i="0" u="none" strike="noStrike" dirty="0">
                          <a:effectLst/>
                          <a:latin typeface="Arial"/>
                        </a:rPr>
                        <a:t>Data traffic conversion to busy hour traffic</a:t>
                      </a:r>
                    </a:p>
                  </a:txBody>
                  <a:tcPr marL="0" marR="0" marT="0" marB="0" anchor="ctr">
                    <a:lnL>
                      <a:noFill/>
                    </a:lnL>
                    <a:lnR>
                      <a:noFill/>
                    </a:lnR>
                    <a:lnT>
                      <a:noFill/>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ctr" fontAlgn="t"/>
                      <a:r>
                        <a:rPr lang="en-GB" sz="1050" b="1" i="0" u="none" strike="noStrike">
                          <a:effectLst/>
                          <a:latin typeface="Arial"/>
                        </a:rPr>
                        <a:t>Voice</a:t>
                      </a:r>
                    </a:p>
                  </a:txBody>
                  <a:tcPr marL="0" marR="0" marT="0" marB="0">
                    <a:lnL>
                      <a:noFill/>
                    </a:lnL>
                    <a:lnR>
                      <a:noFill/>
                    </a:lnR>
                    <a:lnT>
                      <a:noFill/>
                    </a:lnT>
                    <a:lnB w="6350" cap="flat" cmpd="sng" algn="ctr">
                      <a:solidFill>
                        <a:srgbClr val="00C000"/>
                      </a:solidFill>
                      <a:prstDash val="solid"/>
                      <a:round/>
                      <a:headEnd type="none" w="med" len="med"/>
                      <a:tailEnd type="none" w="med" len="med"/>
                    </a:lnB>
                    <a:solidFill>
                      <a:srgbClr val="CCECFF"/>
                    </a:solidFill>
                  </a:tcPr>
                </a:tc>
                <a:tc>
                  <a:txBody>
                    <a:bodyPr/>
                    <a:lstStyle/>
                    <a:p>
                      <a:pPr algn="ctr" fontAlgn="t"/>
                      <a:r>
                        <a:rPr lang="en-GB" sz="1050" b="1" i="0" u="none" strike="noStrike">
                          <a:effectLst/>
                          <a:latin typeface="Arial"/>
                        </a:rPr>
                        <a:t>Data</a:t>
                      </a:r>
                    </a:p>
                  </a:txBody>
                  <a:tcPr marL="0" marR="0" marT="0" marB="0">
                    <a:lnL>
                      <a:noFill/>
                    </a:lnL>
                    <a:lnR>
                      <a:noFill/>
                    </a:lnR>
                    <a:lnT>
                      <a:noFill/>
                    </a:lnT>
                    <a:lnB w="6350" cap="flat" cmpd="sng" algn="ctr">
                      <a:solidFill>
                        <a:srgbClr val="00C000"/>
                      </a:solidFill>
                      <a:prstDash val="solid"/>
                      <a:round/>
                      <a:headEnd type="none" w="med" len="med"/>
                      <a:tailEnd type="none" w="med" len="med"/>
                    </a:lnB>
                    <a:solidFill>
                      <a:srgbClr val="CCECFF"/>
                    </a:solidFill>
                  </a:tcPr>
                </a:tc>
              </a:tr>
              <a:tr h="204801">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gridSpan="2">
                  <a:txBody>
                    <a:bodyPr/>
                    <a:lstStyle/>
                    <a:p>
                      <a:pPr algn="l" fontAlgn="ctr"/>
                      <a:r>
                        <a:rPr lang="en-GB" sz="1050" b="0" i="0" u="none" strike="noStrike">
                          <a:effectLst/>
                          <a:latin typeface="Arial"/>
                        </a:rPr>
                        <a:t>Busy days per year</a:t>
                      </a:r>
                    </a:p>
                  </a:txBody>
                  <a:tcPr marL="0" marR="0" marT="0" marB="0" anchor="ctr">
                    <a:lnL>
                      <a:noFill/>
                    </a:lnL>
                    <a:lnR>
                      <a:noFill/>
                    </a:lnR>
                    <a:lnT>
                      <a:noFill/>
                    </a:lnT>
                    <a:lnB>
                      <a:noFill/>
                    </a:lnB>
                  </a:tcPr>
                </a:tc>
                <a:tc hMerge="1">
                  <a:txBody>
                    <a:bodyPr/>
                    <a:lstStyle/>
                    <a:p>
                      <a:endParaRPr lang="en-GB"/>
                    </a:p>
                  </a:txBody>
                  <a:tcPr/>
                </a:tc>
                <a:tc>
                  <a:txBody>
                    <a:bodyPr/>
                    <a:lstStyle/>
                    <a:p>
                      <a:pPr algn="ctr" fontAlgn="ctr"/>
                      <a:r>
                        <a:rPr lang="en-GB" sz="1050" b="0" i="0" u="none" strike="noStrike">
                          <a:effectLst/>
                          <a:latin typeface="Arial"/>
                        </a:rPr>
                        <a:t>days</a:t>
                      </a:r>
                    </a:p>
                  </a:txBody>
                  <a:tcPr marL="0" marR="0" marT="0" marB="0" anchor="ctr">
                    <a:lnL>
                      <a:noFill/>
                    </a:lnL>
                    <a:lnR w="6350" cap="flat" cmpd="sng" algn="ctr">
                      <a:solidFill>
                        <a:srgbClr val="00C000"/>
                      </a:solidFill>
                      <a:prstDash val="solid"/>
                      <a:round/>
                      <a:headEnd type="none" w="med" len="med"/>
                      <a:tailEnd type="none" w="med" len="med"/>
                    </a:lnR>
                    <a:lnT>
                      <a:noFill/>
                    </a:lnT>
                    <a:lnB>
                      <a:noFill/>
                    </a:lnB>
                  </a:tcPr>
                </a:tc>
                <a:tc>
                  <a:txBody>
                    <a:bodyPr/>
                    <a:lstStyle/>
                    <a:p>
                      <a:pPr algn="r" fontAlgn="ctr"/>
                      <a:r>
                        <a:rPr lang="en-GB" sz="1050" b="0" i="0" u="none" strike="noStrike">
                          <a:effectLst/>
                          <a:latin typeface="Arial"/>
                        </a:rPr>
                        <a:t>250 </a:t>
                      </a:r>
                    </a:p>
                  </a:txBody>
                  <a:tcPr marL="0" marR="0" marT="0" marB="0" anchor="ctr">
                    <a:lnL w="6350" cap="flat" cmpd="sng" algn="ctr">
                      <a:solidFill>
                        <a:srgbClr val="00C000"/>
                      </a:solidFill>
                      <a:prstDash val="solid"/>
                      <a:round/>
                      <a:headEnd type="none" w="med" len="med"/>
                      <a:tailEnd type="none" w="med" len="med"/>
                    </a:lnL>
                    <a:lnR w="6350" cap="flat" cmpd="sng" algn="ctr">
                      <a:solidFill>
                        <a:srgbClr val="00C000"/>
                      </a:solidFill>
                      <a:prstDash val="solid"/>
                      <a:round/>
                      <a:headEnd type="none" w="med" len="med"/>
                      <a:tailEnd type="none" w="med" len="med"/>
                    </a:lnR>
                    <a:lnT w="6350" cap="flat" cmpd="sng" algn="ctr">
                      <a:solidFill>
                        <a:srgbClr val="00C000"/>
                      </a:solidFill>
                      <a:prstDash val="solid"/>
                      <a:round/>
                      <a:headEnd type="none" w="med" len="med"/>
                      <a:tailEnd type="none" w="med" len="med"/>
                    </a:lnT>
                    <a:lnB w="6350" cap="flat" cmpd="sng" algn="ctr">
                      <a:solidFill>
                        <a:srgbClr val="00C000"/>
                      </a:solidFill>
                      <a:prstDash val="solid"/>
                      <a:round/>
                      <a:headEnd type="none" w="med" len="med"/>
                      <a:tailEnd type="none" w="med" len="med"/>
                    </a:lnB>
                    <a:solidFill>
                      <a:srgbClr val="FFFF00"/>
                    </a:solidFill>
                  </a:tcPr>
                </a:tc>
                <a:tc>
                  <a:txBody>
                    <a:bodyPr/>
                    <a:lstStyle/>
                    <a:p>
                      <a:pPr algn="r" fontAlgn="ctr"/>
                      <a:r>
                        <a:rPr lang="en-GB" sz="1050" b="0" i="0" u="none" strike="noStrike">
                          <a:effectLst/>
                          <a:latin typeface="Arial"/>
                        </a:rPr>
                        <a:t>365 </a:t>
                      </a:r>
                    </a:p>
                  </a:txBody>
                  <a:tcPr marL="0" marR="0" marT="0" marB="0" anchor="ctr">
                    <a:lnL w="6350" cap="flat" cmpd="sng" algn="ctr">
                      <a:solidFill>
                        <a:srgbClr val="00C000"/>
                      </a:solidFill>
                      <a:prstDash val="solid"/>
                      <a:round/>
                      <a:headEnd type="none" w="med" len="med"/>
                      <a:tailEnd type="none" w="med" len="med"/>
                    </a:lnL>
                    <a:lnR w="6350" cap="flat" cmpd="sng" algn="ctr">
                      <a:solidFill>
                        <a:srgbClr val="00C000"/>
                      </a:solidFill>
                      <a:prstDash val="solid"/>
                      <a:round/>
                      <a:headEnd type="none" w="med" len="med"/>
                      <a:tailEnd type="none" w="med" len="med"/>
                    </a:lnR>
                    <a:lnT w="6350" cap="flat" cmpd="sng" algn="ctr">
                      <a:solidFill>
                        <a:srgbClr val="00C000"/>
                      </a:solidFill>
                      <a:prstDash val="solid"/>
                      <a:round/>
                      <a:headEnd type="none" w="med" len="med"/>
                      <a:tailEnd type="none" w="med" len="med"/>
                    </a:lnT>
                    <a:lnB w="6350" cap="flat" cmpd="sng" algn="ctr">
                      <a:solidFill>
                        <a:srgbClr val="00C000"/>
                      </a:solidFill>
                      <a:prstDash val="solid"/>
                      <a:round/>
                      <a:headEnd type="none" w="med" len="med"/>
                      <a:tailEnd type="none" w="med" len="med"/>
                    </a:lnB>
                    <a:solidFill>
                      <a:srgbClr val="FFFF00"/>
                    </a:solidFill>
                  </a:tcPr>
                </a:tc>
              </a:tr>
              <a:tr h="204801">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gridSpan="2">
                  <a:txBody>
                    <a:bodyPr/>
                    <a:lstStyle/>
                    <a:p>
                      <a:pPr algn="l" fontAlgn="ctr"/>
                      <a:r>
                        <a:rPr lang="en-GB" sz="1050" b="0" i="0" u="none" strike="noStrike">
                          <a:effectLst/>
                          <a:latin typeface="Arial"/>
                        </a:rPr>
                        <a:t>Percentage of yearly traffic in these busy days</a:t>
                      </a:r>
                    </a:p>
                  </a:txBody>
                  <a:tcPr marL="0" marR="0" marT="0" marB="0" anchor="ctr">
                    <a:lnL>
                      <a:noFill/>
                    </a:lnL>
                    <a:lnR>
                      <a:noFill/>
                    </a:lnR>
                    <a:lnT>
                      <a:noFill/>
                    </a:lnT>
                    <a:lnB>
                      <a:noFill/>
                    </a:lnB>
                  </a:tcPr>
                </a:tc>
                <a:tc hMerge="1">
                  <a:txBody>
                    <a:bodyPr/>
                    <a:lstStyle/>
                    <a:p>
                      <a:endParaRPr lang="en-GB"/>
                    </a:p>
                  </a:txBody>
                  <a:tcPr/>
                </a:tc>
                <a:tc>
                  <a:txBody>
                    <a:bodyPr/>
                    <a:lstStyle/>
                    <a:p>
                      <a:pPr algn="ctr" fontAlgn="ctr"/>
                      <a:endParaRPr lang="en-GB" sz="1050" b="0" i="0" u="none" strike="noStrike">
                        <a:effectLst/>
                        <a:latin typeface="Arial"/>
                      </a:endParaRPr>
                    </a:p>
                  </a:txBody>
                  <a:tcPr marL="0" marR="0" marT="0" marB="0" anchor="ctr">
                    <a:lnL>
                      <a:noFill/>
                    </a:lnL>
                    <a:lnR w="6350" cap="flat" cmpd="sng" algn="ctr">
                      <a:solidFill>
                        <a:srgbClr val="00C000"/>
                      </a:solidFill>
                      <a:prstDash val="solid"/>
                      <a:round/>
                      <a:headEnd type="none" w="med" len="med"/>
                      <a:tailEnd type="none" w="med" len="med"/>
                    </a:lnR>
                    <a:lnT>
                      <a:noFill/>
                    </a:lnT>
                    <a:lnB>
                      <a:noFill/>
                    </a:lnB>
                  </a:tcPr>
                </a:tc>
                <a:tc>
                  <a:txBody>
                    <a:bodyPr/>
                    <a:lstStyle/>
                    <a:p>
                      <a:pPr algn="r" fontAlgn="ctr"/>
                      <a:r>
                        <a:rPr lang="en-GB" sz="1050" b="0" i="0" u="none" strike="noStrike">
                          <a:effectLst/>
                          <a:latin typeface="Arial"/>
                        </a:rPr>
                        <a:t>80%</a:t>
                      </a:r>
                    </a:p>
                  </a:txBody>
                  <a:tcPr marL="0" marR="0" marT="0" marB="0" anchor="ctr">
                    <a:lnL w="6350" cap="flat" cmpd="sng" algn="ctr">
                      <a:solidFill>
                        <a:srgbClr val="00C000"/>
                      </a:solidFill>
                      <a:prstDash val="solid"/>
                      <a:round/>
                      <a:headEnd type="none" w="med" len="med"/>
                      <a:tailEnd type="none" w="med" len="med"/>
                    </a:lnL>
                    <a:lnR w="6350" cap="flat" cmpd="sng" algn="ctr">
                      <a:solidFill>
                        <a:srgbClr val="00C000"/>
                      </a:solidFill>
                      <a:prstDash val="solid"/>
                      <a:round/>
                      <a:headEnd type="none" w="med" len="med"/>
                      <a:tailEnd type="none" w="med" len="med"/>
                    </a:lnR>
                    <a:lnT w="6350" cap="flat" cmpd="sng" algn="ctr">
                      <a:solidFill>
                        <a:srgbClr val="00C000"/>
                      </a:solidFill>
                      <a:prstDash val="solid"/>
                      <a:round/>
                      <a:headEnd type="none" w="med" len="med"/>
                      <a:tailEnd type="none" w="med" len="med"/>
                    </a:lnT>
                    <a:lnB w="6350" cap="flat" cmpd="sng" algn="ctr">
                      <a:solidFill>
                        <a:srgbClr val="00C000"/>
                      </a:solidFill>
                      <a:prstDash val="solid"/>
                      <a:round/>
                      <a:headEnd type="none" w="med" len="med"/>
                      <a:tailEnd type="none" w="med" len="med"/>
                    </a:lnB>
                    <a:solidFill>
                      <a:srgbClr val="FFFF00"/>
                    </a:solidFill>
                  </a:tcPr>
                </a:tc>
                <a:tc>
                  <a:txBody>
                    <a:bodyPr/>
                    <a:lstStyle/>
                    <a:p>
                      <a:pPr algn="r" fontAlgn="ctr"/>
                      <a:r>
                        <a:rPr lang="en-GB" sz="1050" b="0" i="0" u="none" strike="noStrike">
                          <a:effectLst/>
                          <a:latin typeface="Arial"/>
                        </a:rPr>
                        <a:t>100%</a:t>
                      </a:r>
                    </a:p>
                  </a:txBody>
                  <a:tcPr marL="0" marR="0" marT="0" marB="0" anchor="ctr">
                    <a:lnL w="6350" cap="flat" cmpd="sng" algn="ctr">
                      <a:solidFill>
                        <a:srgbClr val="00C000"/>
                      </a:solidFill>
                      <a:prstDash val="solid"/>
                      <a:round/>
                      <a:headEnd type="none" w="med" len="med"/>
                      <a:tailEnd type="none" w="med" len="med"/>
                    </a:lnL>
                    <a:lnR w="6350" cap="flat" cmpd="sng" algn="ctr">
                      <a:solidFill>
                        <a:srgbClr val="00C000"/>
                      </a:solidFill>
                      <a:prstDash val="solid"/>
                      <a:round/>
                      <a:headEnd type="none" w="med" len="med"/>
                      <a:tailEnd type="none" w="med" len="med"/>
                    </a:lnR>
                    <a:lnT w="6350" cap="flat" cmpd="sng" algn="ctr">
                      <a:solidFill>
                        <a:srgbClr val="00C000"/>
                      </a:solidFill>
                      <a:prstDash val="solid"/>
                      <a:round/>
                      <a:headEnd type="none" w="med" len="med"/>
                      <a:tailEnd type="none" w="med" len="med"/>
                    </a:lnT>
                    <a:lnB w="6350" cap="flat" cmpd="sng" algn="ctr">
                      <a:solidFill>
                        <a:srgbClr val="00C000"/>
                      </a:solidFill>
                      <a:prstDash val="solid"/>
                      <a:round/>
                      <a:headEnd type="none" w="med" len="med"/>
                      <a:tailEnd type="none" w="med" len="med"/>
                    </a:lnB>
                    <a:solidFill>
                      <a:srgbClr val="FFFF00"/>
                    </a:solidFill>
                  </a:tcPr>
                </a:tc>
              </a:tr>
              <a:tr h="204801">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gridSpan="2">
                  <a:txBody>
                    <a:bodyPr/>
                    <a:lstStyle/>
                    <a:p>
                      <a:pPr algn="l" fontAlgn="ctr"/>
                      <a:r>
                        <a:rPr lang="en-GB" sz="1050" b="0" i="0" u="none" strike="noStrike" dirty="0">
                          <a:effectLst/>
                          <a:latin typeface="Arial"/>
                        </a:rPr>
                        <a:t>Percentage of daily traffic in the busy hour</a:t>
                      </a:r>
                    </a:p>
                  </a:txBody>
                  <a:tcPr marL="0" marR="0" marT="0" marB="0" anchor="ctr">
                    <a:lnL>
                      <a:noFill/>
                    </a:lnL>
                    <a:lnR>
                      <a:noFill/>
                    </a:lnR>
                    <a:lnT>
                      <a:noFill/>
                    </a:lnT>
                    <a:lnB>
                      <a:noFill/>
                    </a:lnB>
                  </a:tcPr>
                </a:tc>
                <a:tc hMerge="1">
                  <a:txBody>
                    <a:bodyPr/>
                    <a:lstStyle/>
                    <a:p>
                      <a:endParaRPr lang="en-GB"/>
                    </a:p>
                  </a:txBody>
                  <a:tcPr/>
                </a:tc>
                <a:tc>
                  <a:txBody>
                    <a:bodyPr/>
                    <a:lstStyle/>
                    <a:p>
                      <a:pPr algn="ctr" fontAlgn="ctr"/>
                      <a:r>
                        <a:rPr lang="en-GB" sz="1050" b="0" i="0" u="none" strike="noStrike">
                          <a:effectLst/>
                          <a:latin typeface="Arial"/>
                        </a:rPr>
                        <a:t>%</a:t>
                      </a: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w="6350" cap="flat" cmpd="sng" algn="ctr">
                      <a:solidFill>
                        <a:srgbClr val="00C000"/>
                      </a:solidFill>
                      <a:prstDash val="solid"/>
                      <a:round/>
                      <a:headEnd type="none" w="med" len="med"/>
                      <a:tailEnd type="none" w="med" len="med"/>
                    </a:lnT>
                    <a:lnB w="6350" cap="flat" cmpd="sng" algn="ctr">
                      <a:solidFill>
                        <a:srgbClr val="00C000"/>
                      </a:solidFill>
                      <a:prstDash val="solid"/>
                      <a:round/>
                      <a:headEnd type="none" w="med" len="med"/>
                      <a:tailEnd type="none" w="med" len="med"/>
                    </a:lnB>
                  </a:tcPr>
                </a:tc>
                <a:tc>
                  <a:txBody>
                    <a:bodyPr/>
                    <a:lstStyle/>
                    <a:p>
                      <a:pPr algn="l" fontAlgn="ctr"/>
                      <a:endParaRPr lang="en-GB" sz="1050" b="0" i="0" u="none" strike="noStrike">
                        <a:effectLst/>
                        <a:latin typeface="Arial"/>
                      </a:endParaRPr>
                    </a:p>
                  </a:txBody>
                  <a:tcPr marL="0" marR="0" marT="0" marB="0" anchor="ctr">
                    <a:lnL>
                      <a:noFill/>
                    </a:lnL>
                    <a:lnR>
                      <a:noFill/>
                    </a:lnR>
                    <a:lnT w="6350" cap="flat" cmpd="sng" algn="ctr">
                      <a:solidFill>
                        <a:srgbClr val="00C000"/>
                      </a:solidFill>
                      <a:prstDash val="solid"/>
                      <a:round/>
                      <a:headEnd type="none" w="med" len="med"/>
                      <a:tailEnd type="none" w="med" len="med"/>
                    </a:lnT>
                    <a:lnB>
                      <a:noFill/>
                    </a:lnB>
                  </a:tcPr>
                </a:tc>
              </a:tr>
              <a:tr h="204801">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l" fontAlgn="ctr"/>
                      <a:r>
                        <a:rPr lang="en-GB" sz="1050" b="0" i="0" u="none" strike="noStrike">
                          <a:effectLst/>
                          <a:latin typeface="Arial"/>
                        </a:rPr>
                        <a:t>Voice (constant over time)</a:t>
                      </a: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w="6350" cap="flat" cmpd="sng" algn="ctr">
                      <a:solidFill>
                        <a:srgbClr val="00C000"/>
                      </a:solidFill>
                      <a:prstDash val="solid"/>
                      <a:round/>
                      <a:headEnd type="none" w="med" len="med"/>
                      <a:tailEnd type="none" w="med" len="med"/>
                    </a:lnR>
                    <a:lnT>
                      <a:noFill/>
                    </a:lnT>
                    <a:lnB>
                      <a:noFill/>
                    </a:lnB>
                  </a:tcPr>
                </a:tc>
                <a:tc>
                  <a:txBody>
                    <a:bodyPr/>
                    <a:lstStyle/>
                    <a:p>
                      <a:pPr algn="r" fontAlgn="ctr"/>
                      <a:r>
                        <a:rPr lang="en-GB" sz="1050" b="0" i="0" u="none" strike="noStrike">
                          <a:effectLst/>
                          <a:latin typeface="Arial"/>
                        </a:rPr>
                        <a:t>7.0%</a:t>
                      </a:r>
                    </a:p>
                  </a:txBody>
                  <a:tcPr marL="0" marR="0" marT="0" marB="0" anchor="ctr">
                    <a:lnL w="6350" cap="flat" cmpd="sng" algn="ctr">
                      <a:solidFill>
                        <a:srgbClr val="00C000"/>
                      </a:solidFill>
                      <a:prstDash val="solid"/>
                      <a:round/>
                      <a:headEnd type="none" w="med" len="med"/>
                      <a:tailEnd type="none" w="med" len="med"/>
                    </a:lnL>
                    <a:lnR w="6350" cap="flat" cmpd="sng" algn="ctr">
                      <a:solidFill>
                        <a:srgbClr val="00C000"/>
                      </a:solidFill>
                      <a:prstDash val="solid"/>
                      <a:round/>
                      <a:headEnd type="none" w="med" len="med"/>
                      <a:tailEnd type="none" w="med" len="med"/>
                    </a:lnR>
                    <a:lnT w="6350" cap="flat" cmpd="sng" algn="ctr">
                      <a:solidFill>
                        <a:srgbClr val="00C000"/>
                      </a:solidFill>
                      <a:prstDash val="solid"/>
                      <a:round/>
                      <a:headEnd type="none" w="med" len="med"/>
                      <a:tailEnd type="none" w="med" len="med"/>
                    </a:lnT>
                    <a:lnB w="6350" cap="flat" cmpd="sng" algn="ctr">
                      <a:solidFill>
                        <a:srgbClr val="00C000"/>
                      </a:solidFill>
                      <a:prstDash val="solid"/>
                      <a:round/>
                      <a:headEnd type="none" w="med" len="med"/>
                      <a:tailEnd type="none" w="med" len="med"/>
                    </a:lnB>
                    <a:solidFill>
                      <a:srgbClr val="FFFF00"/>
                    </a:solidFill>
                  </a:tcPr>
                </a:tc>
                <a:tc>
                  <a:txBody>
                    <a:bodyPr/>
                    <a:lstStyle/>
                    <a:p>
                      <a:pPr algn="l" fontAlgn="ctr"/>
                      <a:endParaRPr lang="en-GB" sz="1050" b="0" i="0" u="none" strike="noStrike">
                        <a:effectLst/>
                        <a:latin typeface="Arial"/>
                      </a:endParaRPr>
                    </a:p>
                  </a:txBody>
                  <a:tcPr marL="0" marR="0" marT="0" marB="0" anchor="ctr">
                    <a:lnL w="6350" cap="flat" cmpd="sng" algn="ctr">
                      <a:solidFill>
                        <a:srgbClr val="00C000"/>
                      </a:solidFill>
                      <a:prstDash val="solid"/>
                      <a:round/>
                      <a:headEnd type="none" w="med" len="med"/>
                      <a:tailEnd type="none" w="med" len="med"/>
                    </a:lnL>
                    <a:lnR>
                      <a:noFill/>
                    </a:lnR>
                    <a:lnT>
                      <a:noFill/>
                    </a:lnT>
                    <a:lnB>
                      <a:noFill/>
                    </a:lnB>
                  </a:tcPr>
                </a:tc>
              </a:tr>
              <a:tr h="204801">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l" fontAlgn="ctr"/>
                      <a:r>
                        <a:rPr lang="en-GB" sz="1050" b="0" i="0" u="none" strike="noStrike">
                          <a:effectLst/>
                          <a:latin typeface="Arial"/>
                        </a:rPr>
                        <a:t>Data (may vary over time)</a:t>
                      </a: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a:noFill/>
                    </a:lnR>
                    <a:lnT w="6350" cap="flat" cmpd="sng" algn="ctr">
                      <a:solidFill>
                        <a:srgbClr val="00C000"/>
                      </a:solidFill>
                      <a:prstDash val="solid"/>
                      <a:round/>
                      <a:headEnd type="none" w="med" len="med"/>
                      <a:tailEnd type="none" w="med" len="med"/>
                    </a:lnT>
                    <a:lnB>
                      <a:noFill/>
                    </a:lnB>
                  </a:tcPr>
                </a:tc>
                <a:tc>
                  <a:txBody>
                    <a:bodyPr/>
                    <a:lstStyle/>
                    <a:p>
                      <a:pPr algn="r" fontAlgn="ctr"/>
                      <a:r>
                        <a:rPr lang="en-GB" sz="1050" b="0" i="0" u="none" strike="noStrike">
                          <a:effectLst/>
                          <a:latin typeface="Arial"/>
                        </a:rPr>
                        <a:t>7.0%</a:t>
                      </a:r>
                    </a:p>
                  </a:txBody>
                  <a:tcPr marL="0" marR="0" marT="0" marB="0" anchor="ctr">
                    <a:lnL>
                      <a:noFill/>
                    </a:lnL>
                    <a:lnR>
                      <a:noFill/>
                    </a:lnR>
                    <a:lnT>
                      <a:noFill/>
                    </a:lnT>
                    <a:lnB w="6350" cap="flat" cmpd="sng" algn="ctr">
                      <a:solidFill>
                        <a:srgbClr val="00C000"/>
                      </a:solidFill>
                      <a:prstDash val="solid"/>
                      <a:round/>
                      <a:headEnd type="none" w="med" len="med"/>
                      <a:tailEnd type="none" w="med" len="med"/>
                    </a:lnB>
                    <a:solidFill>
                      <a:srgbClr val="F7C8CF"/>
                    </a:solidFill>
                  </a:tcPr>
                </a:tc>
              </a:tr>
              <a:tr h="204801">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a:txBody>
                    <a:bodyPr/>
                    <a:lstStyle/>
                    <a:p>
                      <a:pPr algn="l" fontAlgn="ctr"/>
                      <a:endParaRPr lang="en-GB" sz="1050" b="1" i="0" u="none" strike="noStrike">
                        <a:effectLst/>
                        <a:latin typeface="Arial"/>
                      </a:endParaRPr>
                    </a:p>
                  </a:txBody>
                  <a:tcPr marL="0" marR="0" marT="0" marB="0" anchor="ctr">
                    <a:lnL>
                      <a:noFill/>
                    </a:lnL>
                    <a:lnR>
                      <a:noFill/>
                    </a:lnR>
                    <a:lnT>
                      <a:noFill/>
                    </a:lnT>
                    <a:lnB>
                      <a:noFill/>
                    </a:lnB>
                  </a:tcPr>
                </a:tc>
                <a:tc gridSpan="2">
                  <a:txBody>
                    <a:bodyPr/>
                    <a:lstStyle/>
                    <a:p>
                      <a:pPr algn="l" fontAlgn="ctr"/>
                      <a:r>
                        <a:rPr lang="en-GB" sz="1050" b="0" i="0" u="none" strike="noStrike">
                          <a:effectLst/>
                          <a:latin typeface="Arial"/>
                        </a:rPr>
                        <a:t>Downlink share of traffic</a:t>
                      </a:r>
                    </a:p>
                  </a:txBody>
                  <a:tcPr marL="0" marR="0" marT="0" marB="0" anchor="ctr">
                    <a:lnL>
                      <a:noFill/>
                    </a:lnL>
                    <a:lnR>
                      <a:noFill/>
                    </a:lnR>
                    <a:lnT>
                      <a:noFill/>
                    </a:lnT>
                    <a:lnB>
                      <a:noFill/>
                    </a:lnB>
                  </a:tcPr>
                </a:tc>
                <a:tc hMerge="1">
                  <a:txBody>
                    <a:bodyPr/>
                    <a:lstStyle/>
                    <a:p>
                      <a:endParaRPr lang="en-GB"/>
                    </a:p>
                  </a:txBody>
                  <a:tcPr/>
                </a:tc>
                <a:tc>
                  <a:txBody>
                    <a:bodyPr/>
                    <a:lstStyle/>
                    <a:p>
                      <a:pPr algn="ctr" fontAlgn="ctr"/>
                      <a:r>
                        <a:rPr lang="en-GB" sz="1050" b="0" i="0" u="none" strike="noStrike">
                          <a:effectLst/>
                          <a:latin typeface="Arial"/>
                        </a:rPr>
                        <a:t>%</a:t>
                      </a:r>
                    </a:p>
                  </a:txBody>
                  <a:tcPr marL="0" marR="0" marT="0" marB="0" anchor="ctr">
                    <a:lnL>
                      <a:noFill/>
                    </a:lnL>
                    <a:lnR>
                      <a:noFill/>
                    </a:lnR>
                    <a:lnT>
                      <a:noFill/>
                    </a:lnT>
                    <a:lnB>
                      <a:noFill/>
                    </a:lnB>
                  </a:tcPr>
                </a:tc>
                <a:tc>
                  <a:txBody>
                    <a:bodyPr/>
                    <a:lstStyle/>
                    <a:p>
                      <a:pPr algn="l" fontAlgn="ctr"/>
                      <a:endParaRPr lang="en-GB" sz="1050" b="0" i="0" u="none" strike="noStrike">
                        <a:effectLst/>
                        <a:latin typeface="Arial"/>
                      </a:endParaRPr>
                    </a:p>
                  </a:txBody>
                  <a:tcPr marL="0" marR="0" marT="0" marB="0" anchor="ctr">
                    <a:lnL>
                      <a:noFill/>
                    </a:lnL>
                    <a:lnR w="6350" cap="flat" cmpd="sng" algn="ctr">
                      <a:solidFill>
                        <a:srgbClr val="00C000"/>
                      </a:solidFill>
                      <a:prstDash val="solid"/>
                      <a:round/>
                      <a:headEnd type="none" w="med" len="med"/>
                      <a:tailEnd type="none" w="med" len="med"/>
                    </a:lnR>
                    <a:lnT>
                      <a:noFill/>
                    </a:lnT>
                    <a:lnB>
                      <a:noFill/>
                    </a:lnB>
                  </a:tcPr>
                </a:tc>
                <a:tc>
                  <a:txBody>
                    <a:bodyPr/>
                    <a:lstStyle/>
                    <a:p>
                      <a:pPr algn="r" fontAlgn="ctr"/>
                      <a:r>
                        <a:rPr lang="en-GB" sz="1050" b="0" i="0" u="none" strike="noStrike" dirty="0">
                          <a:effectLst/>
                          <a:latin typeface="Arial"/>
                        </a:rPr>
                        <a:t>80%</a:t>
                      </a:r>
                    </a:p>
                  </a:txBody>
                  <a:tcPr marL="0" marR="0" marT="0" marB="0" anchor="ctr">
                    <a:lnL w="6350" cap="flat" cmpd="sng" algn="ctr">
                      <a:solidFill>
                        <a:srgbClr val="00C000"/>
                      </a:solidFill>
                      <a:prstDash val="solid"/>
                      <a:round/>
                      <a:headEnd type="none" w="med" len="med"/>
                      <a:tailEnd type="none" w="med" len="med"/>
                    </a:lnL>
                    <a:lnR w="6350" cap="flat" cmpd="sng" algn="ctr">
                      <a:solidFill>
                        <a:srgbClr val="00C000"/>
                      </a:solidFill>
                      <a:prstDash val="solid"/>
                      <a:round/>
                      <a:headEnd type="none" w="med" len="med"/>
                      <a:tailEnd type="none" w="med" len="med"/>
                    </a:lnR>
                    <a:lnT w="6350" cap="flat" cmpd="sng" algn="ctr">
                      <a:solidFill>
                        <a:srgbClr val="00C000"/>
                      </a:solidFill>
                      <a:prstDash val="solid"/>
                      <a:round/>
                      <a:headEnd type="none" w="med" len="med"/>
                      <a:tailEnd type="none" w="med" len="med"/>
                    </a:lnT>
                    <a:lnB w="6350" cap="flat" cmpd="sng" algn="ctr">
                      <a:solidFill>
                        <a:srgbClr val="00C000"/>
                      </a:solidFill>
                      <a:prstDash val="solid"/>
                      <a:round/>
                      <a:headEnd type="none" w="med" len="med"/>
                      <a:tailEnd type="none" w="med" len="med"/>
                    </a:lnB>
                    <a:solidFill>
                      <a:srgbClr val="FFFF00"/>
                    </a:solidFill>
                  </a:tcPr>
                </a:tc>
              </a:tr>
            </a:tbl>
          </a:graphicData>
        </a:graphic>
      </p:graphicFrame>
    </p:spTree>
    <p:extLst>
      <p:ext uri="{BB962C8B-B14F-4D97-AF65-F5344CB8AC3E}">
        <p14:creationId xmlns:p14="http://schemas.microsoft.com/office/powerpoint/2010/main" val="3122182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E78626B2-E168-480E-BAE6-B60060C6AB83}" type="slidenum">
              <a:rPr lang="en-GB" smtClean="0"/>
              <a:pPr/>
              <a:t>31</a:t>
            </a:fld>
            <a:endParaRPr lang="en-GB" dirty="0"/>
          </a:p>
        </p:txBody>
      </p:sp>
      <p:graphicFrame>
        <p:nvGraphicFramePr>
          <p:cNvPr id="7" name="Table Placeholder 8"/>
          <p:cNvGraphicFramePr>
            <a:graphicFrameLocks noGrp="1"/>
          </p:cNvGraphicFramePr>
          <p:nvPr>
            <p:ph type="tbl" sz="quarter" idx="14"/>
            <p:extLst>
              <p:ext uri="{D42A27DB-BD31-4B8C-83A1-F6EECF244321}">
                <p14:modId xmlns:p14="http://schemas.microsoft.com/office/powerpoint/2010/main" val="2795551235"/>
              </p:ext>
            </p:extLst>
          </p:nvPr>
        </p:nvGraphicFramePr>
        <p:xfrm>
          <a:off x="720725" y="828641"/>
          <a:ext cx="7027719" cy="5258422"/>
        </p:xfrm>
        <a:graphic>
          <a:graphicData uri="http://schemas.openxmlformats.org/drawingml/2006/table">
            <a:tbl>
              <a:tblPr firstRow="1" bandRow="1">
                <a:tableStyleId>{5C22544A-7EE6-4342-B048-85BDC9FD1C3A}</a:tableStyleId>
              </a:tblPr>
              <a:tblGrid>
                <a:gridCol w="7027719"/>
              </a:tblGrid>
              <a:tr h="404494">
                <a:tc>
                  <a:txBody>
                    <a:bodyPr/>
                    <a:lstStyle/>
                    <a:p>
                      <a:r>
                        <a:rPr lang="en-GB" sz="1400" b="0" kern="1200" dirty="0" smtClean="0">
                          <a:solidFill>
                            <a:srgbClr val="7F7F7F"/>
                          </a:solidFill>
                          <a:latin typeface="+mn-lt"/>
                          <a:ea typeface="+mn-ea"/>
                          <a:cs typeface="+mn-cs"/>
                        </a:rPr>
                        <a:t>Overview</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Excel formulae used</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Market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2"/>
                          </a:solidFill>
                          <a:latin typeface="+mn-lt"/>
                          <a:ea typeface="+mn-ea"/>
                          <a:cs typeface="+mn-cs"/>
                        </a:rPr>
                        <a:t>Network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D4EFFF"/>
                    </a:solidFill>
                  </a:tcPr>
                </a:tc>
              </a:tr>
              <a:tr h="404494">
                <a:tc>
                  <a:txBody>
                    <a:bodyPr/>
                    <a:lstStyle/>
                    <a:p>
                      <a:r>
                        <a:rPr lang="en-GB" sz="1400" b="0" kern="1200" dirty="0" smtClean="0">
                          <a:solidFill>
                            <a:srgbClr val="7F7F7F"/>
                          </a:solidFill>
                          <a:latin typeface="+mn-lt"/>
                          <a:ea typeface="+mn-ea"/>
                          <a:cs typeface="+mn-cs"/>
                        </a:rPr>
                        <a:t>	The “CTRL” sheet</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	The “IN” sheet</a:t>
                      </a: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2"/>
                          </a:solidFill>
                          <a:latin typeface="+mn-lt"/>
                          <a:ea typeface="+mn-ea"/>
                          <a:cs typeface="+mn-cs"/>
                        </a:rPr>
                        <a:t>	</a:t>
                      </a:r>
                      <a:r>
                        <a:rPr lang="en-GB" sz="1400" b="0" kern="1200" dirty="0" smtClean="0">
                          <a:solidFill>
                            <a:srgbClr val="7F7F7F"/>
                          </a:solidFill>
                          <a:latin typeface="+mn-lt"/>
                          <a:ea typeface="+mn-ea"/>
                          <a:cs typeface="+mn-cs"/>
                        </a:rPr>
                        <a:t>Geotypes</a:t>
                      </a: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National roaming and commuting</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Traffic</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a:t>
                      </a:r>
                      <a:r>
                        <a:rPr lang="en-GB" sz="1400" b="1" kern="1200" dirty="0" smtClean="0">
                          <a:solidFill>
                            <a:schemeClr val="tx2"/>
                          </a:solidFill>
                          <a:latin typeface="+mn-lt"/>
                          <a:ea typeface="+mn-ea"/>
                          <a:cs typeface="+mn-cs"/>
                        </a:rPr>
                        <a:t>Coverage</a:t>
                      </a:r>
                      <a:endParaRPr lang="en-GB" sz="1400" b="1" kern="1200" dirty="0">
                        <a:solidFill>
                          <a:schemeClr val="tx2"/>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4EFFF"/>
                    </a:solidFill>
                  </a:tcPr>
                </a:tc>
              </a:tr>
              <a:tr h="404494">
                <a:tc>
                  <a:txBody>
                    <a:bodyPr/>
                    <a:lstStyle/>
                    <a:p>
                      <a:r>
                        <a:rPr lang="en-GB" sz="1400" b="0" kern="1200" dirty="0" smtClean="0">
                          <a:solidFill>
                            <a:srgbClr val="7F7F7F"/>
                          </a:solidFill>
                          <a:latin typeface="+mn-lt"/>
                          <a:ea typeface="+mn-ea"/>
                          <a:cs typeface="+mn-cs"/>
                        </a:rPr>
                        <a:t>	Capacity</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Network calculations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Results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no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5682309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Coverage parameters</a:t>
            </a:r>
            <a:endParaRPr lang="en-GB" dirty="0"/>
          </a:p>
        </p:txBody>
      </p:sp>
      <p:sp>
        <p:nvSpPr>
          <p:cNvPr id="3" name="Text Placeholder 2"/>
          <p:cNvSpPr>
            <a:spLocks noGrp="1"/>
          </p:cNvSpPr>
          <p:nvPr>
            <p:ph type="body" sz="quarter" idx="12"/>
          </p:nvPr>
        </p:nvSpPr>
        <p:spPr/>
        <p:txBody>
          <a:bodyPr/>
          <a:lstStyle/>
          <a:p>
            <a:pPr>
              <a:lnSpc>
                <a:spcPts val="1500"/>
              </a:lnSpc>
              <a:spcAft>
                <a:spcPts val="400"/>
              </a:spcAft>
            </a:pPr>
            <a:r>
              <a:rPr lang="en-GB" sz="1300" dirty="0"/>
              <a:t>Area </a:t>
            </a:r>
            <a:r>
              <a:rPr lang="en-GB" sz="1300" dirty="0" smtClean="0"/>
              <a:t>coverage: the model contains the area coverage provided by each operator in each geotype and each year as a parameter. For some years, the value is hard coded, for other years it is a calculated curve between two hard-coded values</a:t>
            </a:r>
          </a:p>
          <a:p>
            <a:pPr>
              <a:lnSpc>
                <a:spcPts val="1500"/>
              </a:lnSpc>
              <a:spcAft>
                <a:spcPts val="400"/>
              </a:spcAft>
            </a:pPr>
            <a:r>
              <a:rPr lang="en-GB" sz="1300" dirty="0" smtClean="0"/>
              <a:t>Population coverage: the population coverage is calculated from the area coverage as follows:</a:t>
            </a:r>
          </a:p>
          <a:p>
            <a:pPr lvl="1">
              <a:lnSpc>
                <a:spcPts val="1500"/>
              </a:lnSpc>
              <a:spcAft>
                <a:spcPts val="400"/>
              </a:spcAft>
            </a:pPr>
            <a:r>
              <a:rPr lang="en-GB" sz="1300" dirty="0"/>
              <a:t>t</a:t>
            </a:r>
            <a:r>
              <a:rPr lang="en-GB" sz="1300" dirty="0" smtClean="0"/>
              <a:t>he SA2s are ordered in decreasing order of population density</a:t>
            </a:r>
          </a:p>
          <a:p>
            <a:pPr lvl="1">
              <a:lnSpc>
                <a:spcPts val="1500"/>
              </a:lnSpc>
              <a:spcAft>
                <a:spcPts val="400"/>
              </a:spcAft>
            </a:pPr>
            <a:r>
              <a:rPr lang="en-GB" sz="1300" dirty="0" smtClean="0"/>
              <a:t>for each geotype, the cumulative area and population coverage are calculated based on the order above</a:t>
            </a:r>
          </a:p>
          <a:p>
            <a:pPr lvl="1">
              <a:lnSpc>
                <a:spcPts val="1500"/>
              </a:lnSpc>
              <a:spcAft>
                <a:spcPts val="400"/>
              </a:spcAft>
            </a:pPr>
            <a:r>
              <a:rPr lang="en-GB" sz="1300" dirty="0" smtClean="0"/>
              <a:t>using an (INDEX, MATCH) function, the model determines the population coverage in each geotype from the area coverage in that geotype</a:t>
            </a:r>
          </a:p>
          <a:p>
            <a:pPr>
              <a:lnSpc>
                <a:spcPts val="1500"/>
              </a:lnSpc>
              <a:spcAft>
                <a:spcPts val="400"/>
              </a:spcAft>
            </a:pPr>
            <a:r>
              <a:rPr lang="en-GB" sz="1300" dirty="0"/>
              <a:t>Coverage versus capacity </a:t>
            </a:r>
            <a:r>
              <a:rPr lang="en-GB" sz="1300" dirty="0" smtClean="0"/>
              <a:t>bands:</a:t>
            </a:r>
          </a:p>
          <a:p>
            <a:pPr lvl="1">
              <a:lnSpc>
                <a:spcPts val="1500"/>
              </a:lnSpc>
              <a:spcAft>
                <a:spcPts val="400"/>
              </a:spcAft>
            </a:pPr>
            <a:r>
              <a:rPr lang="en-GB" sz="1300" dirty="0" smtClean="0"/>
              <a:t>For each technology, a coverage band is chosen/determined as a parameter; it is the band with the lowest frequency available for that technology</a:t>
            </a:r>
          </a:p>
          <a:p>
            <a:pPr lvl="1">
              <a:lnSpc>
                <a:spcPts val="1500"/>
              </a:lnSpc>
              <a:spcAft>
                <a:spcPts val="400"/>
              </a:spcAft>
            </a:pPr>
            <a:r>
              <a:rPr lang="en-GB" sz="1300" dirty="0" smtClean="0"/>
              <a:t>This coverage band can vary by year and operator (and by geotype, though this feature is not currently used in the model); for example</a:t>
            </a:r>
          </a:p>
          <a:p>
            <a:pPr lvl="2">
              <a:lnSpc>
                <a:spcPts val="1500"/>
              </a:lnSpc>
              <a:spcAft>
                <a:spcPts val="400"/>
              </a:spcAft>
            </a:pPr>
            <a:r>
              <a:rPr lang="en-GB" sz="1300" dirty="0" smtClean="0"/>
              <a:t>the coverage band for LTE is 1800MHz for all operators until 2014 then becomes 700MHz for Optus and Telstra in 2015 when the 700MHz spectrum becomes available to them</a:t>
            </a:r>
          </a:p>
          <a:p>
            <a:pPr lvl="2">
              <a:lnSpc>
                <a:spcPts val="1500"/>
              </a:lnSpc>
              <a:spcAft>
                <a:spcPts val="400"/>
              </a:spcAft>
            </a:pPr>
            <a:r>
              <a:rPr lang="en-GB" sz="1300" dirty="0" smtClean="0"/>
              <a:t>the coverage band for 3G is 800MHz for Telstra and Vodafone but 900MHz for Optus as Optus does not hold any 800MHz spectrum</a:t>
            </a:r>
            <a:endParaRPr lang="en-GB" sz="1300" dirty="0"/>
          </a:p>
          <a:p>
            <a:pPr lvl="1">
              <a:lnSpc>
                <a:spcPts val="1500"/>
              </a:lnSpc>
              <a:spcAft>
                <a:spcPts val="400"/>
              </a:spcAft>
            </a:pPr>
            <a:r>
              <a:rPr lang="en-GB" sz="1300" dirty="0" smtClean="0"/>
              <a:t>In addition to the coverage band, one or more capacity bands are available for each technology; these are all the other spectrum bands available for that technology</a:t>
            </a:r>
          </a:p>
          <a:p>
            <a:pPr>
              <a:lnSpc>
                <a:spcPts val="1500"/>
              </a:lnSpc>
              <a:spcAft>
                <a:spcPts val="400"/>
              </a:spcAft>
            </a:pPr>
            <a:r>
              <a:rPr lang="en-GB" sz="1300" dirty="0" smtClean="0"/>
              <a:t>Site radii/areas</a:t>
            </a:r>
          </a:p>
          <a:p>
            <a:pPr lvl="1">
              <a:lnSpc>
                <a:spcPts val="1500"/>
              </a:lnSpc>
              <a:spcAft>
                <a:spcPts val="400"/>
              </a:spcAft>
            </a:pPr>
            <a:r>
              <a:rPr lang="en-GB" sz="1300" dirty="0" smtClean="0"/>
              <a:t>For each band, a cell radius is determined to then obtain a cell coverage area in case this band is used for coverage</a:t>
            </a:r>
          </a:p>
          <a:p>
            <a:pPr lvl="1">
              <a:lnSpc>
                <a:spcPts val="1500"/>
              </a:lnSpc>
              <a:spcAft>
                <a:spcPts val="400"/>
              </a:spcAft>
            </a:pPr>
            <a:r>
              <a:rPr lang="en-GB" sz="1300" dirty="0" smtClean="0"/>
              <a:t>From the cell radius, the cell coverage area is 2.6 x radius</a:t>
            </a:r>
            <a:r>
              <a:rPr lang="en-GB" sz="1300" baseline="30000" dirty="0" smtClean="0"/>
              <a:t>2</a:t>
            </a:r>
            <a:r>
              <a:rPr lang="en-GB" sz="1300" dirty="0" smtClean="0"/>
              <a:t>, where 2.6 is the “Pi” value for a hexagonal cell</a:t>
            </a:r>
            <a:endParaRPr lang="en-GB" sz="1300" dirty="0"/>
          </a:p>
        </p:txBody>
      </p:sp>
      <p:sp>
        <p:nvSpPr>
          <p:cNvPr id="4" name="Slide Number Placeholder 3"/>
          <p:cNvSpPr>
            <a:spLocks noGrp="1"/>
          </p:cNvSpPr>
          <p:nvPr>
            <p:ph type="sldNum" sz="quarter" idx="4"/>
          </p:nvPr>
        </p:nvSpPr>
        <p:spPr/>
        <p:txBody>
          <a:bodyPr/>
          <a:lstStyle/>
          <a:p>
            <a:fld id="{E78626B2-E168-480E-BAE6-B60060C6AB83}" type="slidenum">
              <a:rPr lang="en-GB" smtClean="0"/>
              <a:pPr/>
              <a:t>32</a:t>
            </a:fld>
            <a:endParaRPr lang="en-GB" dirty="0"/>
          </a:p>
        </p:txBody>
      </p:sp>
      <p:sp>
        <p:nvSpPr>
          <p:cNvPr id="6" name="Text Placeholder 5"/>
          <p:cNvSpPr>
            <a:spLocks noGrp="1"/>
          </p:cNvSpPr>
          <p:nvPr>
            <p:ph type="body" sz="quarter" idx="15"/>
          </p:nvPr>
        </p:nvSpPr>
        <p:spPr/>
        <p:txBody>
          <a:bodyPr/>
          <a:lstStyle/>
          <a:p>
            <a:r>
              <a:rPr lang="en-GB" dirty="0"/>
              <a:t>Network parameters and </a:t>
            </a:r>
            <a:r>
              <a:rPr lang="en-GB" dirty="0" smtClean="0"/>
              <a:t>assumptions – coverage </a:t>
            </a:r>
            <a:endParaRPr lang="en-GB" dirty="0"/>
          </a:p>
        </p:txBody>
      </p:sp>
    </p:spTree>
    <p:extLst>
      <p:ext uri="{BB962C8B-B14F-4D97-AF65-F5344CB8AC3E}">
        <p14:creationId xmlns:p14="http://schemas.microsoft.com/office/powerpoint/2010/main" val="5789369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E78626B2-E168-480E-BAE6-B60060C6AB83}" type="slidenum">
              <a:rPr lang="en-GB" smtClean="0"/>
              <a:pPr/>
              <a:t>33</a:t>
            </a:fld>
            <a:endParaRPr lang="en-GB" dirty="0"/>
          </a:p>
        </p:txBody>
      </p:sp>
      <p:graphicFrame>
        <p:nvGraphicFramePr>
          <p:cNvPr id="7" name="Table Placeholder 8"/>
          <p:cNvGraphicFramePr>
            <a:graphicFrameLocks noGrp="1"/>
          </p:cNvGraphicFramePr>
          <p:nvPr>
            <p:ph type="tbl" sz="quarter" idx="14"/>
            <p:extLst>
              <p:ext uri="{D42A27DB-BD31-4B8C-83A1-F6EECF244321}">
                <p14:modId xmlns:p14="http://schemas.microsoft.com/office/powerpoint/2010/main" val="2028983892"/>
              </p:ext>
            </p:extLst>
          </p:nvPr>
        </p:nvGraphicFramePr>
        <p:xfrm>
          <a:off x="720725" y="828641"/>
          <a:ext cx="7027719" cy="5258422"/>
        </p:xfrm>
        <a:graphic>
          <a:graphicData uri="http://schemas.openxmlformats.org/drawingml/2006/table">
            <a:tbl>
              <a:tblPr firstRow="1" bandRow="1">
                <a:tableStyleId>{5C22544A-7EE6-4342-B048-85BDC9FD1C3A}</a:tableStyleId>
              </a:tblPr>
              <a:tblGrid>
                <a:gridCol w="7027719"/>
              </a:tblGrid>
              <a:tr h="404494">
                <a:tc>
                  <a:txBody>
                    <a:bodyPr/>
                    <a:lstStyle/>
                    <a:p>
                      <a:r>
                        <a:rPr lang="en-GB" sz="1400" b="0" kern="1200" dirty="0" smtClean="0">
                          <a:solidFill>
                            <a:srgbClr val="7F7F7F"/>
                          </a:solidFill>
                          <a:latin typeface="+mn-lt"/>
                          <a:ea typeface="+mn-ea"/>
                          <a:cs typeface="+mn-cs"/>
                        </a:rPr>
                        <a:t>Overview</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Excel formulae used</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Market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2"/>
                          </a:solidFill>
                          <a:latin typeface="+mn-lt"/>
                          <a:ea typeface="+mn-ea"/>
                          <a:cs typeface="+mn-cs"/>
                        </a:rPr>
                        <a:t>Network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D4EFFF"/>
                    </a:solidFill>
                  </a:tcPr>
                </a:tc>
              </a:tr>
              <a:tr h="404494">
                <a:tc>
                  <a:txBody>
                    <a:bodyPr/>
                    <a:lstStyle/>
                    <a:p>
                      <a:r>
                        <a:rPr lang="en-GB" sz="1400" b="0" kern="1200" dirty="0" smtClean="0">
                          <a:solidFill>
                            <a:srgbClr val="7F7F7F"/>
                          </a:solidFill>
                          <a:latin typeface="+mn-lt"/>
                          <a:ea typeface="+mn-ea"/>
                          <a:cs typeface="+mn-cs"/>
                        </a:rPr>
                        <a:t>	The “CTRL” sheet</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	The “IN” sheet</a:t>
                      </a: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2"/>
                          </a:solidFill>
                          <a:latin typeface="+mn-lt"/>
                          <a:ea typeface="+mn-ea"/>
                          <a:cs typeface="+mn-cs"/>
                        </a:rPr>
                        <a:t>	</a:t>
                      </a:r>
                      <a:r>
                        <a:rPr lang="en-GB" sz="1400" b="0" kern="1200" dirty="0" smtClean="0">
                          <a:solidFill>
                            <a:srgbClr val="7F7F7F"/>
                          </a:solidFill>
                          <a:latin typeface="+mn-lt"/>
                          <a:ea typeface="+mn-ea"/>
                          <a:cs typeface="+mn-cs"/>
                        </a:rPr>
                        <a:t>Geotypes</a:t>
                      </a: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National roaming and commuting</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Traffic</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Coverage</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a:t>
                      </a:r>
                      <a:r>
                        <a:rPr lang="en-GB" sz="1400" b="1" kern="1200" dirty="0" smtClean="0">
                          <a:solidFill>
                            <a:schemeClr val="tx2"/>
                          </a:solidFill>
                          <a:latin typeface="+mn-lt"/>
                          <a:ea typeface="+mn-ea"/>
                          <a:cs typeface="+mn-cs"/>
                        </a:rPr>
                        <a:t>Capacity</a:t>
                      </a:r>
                      <a:endParaRPr lang="en-GB" sz="1400" b="1" kern="1200" dirty="0">
                        <a:solidFill>
                          <a:schemeClr val="tx2"/>
                        </a:solidFill>
                        <a:latin typeface="+mn-lt"/>
                        <a:ea typeface="+mn-ea"/>
                        <a:cs typeface="+mn-cs"/>
                      </a:endParaRPr>
                    </a:p>
                  </a:txBody>
                  <a:tcPr anchor="ct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4EFFF"/>
                    </a:solidFill>
                  </a:tcPr>
                </a:tc>
              </a:tr>
              <a:tr h="404494">
                <a:tc>
                  <a:txBody>
                    <a:bodyPr/>
                    <a:lstStyle/>
                    <a:p>
                      <a:r>
                        <a:rPr lang="en-GB" sz="1400" b="0" kern="1200" dirty="0" smtClean="0">
                          <a:solidFill>
                            <a:srgbClr val="7F7F7F"/>
                          </a:solidFill>
                          <a:latin typeface="+mn-lt"/>
                          <a:ea typeface="+mn-ea"/>
                          <a:cs typeface="+mn-cs"/>
                        </a:rPr>
                        <a:t>Network calculations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Results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no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8361663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Capacity parameters</a:t>
            </a:r>
            <a:endParaRPr lang="en-GB" dirty="0"/>
          </a:p>
        </p:txBody>
      </p:sp>
      <p:sp>
        <p:nvSpPr>
          <p:cNvPr id="3" name="Text Placeholder 2"/>
          <p:cNvSpPr>
            <a:spLocks noGrp="1"/>
          </p:cNvSpPr>
          <p:nvPr>
            <p:ph type="body" sz="quarter" idx="12"/>
          </p:nvPr>
        </p:nvSpPr>
        <p:spPr>
          <a:xfrm>
            <a:off x="359999" y="1476000"/>
            <a:ext cx="9434929" cy="4752000"/>
          </a:xfrm>
        </p:spPr>
        <p:txBody>
          <a:bodyPr/>
          <a:lstStyle/>
          <a:p>
            <a:pPr>
              <a:spcAft>
                <a:spcPts val="600"/>
              </a:spcAft>
            </a:pPr>
            <a:r>
              <a:rPr lang="en-GB" sz="1400" dirty="0" smtClean="0"/>
              <a:t>Voice </a:t>
            </a:r>
            <a:r>
              <a:rPr lang="en-GB" sz="1400" dirty="0"/>
              <a:t>and data </a:t>
            </a:r>
            <a:r>
              <a:rPr lang="en-GB" sz="1400" dirty="0" smtClean="0"/>
              <a:t>capacity:</a:t>
            </a:r>
            <a:endParaRPr lang="en-GB" sz="1400" dirty="0"/>
          </a:p>
          <a:p>
            <a:pPr lvl="1">
              <a:spcAft>
                <a:spcPts val="600"/>
              </a:spcAft>
            </a:pPr>
            <a:r>
              <a:rPr lang="en-GB" sz="1400" dirty="0" smtClean="0"/>
              <a:t>Voice </a:t>
            </a:r>
            <a:r>
              <a:rPr lang="en-GB" sz="1400" dirty="0"/>
              <a:t>capacity is </a:t>
            </a:r>
            <a:r>
              <a:rPr lang="en-GB" sz="1400" dirty="0" smtClean="0"/>
              <a:t>calculated in Erlangs: </a:t>
            </a:r>
            <a:r>
              <a:rPr lang="en-GB" sz="1400" dirty="0"/>
              <a:t>based on the number of TRXs per sector (2G) or R99 traffic channels (3G) and a blocking probability, a capacity in </a:t>
            </a:r>
            <a:r>
              <a:rPr lang="en-GB" sz="1400" dirty="0" smtClean="0"/>
              <a:t>Erlangs </a:t>
            </a:r>
            <a:r>
              <a:rPr lang="en-GB" sz="1400" dirty="0"/>
              <a:t>is read in an Erlang table (using </a:t>
            </a:r>
            <a:r>
              <a:rPr lang="en-GB" sz="1400" dirty="0" smtClean="0"/>
              <a:t>an </a:t>
            </a:r>
            <a:r>
              <a:rPr lang="en-GB" sz="1400" dirty="0"/>
              <a:t>(INDEX, MATCH) function</a:t>
            </a:r>
            <a:r>
              <a:rPr lang="en-GB" sz="1400" dirty="0" smtClean="0"/>
              <a:t>)</a:t>
            </a:r>
          </a:p>
          <a:p>
            <a:pPr lvl="1">
              <a:spcAft>
                <a:spcPts val="600"/>
              </a:spcAft>
            </a:pPr>
            <a:r>
              <a:rPr lang="en-GB" sz="1400" dirty="0"/>
              <a:t>Data capacity is based on Mbit/s: the spectral efficiency is multiplied by the amount of spectrum, a utilisation factor, and divided by the amount of traffic on the busiest sector to give the capacity per site in </a:t>
            </a:r>
            <a:r>
              <a:rPr lang="en-GB" sz="1400" dirty="0" smtClean="0"/>
              <a:t>Mbit/s</a:t>
            </a:r>
          </a:p>
          <a:p>
            <a:pPr>
              <a:spcAft>
                <a:spcPts val="600"/>
              </a:spcAft>
            </a:pPr>
            <a:r>
              <a:rPr lang="en-GB" sz="1400" dirty="0" smtClean="0"/>
              <a:t>The spectral efficiency evolves over time as follows in the base case:</a:t>
            </a:r>
          </a:p>
          <a:p>
            <a:pPr lvl="1">
              <a:spcAft>
                <a:spcPts val="600"/>
              </a:spcAft>
            </a:pPr>
            <a:r>
              <a:rPr lang="en-GB" sz="1400" dirty="0" smtClean="0"/>
              <a:t>3G: constant at 0.6bit/s/Hz</a:t>
            </a:r>
          </a:p>
          <a:p>
            <a:pPr lvl="1">
              <a:spcAft>
                <a:spcPts val="600"/>
              </a:spcAft>
            </a:pPr>
            <a:r>
              <a:rPr lang="en-GB" sz="1400" dirty="0" smtClean="0"/>
              <a:t>4G: as presented in this table:</a:t>
            </a:r>
          </a:p>
          <a:p>
            <a:pPr lvl="1">
              <a:spcAft>
                <a:spcPts val="600"/>
              </a:spcAft>
            </a:pPr>
            <a:endParaRPr lang="en-GB" sz="1400" dirty="0" smtClean="0"/>
          </a:p>
          <a:p>
            <a:pPr lvl="1">
              <a:spcAft>
                <a:spcPts val="600"/>
              </a:spcAft>
            </a:pPr>
            <a:endParaRPr lang="en-GB" sz="1400" dirty="0"/>
          </a:p>
          <a:p>
            <a:pPr lvl="1">
              <a:spcAft>
                <a:spcPts val="600"/>
              </a:spcAft>
            </a:pPr>
            <a:endParaRPr lang="en-GB" sz="1400" dirty="0" smtClean="0"/>
          </a:p>
          <a:p>
            <a:pPr lvl="1">
              <a:spcAft>
                <a:spcPts val="600"/>
              </a:spcAft>
            </a:pPr>
            <a:r>
              <a:rPr lang="en-GB" sz="1400" dirty="0" smtClean="0"/>
              <a:t>As presented earlier in this section (in “the “CTRL” sheet” subsection), two sensitivities can modify the spectral efficiency</a:t>
            </a:r>
          </a:p>
          <a:p>
            <a:pPr lvl="3"/>
            <a:r>
              <a:rPr lang="en-GB" sz="1400" dirty="0" smtClean="0"/>
              <a:t>a multiplier of the target value which applies to both 3G and LTE</a:t>
            </a:r>
          </a:p>
          <a:p>
            <a:pPr lvl="3"/>
            <a:r>
              <a:rPr lang="en-GB" sz="1400" dirty="0" smtClean="0"/>
              <a:t>a ratio </a:t>
            </a:r>
            <a:r>
              <a:rPr lang="en-GB" sz="1400" dirty="0"/>
              <a:t>of </a:t>
            </a:r>
            <a:r>
              <a:rPr lang="en-GB" sz="1400" dirty="0" smtClean="0"/>
              <a:t>the low </a:t>
            </a:r>
            <a:r>
              <a:rPr lang="en-GB" sz="1400" dirty="0"/>
              <a:t>to high frequencies spectral efficiency target value in </a:t>
            </a:r>
            <a:r>
              <a:rPr lang="en-GB" sz="1400" dirty="0" smtClean="0"/>
              <a:t>LTE</a:t>
            </a:r>
            <a:endParaRPr lang="en-GB" sz="1400" dirty="0"/>
          </a:p>
        </p:txBody>
      </p:sp>
      <p:sp>
        <p:nvSpPr>
          <p:cNvPr id="4" name="Slide Number Placeholder 3"/>
          <p:cNvSpPr>
            <a:spLocks noGrp="1"/>
          </p:cNvSpPr>
          <p:nvPr>
            <p:ph type="sldNum" sz="quarter" idx="4"/>
          </p:nvPr>
        </p:nvSpPr>
        <p:spPr/>
        <p:txBody>
          <a:bodyPr/>
          <a:lstStyle/>
          <a:p>
            <a:fld id="{E78626B2-E168-480E-BAE6-B60060C6AB83}" type="slidenum">
              <a:rPr lang="en-GB" smtClean="0"/>
              <a:pPr/>
              <a:t>34</a:t>
            </a:fld>
            <a:endParaRPr lang="en-GB" dirty="0"/>
          </a:p>
        </p:txBody>
      </p:sp>
      <p:sp>
        <p:nvSpPr>
          <p:cNvPr id="5" name="Text Placeholder 4"/>
          <p:cNvSpPr>
            <a:spLocks noGrp="1"/>
          </p:cNvSpPr>
          <p:nvPr>
            <p:ph type="body" sz="quarter" idx="14"/>
          </p:nvPr>
        </p:nvSpPr>
        <p:spPr/>
        <p:txBody>
          <a:bodyPr/>
          <a:lstStyle/>
          <a:p>
            <a:endParaRPr lang="en-GB" dirty="0"/>
          </a:p>
        </p:txBody>
      </p:sp>
      <p:sp>
        <p:nvSpPr>
          <p:cNvPr id="6" name="Text Placeholder 5"/>
          <p:cNvSpPr>
            <a:spLocks noGrp="1"/>
          </p:cNvSpPr>
          <p:nvPr>
            <p:ph type="body" sz="quarter" idx="15"/>
          </p:nvPr>
        </p:nvSpPr>
        <p:spPr/>
        <p:txBody>
          <a:bodyPr/>
          <a:lstStyle/>
          <a:p>
            <a:r>
              <a:rPr lang="en-GB" dirty="0"/>
              <a:t>Network parameters and assumptions –</a:t>
            </a:r>
            <a:r>
              <a:rPr lang="en-GB" dirty="0" smtClean="0"/>
              <a:t> capacity</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628532376"/>
              </p:ext>
            </p:extLst>
          </p:nvPr>
        </p:nvGraphicFramePr>
        <p:xfrm>
          <a:off x="481630" y="3934336"/>
          <a:ext cx="8963879" cy="736600"/>
        </p:xfrm>
        <a:graphic>
          <a:graphicData uri="http://schemas.openxmlformats.org/drawingml/2006/table">
            <a:tbl>
              <a:tblPr firstRow="1" bandRow="1">
                <a:tableStyleId>{5C22544A-7EE6-4342-B048-85BDC9FD1C3A}</a:tableStyleId>
              </a:tblPr>
              <a:tblGrid>
                <a:gridCol w="527287"/>
                <a:gridCol w="527287"/>
                <a:gridCol w="527287"/>
                <a:gridCol w="527287"/>
                <a:gridCol w="527287"/>
                <a:gridCol w="527287"/>
                <a:gridCol w="527287"/>
                <a:gridCol w="527287"/>
                <a:gridCol w="527287"/>
                <a:gridCol w="527287"/>
                <a:gridCol w="527287"/>
                <a:gridCol w="527287"/>
                <a:gridCol w="527287"/>
                <a:gridCol w="527287"/>
                <a:gridCol w="527287"/>
                <a:gridCol w="527287"/>
                <a:gridCol w="527287"/>
              </a:tblGrid>
              <a:tr h="368300">
                <a:tc>
                  <a:txBody>
                    <a:bodyPr/>
                    <a:lstStyle/>
                    <a:p>
                      <a:pPr algn="l" fontAlgn="ctr"/>
                      <a:r>
                        <a:rPr lang="en-GB" sz="1200" b="1" i="0" u="none" strike="noStrike" dirty="0">
                          <a:solidFill>
                            <a:schemeClr val="bg1"/>
                          </a:solidFill>
                          <a:effectLst/>
                          <a:latin typeface="Arial"/>
                        </a:rPr>
                        <a:t>2011</a:t>
                      </a:r>
                    </a:p>
                  </a:txBody>
                  <a:tcPr marL="88900" marR="88900" marT="63500" marB="50800" anchor="ctr"/>
                </a:tc>
                <a:tc>
                  <a:txBody>
                    <a:bodyPr/>
                    <a:lstStyle/>
                    <a:p>
                      <a:pPr algn="l" fontAlgn="ctr"/>
                      <a:r>
                        <a:rPr lang="en-GB" sz="1200" b="1" i="0" u="none" strike="noStrike" dirty="0">
                          <a:solidFill>
                            <a:schemeClr val="bg1"/>
                          </a:solidFill>
                          <a:effectLst/>
                          <a:latin typeface="Arial"/>
                        </a:rPr>
                        <a:t>2012</a:t>
                      </a:r>
                    </a:p>
                  </a:txBody>
                  <a:tcPr marL="88900" marR="88900" marT="63500" marB="50800" anchor="ctr"/>
                </a:tc>
                <a:tc>
                  <a:txBody>
                    <a:bodyPr/>
                    <a:lstStyle/>
                    <a:p>
                      <a:pPr algn="l" fontAlgn="ctr"/>
                      <a:r>
                        <a:rPr lang="en-GB" sz="1200" b="1" i="0" u="none" strike="noStrike" dirty="0">
                          <a:solidFill>
                            <a:schemeClr val="bg1"/>
                          </a:solidFill>
                          <a:effectLst/>
                          <a:latin typeface="Arial"/>
                        </a:rPr>
                        <a:t>2013</a:t>
                      </a:r>
                    </a:p>
                  </a:txBody>
                  <a:tcPr marL="88900" marR="88900" marT="63500" marB="50800" anchor="ctr"/>
                </a:tc>
                <a:tc>
                  <a:txBody>
                    <a:bodyPr/>
                    <a:lstStyle/>
                    <a:p>
                      <a:pPr algn="l" fontAlgn="ctr"/>
                      <a:r>
                        <a:rPr lang="en-GB" sz="1200" b="1" i="0" u="none" strike="noStrike" dirty="0">
                          <a:solidFill>
                            <a:schemeClr val="bg1"/>
                          </a:solidFill>
                          <a:effectLst/>
                          <a:latin typeface="Arial"/>
                        </a:rPr>
                        <a:t>2014</a:t>
                      </a:r>
                    </a:p>
                  </a:txBody>
                  <a:tcPr marL="88900" marR="88900" marT="63500" marB="50800" anchor="ctr"/>
                </a:tc>
                <a:tc>
                  <a:txBody>
                    <a:bodyPr/>
                    <a:lstStyle/>
                    <a:p>
                      <a:pPr algn="l" fontAlgn="ctr"/>
                      <a:r>
                        <a:rPr lang="en-GB" sz="1200" b="1" i="0" u="none" strike="noStrike" dirty="0">
                          <a:solidFill>
                            <a:schemeClr val="bg1"/>
                          </a:solidFill>
                          <a:effectLst/>
                          <a:latin typeface="Arial"/>
                        </a:rPr>
                        <a:t>2015</a:t>
                      </a:r>
                    </a:p>
                  </a:txBody>
                  <a:tcPr marL="88900" marR="88900" marT="63500" marB="50800" anchor="ctr"/>
                </a:tc>
                <a:tc>
                  <a:txBody>
                    <a:bodyPr/>
                    <a:lstStyle/>
                    <a:p>
                      <a:pPr algn="l" fontAlgn="ctr"/>
                      <a:r>
                        <a:rPr lang="en-GB" sz="1200" b="1" i="0" u="none" strike="noStrike" dirty="0">
                          <a:solidFill>
                            <a:schemeClr val="bg1"/>
                          </a:solidFill>
                          <a:effectLst/>
                          <a:latin typeface="Arial"/>
                        </a:rPr>
                        <a:t>2016</a:t>
                      </a:r>
                    </a:p>
                  </a:txBody>
                  <a:tcPr marL="88900" marR="88900" marT="63500" marB="50800" anchor="ctr"/>
                </a:tc>
                <a:tc>
                  <a:txBody>
                    <a:bodyPr/>
                    <a:lstStyle/>
                    <a:p>
                      <a:pPr algn="l" fontAlgn="ctr"/>
                      <a:r>
                        <a:rPr lang="en-GB" sz="1200" b="1" i="0" u="none" strike="noStrike" dirty="0">
                          <a:solidFill>
                            <a:schemeClr val="bg1"/>
                          </a:solidFill>
                          <a:effectLst/>
                          <a:latin typeface="Arial"/>
                        </a:rPr>
                        <a:t>2017</a:t>
                      </a:r>
                    </a:p>
                  </a:txBody>
                  <a:tcPr marL="88900" marR="88900" marT="63500" marB="50800" anchor="ctr"/>
                </a:tc>
                <a:tc>
                  <a:txBody>
                    <a:bodyPr/>
                    <a:lstStyle/>
                    <a:p>
                      <a:pPr algn="l" fontAlgn="ctr"/>
                      <a:r>
                        <a:rPr lang="en-GB" sz="1200" b="1" i="0" u="none" strike="noStrike" dirty="0">
                          <a:solidFill>
                            <a:schemeClr val="bg1"/>
                          </a:solidFill>
                          <a:effectLst/>
                          <a:latin typeface="Arial"/>
                        </a:rPr>
                        <a:t>2018</a:t>
                      </a:r>
                    </a:p>
                  </a:txBody>
                  <a:tcPr marL="88900" marR="88900" marT="63500" marB="50800" anchor="ctr"/>
                </a:tc>
                <a:tc>
                  <a:txBody>
                    <a:bodyPr/>
                    <a:lstStyle/>
                    <a:p>
                      <a:pPr algn="l" fontAlgn="ctr"/>
                      <a:r>
                        <a:rPr lang="en-GB" sz="1200" b="1" i="0" u="none" strike="noStrike" dirty="0">
                          <a:solidFill>
                            <a:schemeClr val="bg1"/>
                          </a:solidFill>
                          <a:effectLst/>
                          <a:latin typeface="Arial"/>
                        </a:rPr>
                        <a:t>2019</a:t>
                      </a:r>
                    </a:p>
                  </a:txBody>
                  <a:tcPr marL="88900" marR="88900" marT="63500" marB="50800" anchor="ctr"/>
                </a:tc>
                <a:tc>
                  <a:txBody>
                    <a:bodyPr/>
                    <a:lstStyle/>
                    <a:p>
                      <a:pPr algn="l" fontAlgn="ctr"/>
                      <a:r>
                        <a:rPr lang="en-GB" sz="1200" b="1" i="0" u="none" strike="noStrike" dirty="0">
                          <a:solidFill>
                            <a:schemeClr val="bg1"/>
                          </a:solidFill>
                          <a:effectLst/>
                          <a:latin typeface="Arial"/>
                        </a:rPr>
                        <a:t>2020</a:t>
                      </a:r>
                    </a:p>
                  </a:txBody>
                  <a:tcPr marL="88900" marR="88900" marT="63500" marB="50800" anchor="ctr"/>
                </a:tc>
                <a:tc>
                  <a:txBody>
                    <a:bodyPr/>
                    <a:lstStyle/>
                    <a:p>
                      <a:pPr algn="l" fontAlgn="ctr"/>
                      <a:r>
                        <a:rPr lang="en-GB" sz="1200" b="1" i="0" u="none" strike="noStrike" dirty="0">
                          <a:solidFill>
                            <a:schemeClr val="bg1"/>
                          </a:solidFill>
                          <a:effectLst/>
                          <a:latin typeface="Arial"/>
                        </a:rPr>
                        <a:t>2021</a:t>
                      </a:r>
                    </a:p>
                  </a:txBody>
                  <a:tcPr marL="88900" marR="88900" marT="63500" marB="50800" anchor="ctr"/>
                </a:tc>
                <a:tc>
                  <a:txBody>
                    <a:bodyPr/>
                    <a:lstStyle/>
                    <a:p>
                      <a:pPr algn="l" fontAlgn="ctr"/>
                      <a:r>
                        <a:rPr lang="en-GB" sz="1200" b="1" i="0" u="none" strike="noStrike" dirty="0">
                          <a:solidFill>
                            <a:schemeClr val="bg1"/>
                          </a:solidFill>
                          <a:effectLst/>
                          <a:latin typeface="Arial"/>
                        </a:rPr>
                        <a:t>2022</a:t>
                      </a:r>
                    </a:p>
                  </a:txBody>
                  <a:tcPr marL="88900" marR="88900" marT="63500" marB="50800" anchor="ctr"/>
                </a:tc>
                <a:tc>
                  <a:txBody>
                    <a:bodyPr/>
                    <a:lstStyle/>
                    <a:p>
                      <a:pPr algn="l" fontAlgn="ctr"/>
                      <a:r>
                        <a:rPr lang="en-GB" sz="1200" b="1" i="0" u="none" strike="noStrike" dirty="0">
                          <a:solidFill>
                            <a:schemeClr val="bg1"/>
                          </a:solidFill>
                          <a:effectLst/>
                          <a:latin typeface="Arial"/>
                        </a:rPr>
                        <a:t>2023</a:t>
                      </a:r>
                    </a:p>
                  </a:txBody>
                  <a:tcPr marL="88900" marR="88900" marT="63500" marB="50800" anchor="ctr"/>
                </a:tc>
                <a:tc>
                  <a:txBody>
                    <a:bodyPr/>
                    <a:lstStyle/>
                    <a:p>
                      <a:pPr algn="l" fontAlgn="ctr"/>
                      <a:r>
                        <a:rPr lang="en-GB" sz="1200" b="1" i="0" u="none" strike="noStrike" dirty="0">
                          <a:solidFill>
                            <a:schemeClr val="bg1"/>
                          </a:solidFill>
                          <a:effectLst/>
                          <a:latin typeface="Arial"/>
                        </a:rPr>
                        <a:t>2024</a:t>
                      </a:r>
                    </a:p>
                  </a:txBody>
                  <a:tcPr marL="88900" marR="88900" marT="63500" marB="50800" anchor="ctr"/>
                </a:tc>
                <a:tc>
                  <a:txBody>
                    <a:bodyPr/>
                    <a:lstStyle/>
                    <a:p>
                      <a:pPr algn="l" fontAlgn="ctr"/>
                      <a:r>
                        <a:rPr lang="en-GB" sz="1200" b="1" i="0" u="none" strike="noStrike" dirty="0">
                          <a:solidFill>
                            <a:schemeClr val="bg1"/>
                          </a:solidFill>
                          <a:effectLst/>
                          <a:latin typeface="Arial"/>
                        </a:rPr>
                        <a:t>2025</a:t>
                      </a:r>
                    </a:p>
                  </a:txBody>
                  <a:tcPr marL="88900" marR="88900" marT="63500" marB="50800" anchor="ctr"/>
                </a:tc>
                <a:tc>
                  <a:txBody>
                    <a:bodyPr/>
                    <a:lstStyle/>
                    <a:p>
                      <a:pPr algn="l" fontAlgn="ctr"/>
                      <a:r>
                        <a:rPr lang="en-GB" sz="1200" b="1" i="0" u="none" strike="noStrike" dirty="0">
                          <a:solidFill>
                            <a:schemeClr val="bg1"/>
                          </a:solidFill>
                          <a:effectLst/>
                          <a:latin typeface="Arial"/>
                        </a:rPr>
                        <a:t>2026</a:t>
                      </a:r>
                    </a:p>
                  </a:txBody>
                  <a:tcPr marL="88900" marR="88900" marT="63500" marB="50800" anchor="ctr"/>
                </a:tc>
                <a:tc>
                  <a:txBody>
                    <a:bodyPr/>
                    <a:lstStyle/>
                    <a:p>
                      <a:pPr algn="l" fontAlgn="ctr"/>
                      <a:r>
                        <a:rPr lang="en-GB" sz="1200" b="1" i="0" u="none" strike="noStrike" dirty="0">
                          <a:solidFill>
                            <a:schemeClr val="bg1"/>
                          </a:solidFill>
                          <a:effectLst/>
                          <a:latin typeface="Arial"/>
                        </a:rPr>
                        <a:t>2027</a:t>
                      </a:r>
                    </a:p>
                  </a:txBody>
                  <a:tcPr marL="88900" marR="88900" marT="63500" marB="50800" anchor="ctr"/>
                </a:tc>
              </a:tr>
              <a:tr h="368300">
                <a:tc>
                  <a:txBody>
                    <a:bodyPr/>
                    <a:lstStyle/>
                    <a:p>
                      <a:pPr algn="l" fontAlgn="ctr"/>
                      <a:r>
                        <a:rPr lang="en-GB" sz="1200" b="0" i="0" u="none" strike="noStrike" dirty="0">
                          <a:solidFill>
                            <a:schemeClr val="tx2"/>
                          </a:solidFill>
                          <a:effectLst/>
                          <a:latin typeface="Arial"/>
                        </a:rPr>
                        <a:t>0.95 </a:t>
                      </a:r>
                    </a:p>
                  </a:txBody>
                  <a:tcPr marL="88900" marR="88900" marT="63500" marB="50800" anchor="ctr"/>
                </a:tc>
                <a:tc>
                  <a:txBody>
                    <a:bodyPr/>
                    <a:lstStyle/>
                    <a:p>
                      <a:pPr algn="l" fontAlgn="ctr"/>
                      <a:r>
                        <a:rPr lang="en-GB" sz="1200" b="0" i="0" u="none" strike="noStrike" dirty="0">
                          <a:solidFill>
                            <a:schemeClr val="tx2"/>
                          </a:solidFill>
                          <a:effectLst/>
                          <a:latin typeface="Arial"/>
                        </a:rPr>
                        <a:t>1.00 </a:t>
                      </a:r>
                    </a:p>
                  </a:txBody>
                  <a:tcPr marL="88900" marR="88900" marT="63500" marB="50800" anchor="ctr"/>
                </a:tc>
                <a:tc>
                  <a:txBody>
                    <a:bodyPr/>
                    <a:lstStyle/>
                    <a:p>
                      <a:pPr algn="l" fontAlgn="ctr"/>
                      <a:r>
                        <a:rPr lang="en-GB" sz="1200" b="0" i="0" u="none" strike="noStrike" dirty="0">
                          <a:solidFill>
                            <a:schemeClr val="tx2"/>
                          </a:solidFill>
                          <a:effectLst/>
                          <a:latin typeface="Arial"/>
                        </a:rPr>
                        <a:t>1.05 </a:t>
                      </a:r>
                    </a:p>
                  </a:txBody>
                  <a:tcPr marL="88900" marR="88900" marT="63500" marB="50800" anchor="ctr"/>
                </a:tc>
                <a:tc>
                  <a:txBody>
                    <a:bodyPr/>
                    <a:lstStyle/>
                    <a:p>
                      <a:pPr algn="l" fontAlgn="ctr"/>
                      <a:r>
                        <a:rPr lang="en-GB" sz="1200" b="0" i="0" u="none" strike="noStrike" dirty="0">
                          <a:solidFill>
                            <a:schemeClr val="tx2"/>
                          </a:solidFill>
                          <a:effectLst/>
                          <a:latin typeface="Arial"/>
                        </a:rPr>
                        <a:t>1.18 </a:t>
                      </a:r>
                    </a:p>
                  </a:txBody>
                  <a:tcPr marL="88900" marR="88900" marT="63500" marB="50800" anchor="ctr"/>
                </a:tc>
                <a:tc>
                  <a:txBody>
                    <a:bodyPr/>
                    <a:lstStyle/>
                    <a:p>
                      <a:pPr algn="l" fontAlgn="ctr"/>
                      <a:r>
                        <a:rPr lang="en-GB" sz="1200" b="0" i="0" u="none" strike="noStrike" dirty="0">
                          <a:solidFill>
                            <a:schemeClr val="tx2"/>
                          </a:solidFill>
                          <a:effectLst/>
                          <a:latin typeface="Arial"/>
                        </a:rPr>
                        <a:t>1.31 </a:t>
                      </a:r>
                    </a:p>
                  </a:txBody>
                  <a:tcPr marL="88900" marR="88900" marT="63500" marB="50800" anchor="ctr"/>
                </a:tc>
                <a:tc>
                  <a:txBody>
                    <a:bodyPr/>
                    <a:lstStyle/>
                    <a:p>
                      <a:pPr algn="l" fontAlgn="ctr"/>
                      <a:r>
                        <a:rPr lang="en-GB" sz="1200" b="0" i="0" u="none" strike="noStrike" dirty="0">
                          <a:solidFill>
                            <a:schemeClr val="tx2"/>
                          </a:solidFill>
                          <a:effectLst/>
                          <a:latin typeface="Arial"/>
                        </a:rPr>
                        <a:t>1.44 </a:t>
                      </a:r>
                    </a:p>
                  </a:txBody>
                  <a:tcPr marL="88900" marR="88900" marT="63500" marB="50800" anchor="ctr"/>
                </a:tc>
                <a:tc>
                  <a:txBody>
                    <a:bodyPr/>
                    <a:lstStyle/>
                    <a:p>
                      <a:pPr algn="l" fontAlgn="ctr"/>
                      <a:r>
                        <a:rPr lang="en-GB" sz="1200" b="0" i="0" u="none" strike="noStrike" dirty="0">
                          <a:solidFill>
                            <a:schemeClr val="tx2"/>
                          </a:solidFill>
                          <a:effectLst/>
                          <a:latin typeface="Arial"/>
                        </a:rPr>
                        <a:t>1.57 </a:t>
                      </a:r>
                    </a:p>
                  </a:txBody>
                  <a:tcPr marL="88900" marR="88900" marT="63500" marB="50800" anchor="ctr"/>
                </a:tc>
                <a:tc>
                  <a:txBody>
                    <a:bodyPr/>
                    <a:lstStyle/>
                    <a:p>
                      <a:pPr algn="l" fontAlgn="ctr"/>
                      <a:r>
                        <a:rPr lang="en-GB" sz="1200" b="0" i="0" u="none" strike="noStrike" dirty="0">
                          <a:solidFill>
                            <a:schemeClr val="tx2"/>
                          </a:solidFill>
                          <a:effectLst/>
                          <a:latin typeface="Arial"/>
                        </a:rPr>
                        <a:t>1.70 </a:t>
                      </a:r>
                    </a:p>
                  </a:txBody>
                  <a:tcPr marL="88900" marR="88900" marT="63500" marB="50800" anchor="ctr"/>
                </a:tc>
                <a:tc>
                  <a:txBody>
                    <a:bodyPr/>
                    <a:lstStyle/>
                    <a:p>
                      <a:pPr algn="l" fontAlgn="ctr"/>
                      <a:r>
                        <a:rPr lang="en-GB" sz="1200" b="0" i="0" u="none" strike="noStrike" dirty="0">
                          <a:solidFill>
                            <a:schemeClr val="tx2"/>
                          </a:solidFill>
                          <a:effectLst/>
                          <a:latin typeface="Arial"/>
                        </a:rPr>
                        <a:t>1.83 </a:t>
                      </a:r>
                    </a:p>
                  </a:txBody>
                  <a:tcPr marL="88900" marR="88900" marT="63500" marB="50800" anchor="ctr"/>
                </a:tc>
                <a:tc>
                  <a:txBody>
                    <a:bodyPr/>
                    <a:lstStyle/>
                    <a:p>
                      <a:pPr algn="l" fontAlgn="ctr"/>
                      <a:r>
                        <a:rPr lang="en-GB" sz="1200" b="0" i="0" u="none" strike="noStrike" dirty="0">
                          <a:solidFill>
                            <a:schemeClr val="tx2"/>
                          </a:solidFill>
                          <a:effectLst/>
                          <a:latin typeface="Arial"/>
                        </a:rPr>
                        <a:t>1.96 </a:t>
                      </a:r>
                    </a:p>
                  </a:txBody>
                  <a:tcPr marL="88900" marR="88900" marT="63500" marB="50800" anchor="ctr"/>
                </a:tc>
                <a:tc>
                  <a:txBody>
                    <a:bodyPr/>
                    <a:lstStyle/>
                    <a:p>
                      <a:pPr algn="l" fontAlgn="ctr"/>
                      <a:r>
                        <a:rPr lang="en-GB" sz="1200" b="0" i="0" u="none" strike="noStrike" dirty="0">
                          <a:solidFill>
                            <a:schemeClr val="tx2"/>
                          </a:solidFill>
                          <a:effectLst/>
                          <a:latin typeface="Arial"/>
                        </a:rPr>
                        <a:t>2.09 </a:t>
                      </a:r>
                    </a:p>
                  </a:txBody>
                  <a:tcPr marL="88900" marR="88900" marT="63500" marB="50800" anchor="ctr"/>
                </a:tc>
                <a:tc>
                  <a:txBody>
                    <a:bodyPr/>
                    <a:lstStyle/>
                    <a:p>
                      <a:pPr algn="l" fontAlgn="ctr"/>
                      <a:r>
                        <a:rPr lang="en-GB" sz="1200" b="0" i="0" u="none" strike="noStrike" dirty="0">
                          <a:solidFill>
                            <a:schemeClr val="tx2"/>
                          </a:solidFill>
                          <a:effectLst/>
                          <a:latin typeface="Arial"/>
                        </a:rPr>
                        <a:t>2.22 </a:t>
                      </a:r>
                    </a:p>
                  </a:txBody>
                  <a:tcPr marL="88900" marR="88900" marT="63500" marB="50800" anchor="ctr"/>
                </a:tc>
                <a:tc>
                  <a:txBody>
                    <a:bodyPr/>
                    <a:lstStyle/>
                    <a:p>
                      <a:pPr algn="l" fontAlgn="ctr"/>
                      <a:r>
                        <a:rPr lang="en-GB" sz="1200" b="0" i="0" u="none" strike="noStrike" dirty="0">
                          <a:solidFill>
                            <a:schemeClr val="tx2"/>
                          </a:solidFill>
                          <a:effectLst/>
                          <a:latin typeface="Arial"/>
                        </a:rPr>
                        <a:t>2.35 </a:t>
                      </a:r>
                    </a:p>
                  </a:txBody>
                  <a:tcPr marL="88900" marR="88900" marT="63500" marB="50800" anchor="ctr"/>
                </a:tc>
                <a:tc>
                  <a:txBody>
                    <a:bodyPr/>
                    <a:lstStyle/>
                    <a:p>
                      <a:pPr algn="l" fontAlgn="ctr"/>
                      <a:r>
                        <a:rPr lang="en-GB" sz="1200" b="0" i="0" u="none" strike="noStrike" dirty="0">
                          <a:solidFill>
                            <a:schemeClr val="tx2"/>
                          </a:solidFill>
                          <a:effectLst/>
                          <a:latin typeface="Arial"/>
                        </a:rPr>
                        <a:t>2.48 </a:t>
                      </a:r>
                    </a:p>
                  </a:txBody>
                  <a:tcPr marL="88900" marR="88900" marT="63500" marB="50800" anchor="ctr"/>
                </a:tc>
                <a:tc>
                  <a:txBody>
                    <a:bodyPr/>
                    <a:lstStyle/>
                    <a:p>
                      <a:pPr algn="l" fontAlgn="ctr"/>
                      <a:r>
                        <a:rPr lang="en-GB" sz="1200" b="0" i="0" u="none" strike="noStrike" dirty="0">
                          <a:solidFill>
                            <a:schemeClr val="tx2"/>
                          </a:solidFill>
                          <a:effectLst/>
                          <a:latin typeface="Arial"/>
                        </a:rPr>
                        <a:t>2.61 </a:t>
                      </a:r>
                    </a:p>
                  </a:txBody>
                  <a:tcPr marL="88900" marR="88900" marT="63500" marB="50800" anchor="ctr"/>
                </a:tc>
                <a:tc>
                  <a:txBody>
                    <a:bodyPr/>
                    <a:lstStyle/>
                    <a:p>
                      <a:pPr algn="l" fontAlgn="ctr"/>
                      <a:r>
                        <a:rPr lang="en-GB" sz="1200" b="0" i="0" u="none" strike="noStrike" dirty="0">
                          <a:solidFill>
                            <a:schemeClr val="tx2"/>
                          </a:solidFill>
                          <a:effectLst/>
                          <a:latin typeface="Arial"/>
                        </a:rPr>
                        <a:t>2.74 </a:t>
                      </a:r>
                    </a:p>
                  </a:txBody>
                  <a:tcPr marL="88900" marR="88900" marT="63500" marB="50800" anchor="ctr"/>
                </a:tc>
                <a:tc>
                  <a:txBody>
                    <a:bodyPr/>
                    <a:lstStyle/>
                    <a:p>
                      <a:pPr algn="l" fontAlgn="ctr"/>
                      <a:r>
                        <a:rPr lang="en-GB" sz="1200" b="0" i="0" u="none" strike="noStrike" dirty="0">
                          <a:solidFill>
                            <a:schemeClr val="tx2"/>
                          </a:solidFill>
                          <a:effectLst/>
                          <a:latin typeface="Arial"/>
                        </a:rPr>
                        <a:t>2.87 </a:t>
                      </a:r>
                    </a:p>
                  </a:txBody>
                  <a:tcPr marL="88900" marR="88900" marT="63500" marB="50800" anchor="ctr"/>
                </a:tc>
              </a:tr>
            </a:tbl>
          </a:graphicData>
        </a:graphic>
      </p:graphicFrame>
    </p:spTree>
    <p:extLst>
      <p:ext uri="{BB962C8B-B14F-4D97-AF65-F5344CB8AC3E}">
        <p14:creationId xmlns:p14="http://schemas.microsoft.com/office/powerpoint/2010/main" val="22025070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E78626B2-E168-480E-BAE6-B60060C6AB83}" type="slidenum">
              <a:rPr lang="en-GB" smtClean="0"/>
              <a:pPr/>
              <a:t>35</a:t>
            </a:fld>
            <a:endParaRPr lang="en-GB" dirty="0"/>
          </a:p>
        </p:txBody>
      </p:sp>
      <p:graphicFrame>
        <p:nvGraphicFramePr>
          <p:cNvPr id="7" name="Table Placeholder 8"/>
          <p:cNvGraphicFramePr>
            <a:graphicFrameLocks noGrp="1"/>
          </p:cNvGraphicFramePr>
          <p:nvPr>
            <p:ph type="tbl" sz="quarter" idx="14"/>
            <p:extLst>
              <p:ext uri="{D42A27DB-BD31-4B8C-83A1-F6EECF244321}">
                <p14:modId xmlns:p14="http://schemas.microsoft.com/office/powerpoint/2010/main" val="3225376095"/>
              </p:ext>
            </p:extLst>
          </p:nvPr>
        </p:nvGraphicFramePr>
        <p:xfrm>
          <a:off x="720725" y="1800225"/>
          <a:ext cx="7027719" cy="2426964"/>
        </p:xfrm>
        <a:graphic>
          <a:graphicData uri="http://schemas.openxmlformats.org/drawingml/2006/table">
            <a:tbl>
              <a:tblPr firstRow="1" bandRow="1">
                <a:tableStyleId>{5C22544A-7EE6-4342-B048-85BDC9FD1C3A}</a:tableStyleId>
              </a:tblPr>
              <a:tblGrid>
                <a:gridCol w="7027719"/>
              </a:tblGrid>
              <a:tr h="404494">
                <a:tc>
                  <a:txBody>
                    <a:bodyPr/>
                    <a:lstStyle/>
                    <a:p>
                      <a:r>
                        <a:rPr lang="en-GB" sz="1400" b="0" kern="1200" dirty="0" smtClean="0">
                          <a:solidFill>
                            <a:srgbClr val="7F7F7F"/>
                          </a:solidFill>
                          <a:latin typeface="+mn-lt"/>
                          <a:ea typeface="+mn-ea"/>
                          <a:cs typeface="+mn-cs"/>
                        </a:rPr>
                        <a:t>Overview</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Excel formulae used</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Market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Network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1" kern="1200" dirty="0" smtClean="0">
                          <a:solidFill>
                            <a:schemeClr val="tx2"/>
                          </a:solidFill>
                          <a:latin typeface="+mn-lt"/>
                          <a:ea typeface="+mn-ea"/>
                          <a:cs typeface="+mn-cs"/>
                        </a:rPr>
                        <a:t>Network calculations</a:t>
                      </a:r>
                      <a:endParaRPr lang="en-GB" sz="1400" b="1" kern="1200" dirty="0">
                        <a:solidFill>
                          <a:schemeClr val="tx2"/>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D4EFFF"/>
                    </a:solidFill>
                  </a:tcPr>
                </a:tc>
              </a:tr>
              <a:tr h="404494">
                <a:tc>
                  <a:txBody>
                    <a:bodyPr/>
                    <a:lstStyle/>
                    <a:p>
                      <a:r>
                        <a:rPr lang="en-GB" sz="1400" b="0" kern="1200" dirty="0" smtClean="0">
                          <a:solidFill>
                            <a:srgbClr val="7F7F7F"/>
                          </a:solidFill>
                          <a:latin typeface="+mn-lt"/>
                          <a:ea typeface="+mn-ea"/>
                          <a:cs typeface="+mn-cs"/>
                        </a:rPr>
                        <a:t>Results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no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4556518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Coverage and capacity sites: definitions</a:t>
            </a:r>
            <a:endParaRPr lang="en-GB" dirty="0"/>
          </a:p>
        </p:txBody>
      </p:sp>
      <p:sp>
        <p:nvSpPr>
          <p:cNvPr id="5" name="Text Placeholder 4"/>
          <p:cNvSpPr>
            <a:spLocks noGrp="1"/>
          </p:cNvSpPr>
          <p:nvPr>
            <p:ph type="body" sz="quarter" idx="12"/>
          </p:nvPr>
        </p:nvSpPr>
        <p:spPr/>
        <p:txBody>
          <a:bodyPr/>
          <a:lstStyle/>
          <a:p>
            <a:r>
              <a:rPr lang="en-GB" sz="1400" dirty="0" smtClean="0"/>
              <a:t>We define the various categories of site as follows:</a:t>
            </a:r>
          </a:p>
          <a:p>
            <a:pPr lvl="1"/>
            <a:r>
              <a:rPr lang="en-GB" sz="1400" i="1" dirty="0" smtClean="0"/>
              <a:t>Pure </a:t>
            </a:r>
            <a:r>
              <a:rPr lang="en-GB" sz="1400" i="1" dirty="0"/>
              <a:t>coverage site</a:t>
            </a:r>
            <a:r>
              <a:rPr lang="en-GB" sz="1400" dirty="0"/>
              <a:t>: </a:t>
            </a:r>
            <a:r>
              <a:rPr lang="en-GB" sz="1400" dirty="0" smtClean="0"/>
              <a:t>a site which is required to provide contiguous mobile coverage </a:t>
            </a:r>
            <a:r>
              <a:rPr lang="en-GB" sz="1400" dirty="0"/>
              <a:t>for a given </a:t>
            </a:r>
            <a:r>
              <a:rPr lang="en-GB" sz="1400" dirty="0" smtClean="0"/>
              <a:t>technology and is only fitted with radio </a:t>
            </a:r>
            <a:r>
              <a:rPr lang="en-GB" sz="1400" dirty="0"/>
              <a:t>equipment </a:t>
            </a:r>
            <a:r>
              <a:rPr lang="en-GB" sz="1400" dirty="0" smtClean="0"/>
              <a:t>for </a:t>
            </a:r>
            <a:r>
              <a:rPr lang="en-GB" sz="1400" dirty="0"/>
              <a:t>a single spectrum band (the coverage </a:t>
            </a:r>
            <a:r>
              <a:rPr lang="en-GB" sz="1400" dirty="0" smtClean="0"/>
              <a:t>band for that technology)</a:t>
            </a:r>
            <a:endParaRPr lang="en-GB" sz="1400" dirty="0"/>
          </a:p>
          <a:p>
            <a:pPr lvl="1"/>
            <a:r>
              <a:rPr lang="en-GB" sz="1400" i="1" dirty="0"/>
              <a:t>Coverage site with capacity upgrade</a:t>
            </a:r>
            <a:r>
              <a:rPr lang="en-GB" sz="1400" dirty="0"/>
              <a:t>: </a:t>
            </a:r>
            <a:r>
              <a:rPr lang="en-GB" sz="1400" dirty="0" smtClean="0"/>
              <a:t>a site which started out as a pure coverage site but which has been upgraded with more radio </a:t>
            </a:r>
            <a:r>
              <a:rPr lang="en-GB" sz="1400" dirty="0"/>
              <a:t>equipment </a:t>
            </a:r>
            <a:r>
              <a:rPr lang="en-GB" sz="1400" dirty="0" smtClean="0"/>
              <a:t>using </a:t>
            </a:r>
            <a:r>
              <a:rPr lang="en-GB" sz="1400" dirty="0"/>
              <a:t>the same technology </a:t>
            </a:r>
            <a:r>
              <a:rPr lang="en-GB" sz="1400" dirty="0" smtClean="0"/>
              <a:t>to support one or more additional spectrum bands that are used to increase capacity</a:t>
            </a:r>
            <a:endParaRPr lang="en-GB" sz="1400" dirty="0"/>
          </a:p>
          <a:p>
            <a:pPr lvl="1"/>
            <a:r>
              <a:rPr lang="en-GB" sz="1400" i="1" dirty="0"/>
              <a:t>Capacity site</a:t>
            </a:r>
            <a:r>
              <a:rPr lang="en-GB" sz="1400" dirty="0"/>
              <a:t>: </a:t>
            </a:r>
            <a:r>
              <a:rPr lang="en-GB" sz="1400" dirty="0" smtClean="0"/>
              <a:t>a site which is deployed to provide extra capacity in an area that is already covered because the nearby coverage sites cannot carry sufficient traffic despite having been upgraded to the maximum extent possible</a:t>
            </a:r>
          </a:p>
          <a:p>
            <a:r>
              <a:rPr lang="en-GB" sz="1400" dirty="0" smtClean="0"/>
              <a:t>For a given operator and technology, the number of physical sites (i.e. masts and roof-tops) is the sum of the pure coverage sites, coverage sites with capacity upgrades, and capacity sites</a:t>
            </a:r>
          </a:p>
          <a:p>
            <a:r>
              <a:rPr lang="en-GB" sz="1400" dirty="0" smtClean="0"/>
              <a:t>Note that a single physical site may accommodate multiple technologies and multiple operators so the total number of physical sites for a given operator will be much less than the sum of the logical sites for each technology. Similarly, the total number of physical sites in Australia is less than the sum of the physical sites for each operator</a:t>
            </a:r>
            <a:endParaRPr lang="en-GB" sz="1400" dirty="0"/>
          </a:p>
        </p:txBody>
      </p:sp>
      <p:sp>
        <p:nvSpPr>
          <p:cNvPr id="2" name="Slide Number Placeholder 1"/>
          <p:cNvSpPr>
            <a:spLocks noGrp="1"/>
          </p:cNvSpPr>
          <p:nvPr>
            <p:ph type="sldNum" sz="quarter" idx="4"/>
          </p:nvPr>
        </p:nvSpPr>
        <p:spPr/>
        <p:txBody>
          <a:bodyPr/>
          <a:lstStyle/>
          <a:p>
            <a:fld id="{E78626B2-E168-480E-BAE6-B60060C6AB83}" type="slidenum">
              <a:rPr lang="en-GB" smtClean="0"/>
              <a:pPr/>
              <a:t>36</a:t>
            </a:fld>
            <a:endParaRPr lang="en-GB" dirty="0"/>
          </a:p>
        </p:txBody>
      </p:sp>
      <p:sp>
        <p:nvSpPr>
          <p:cNvPr id="6" name="Text Placeholder 5"/>
          <p:cNvSpPr>
            <a:spLocks noGrp="1"/>
          </p:cNvSpPr>
          <p:nvPr>
            <p:ph type="body" sz="quarter" idx="14"/>
          </p:nvPr>
        </p:nvSpPr>
        <p:spPr/>
        <p:txBody>
          <a:bodyPr/>
          <a:lstStyle/>
          <a:p>
            <a:endParaRPr lang="en-GB" dirty="0"/>
          </a:p>
        </p:txBody>
      </p:sp>
      <p:sp>
        <p:nvSpPr>
          <p:cNvPr id="7" name="Text Placeholder 6"/>
          <p:cNvSpPr>
            <a:spLocks noGrp="1"/>
          </p:cNvSpPr>
          <p:nvPr>
            <p:ph type="body" sz="quarter" idx="15"/>
          </p:nvPr>
        </p:nvSpPr>
        <p:spPr/>
        <p:txBody>
          <a:bodyPr/>
          <a:lstStyle/>
          <a:p>
            <a:r>
              <a:rPr lang="en-GB" dirty="0"/>
              <a:t>Network calculations</a:t>
            </a:r>
          </a:p>
        </p:txBody>
      </p:sp>
    </p:spTree>
    <p:extLst>
      <p:ext uri="{BB962C8B-B14F-4D97-AF65-F5344CB8AC3E}">
        <p14:creationId xmlns:p14="http://schemas.microsoft.com/office/powerpoint/2010/main" val="19349261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Coverage and capacity sites: calculations</a:t>
            </a:r>
            <a:endParaRPr lang="en-GB" dirty="0"/>
          </a:p>
        </p:txBody>
      </p:sp>
      <p:sp>
        <p:nvSpPr>
          <p:cNvPr id="3" name="Text Placeholder 2"/>
          <p:cNvSpPr>
            <a:spLocks noGrp="1"/>
          </p:cNvSpPr>
          <p:nvPr>
            <p:ph type="body" sz="quarter" idx="12"/>
          </p:nvPr>
        </p:nvSpPr>
        <p:spPr/>
        <p:txBody>
          <a:bodyPr/>
          <a:lstStyle/>
          <a:p>
            <a:pPr>
              <a:spcAft>
                <a:spcPts val="600"/>
              </a:spcAft>
            </a:pPr>
            <a:r>
              <a:rPr lang="en-GB" sz="1300" dirty="0" smtClean="0"/>
              <a:t>Coverage sites:</a:t>
            </a:r>
          </a:p>
          <a:p>
            <a:pPr lvl="1">
              <a:spcAft>
                <a:spcPts val="600"/>
              </a:spcAft>
            </a:pPr>
            <a:r>
              <a:rPr lang="en-GB" sz="1300" dirty="0" smtClean="0"/>
              <a:t>the percentage of area covered in each geotype is multiplied by the total area of the geotype to obtain the area covered</a:t>
            </a:r>
          </a:p>
          <a:p>
            <a:pPr lvl="1">
              <a:spcAft>
                <a:spcPts val="600"/>
              </a:spcAft>
            </a:pPr>
            <a:r>
              <a:rPr lang="en-GB" sz="1300" dirty="0" smtClean="0"/>
              <a:t>the area covered is divided by the </a:t>
            </a:r>
            <a:r>
              <a:rPr lang="en-GB" sz="1300" dirty="0"/>
              <a:t>cell coverage area </a:t>
            </a:r>
            <a:r>
              <a:rPr lang="en-GB" sz="1300" dirty="0" smtClean="0"/>
              <a:t>(described previously) to obtain the number of coverage sites</a:t>
            </a:r>
          </a:p>
          <a:p>
            <a:pPr>
              <a:spcAft>
                <a:spcPts val="600"/>
              </a:spcAft>
            </a:pPr>
            <a:r>
              <a:rPr lang="en-GB" sz="1300" dirty="0" smtClean="0"/>
              <a:t>Uneven </a:t>
            </a:r>
            <a:r>
              <a:rPr lang="en-GB" sz="1300" dirty="0"/>
              <a:t>traffic distribution within </a:t>
            </a:r>
            <a:r>
              <a:rPr lang="en-GB" sz="1300" dirty="0" smtClean="0"/>
              <a:t>each geotype:</a:t>
            </a:r>
          </a:p>
          <a:p>
            <a:pPr lvl="1">
              <a:spcAft>
                <a:spcPts val="600"/>
              </a:spcAft>
            </a:pPr>
            <a:r>
              <a:rPr lang="en-GB" sz="1300" dirty="0" smtClean="0"/>
              <a:t>based on the distribution of traffic on urban sites that is similar to distributions provided by various operators in Australia and elsewhere</a:t>
            </a:r>
          </a:p>
          <a:p>
            <a:pPr lvl="1">
              <a:spcAft>
                <a:spcPts val="600"/>
              </a:spcAft>
            </a:pPr>
            <a:r>
              <a:rPr lang="en-GB" sz="1300" dirty="0" smtClean="0"/>
              <a:t>this uneven distribution of traffic per site is used in the base case; however, the model can also be run with an homogeneous distribution of traffic across sites within each geotype</a:t>
            </a:r>
          </a:p>
          <a:p>
            <a:pPr>
              <a:spcAft>
                <a:spcPts val="600"/>
              </a:spcAft>
            </a:pPr>
            <a:r>
              <a:rPr lang="en-GB" sz="1300" dirty="0" smtClean="0"/>
              <a:t>Capacity upgrades:</a:t>
            </a:r>
          </a:p>
          <a:p>
            <a:pPr lvl="1">
              <a:spcAft>
                <a:spcPts val="600"/>
              </a:spcAft>
            </a:pPr>
            <a:r>
              <a:rPr lang="en-GB" sz="1300" dirty="0" smtClean="0"/>
              <a:t>if the capacity provided by the coverage band first used on the coverage sites is not sufficient to carry the traffic, capacity upgrades are deployed on the coverage sites</a:t>
            </a:r>
          </a:p>
          <a:p>
            <a:pPr lvl="1">
              <a:spcAft>
                <a:spcPts val="600"/>
              </a:spcAft>
            </a:pPr>
            <a:r>
              <a:rPr lang="en-GB" sz="1300" dirty="0" smtClean="0"/>
              <a:t>these capacity upgrades are deployed in one to four capacity bands depending on the technology</a:t>
            </a:r>
          </a:p>
          <a:p>
            <a:pPr lvl="1">
              <a:spcAft>
                <a:spcPts val="600"/>
              </a:spcAft>
            </a:pPr>
            <a:r>
              <a:rPr lang="en-GB" sz="1300" dirty="0" smtClean="0"/>
              <a:t>the number of coverage sites with capacity upgrades reported in the results is the number of coverage sites with </a:t>
            </a:r>
            <a:r>
              <a:rPr lang="en-GB" sz="1300" b="1" dirty="0" smtClean="0"/>
              <a:t>at least</a:t>
            </a:r>
            <a:r>
              <a:rPr lang="en-GB" sz="1300" dirty="0" smtClean="0"/>
              <a:t> one capacity upgrade (i.e. second and subsequent upgrades are not counted separately)</a:t>
            </a:r>
          </a:p>
          <a:p>
            <a:pPr>
              <a:spcAft>
                <a:spcPts val="600"/>
              </a:spcAft>
            </a:pPr>
            <a:r>
              <a:rPr lang="en-GB" sz="1300" dirty="0" smtClean="0"/>
              <a:t>Capacity sites:</a:t>
            </a:r>
          </a:p>
          <a:p>
            <a:pPr lvl="1">
              <a:spcAft>
                <a:spcPts val="600"/>
              </a:spcAft>
            </a:pPr>
            <a:r>
              <a:rPr lang="en-GB" sz="1300" dirty="0" smtClean="0"/>
              <a:t>if the capacity </a:t>
            </a:r>
            <a:r>
              <a:rPr lang="en-GB" sz="1300" dirty="0"/>
              <a:t>provided by the coverage </a:t>
            </a:r>
            <a:r>
              <a:rPr lang="en-GB" sz="1300" dirty="0" smtClean="0"/>
              <a:t>sites, fully upgraded with all available capacity bands, </a:t>
            </a:r>
            <a:r>
              <a:rPr lang="en-GB" sz="1300" dirty="0"/>
              <a:t>is not sufficient to carry the </a:t>
            </a:r>
            <a:r>
              <a:rPr lang="en-GB" sz="1300" dirty="0" smtClean="0"/>
              <a:t>traffic, capacity sites are deployed with all bands (the coverage band and all capacity bands) installed at each capacity site</a:t>
            </a:r>
          </a:p>
        </p:txBody>
      </p:sp>
      <p:sp>
        <p:nvSpPr>
          <p:cNvPr id="4" name="Slide Number Placeholder 3"/>
          <p:cNvSpPr>
            <a:spLocks noGrp="1"/>
          </p:cNvSpPr>
          <p:nvPr>
            <p:ph type="sldNum" sz="quarter" idx="4"/>
          </p:nvPr>
        </p:nvSpPr>
        <p:spPr/>
        <p:txBody>
          <a:bodyPr/>
          <a:lstStyle/>
          <a:p>
            <a:fld id="{E78626B2-E168-480E-BAE6-B60060C6AB83}" type="slidenum">
              <a:rPr lang="en-GB" smtClean="0"/>
              <a:pPr/>
              <a:t>37</a:t>
            </a:fld>
            <a:endParaRPr lang="en-GB" dirty="0"/>
          </a:p>
        </p:txBody>
      </p:sp>
      <p:sp>
        <p:nvSpPr>
          <p:cNvPr id="5" name="Text Placeholder 4"/>
          <p:cNvSpPr>
            <a:spLocks noGrp="1"/>
          </p:cNvSpPr>
          <p:nvPr>
            <p:ph type="body" sz="quarter" idx="14"/>
          </p:nvPr>
        </p:nvSpPr>
        <p:spPr/>
        <p:txBody>
          <a:bodyPr/>
          <a:lstStyle/>
          <a:p>
            <a:endParaRPr lang="en-GB" dirty="0"/>
          </a:p>
        </p:txBody>
      </p:sp>
      <p:sp>
        <p:nvSpPr>
          <p:cNvPr id="6" name="Text Placeholder 5"/>
          <p:cNvSpPr>
            <a:spLocks noGrp="1"/>
          </p:cNvSpPr>
          <p:nvPr>
            <p:ph type="body" sz="quarter" idx="15"/>
          </p:nvPr>
        </p:nvSpPr>
        <p:spPr/>
        <p:txBody>
          <a:bodyPr/>
          <a:lstStyle/>
          <a:p>
            <a:r>
              <a:rPr lang="en-GB" dirty="0"/>
              <a:t>Network calculations</a:t>
            </a:r>
          </a:p>
        </p:txBody>
      </p:sp>
    </p:spTree>
    <p:extLst>
      <p:ext uri="{BB962C8B-B14F-4D97-AF65-F5344CB8AC3E}">
        <p14:creationId xmlns:p14="http://schemas.microsoft.com/office/powerpoint/2010/main" val="25651702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E78626B2-E168-480E-BAE6-B60060C6AB83}" type="slidenum">
              <a:rPr lang="en-GB" smtClean="0"/>
              <a:pPr/>
              <a:t>38</a:t>
            </a:fld>
            <a:endParaRPr lang="en-GB" dirty="0"/>
          </a:p>
        </p:txBody>
      </p:sp>
      <p:graphicFrame>
        <p:nvGraphicFramePr>
          <p:cNvPr id="7" name="Table Placeholder 8"/>
          <p:cNvGraphicFramePr>
            <a:graphicFrameLocks noGrp="1"/>
          </p:cNvGraphicFramePr>
          <p:nvPr>
            <p:ph type="tbl" sz="quarter" idx="14"/>
            <p:extLst>
              <p:ext uri="{D42A27DB-BD31-4B8C-83A1-F6EECF244321}">
                <p14:modId xmlns:p14="http://schemas.microsoft.com/office/powerpoint/2010/main" val="1617105376"/>
              </p:ext>
            </p:extLst>
          </p:nvPr>
        </p:nvGraphicFramePr>
        <p:xfrm>
          <a:off x="720725" y="1800225"/>
          <a:ext cx="7027719" cy="3640446"/>
        </p:xfrm>
        <a:graphic>
          <a:graphicData uri="http://schemas.openxmlformats.org/drawingml/2006/table">
            <a:tbl>
              <a:tblPr firstRow="1" bandRow="1">
                <a:tableStyleId>{5C22544A-7EE6-4342-B048-85BDC9FD1C3A}</a:tableStyleId>
              </a:tblPr>
              <a:tblGrid>
                <a:gridCol w="7027719"/>
              </a:tblGrid>
              <a:tr h="404494">
                <a:tc>
                  <a:txBody>
                    <a:bodyPr/>
                    <a:lstStyle/>
                    <a:p>
                      <a:r>
                        <a:rPr lang="en-GB" sz="1400" b="0" kern="1200" dirty="0" smtClean="0">
                          <a:solidFill>
                            <a:srgbClr val="7F7F7F"/>
                          </a:solidFill>
                          <a:latin typeface="+mn-lt"/>
                          <a:ea typeface="+mn-ea"/>
                          <a:cs typeface="+mn-cs"/>
                        </a:rPr>
                        <a:t>Overview</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Excel formulae used</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Market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Network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Network calculations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1" kern="1200" dirty="0" smtClean="0">
                          <a:solidFill>
                            <a:schemeClr val="tx2"/>
                          </a:solidFill>
                          <a:latin typeface="+mn-lt"/>
                          <a:ea typeface="+mn-ea"/>
                          <a:cs typeface="+mn-cs"/>
                        </a:rPr>
                        <a:t>Results</a:t>
                      </a:r>
                      <a:endParaRPr lang="en-GB" sz="1400" b="1" kern="1200" dirty="0">
                        <a:solidFill>
                          <a:schemeClr val="tx2"/>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D4EFFF"/>
                    </a:solidFill>
                  </a:tcPr>
                </a:tc>
              </a:tr>
              <a:tr h="404494">
                <a:tc>
                  <a:txBody>
                    <a:bodyPr/>
                    <a:lstStyle/>
                    <a:p>
                      <a:r>
                        <a:rPr lang="en-GB" sz="1400" b="1" kern="1200" dirty="0" smtClean="0">
                          <a:solidFill>
                            <a:schemeClr val="tx2"/>
                          </a:solidFill>
                          <a:latin typeface="+mn-lt"/>
                          <a:ea typeface="+mn-ea"/>
                          <a:cs typeface="+mn-cs"/>
                        </a:rPr>
                        <a:t>	Where to read them</a:t>
                      </a:r>
                      <a:endParaRPr lang="en-GB" sz="1400" b="1" kern="1200" dirty="0">
                        <a:solidFill>
                          <a:schemeClr val="tx2"/>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D4EFFF"/>
                    </a:solidFill>
                  </a:tcPr>
                </a:tc>
              </a:tr>
              <a:tr h="404494">
                <a:tc>
                  <a:txBody>
                    <a:bodyPr/>
                    <a:lstStyle/>
                    <a:p>
                      <a:r>
                        <a:rPr lang="en-GB" sz="1400" b="0" kern="1200" dirty="0" smtClean="0">
                          <a:solidFill>
                            <a:srgbClr val="7F7F7F"/>
                          </a:solidFill>
                          <a:latin typeface="+mn-lt"/>
                          <a:ea typeface="+mn-ea"/>
                          <a:cs typeface="+mn-cs"/>
                        </a:rPr>
                        <a:t>	Macros to run the model</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	Sensitivities	</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no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085027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The “Results” worksheet collates the various network dimensioning and cost results for the operator modelled</a:t>
            </a:r>
            <a:endParaRPr lang="en-GB" dirty="0"/>
          </a:p>
        </p:txBody>
      </p:sp>
      <p:sp>
        <p:nvSpPr>
          <p:cNvPr id="5" name="Text Placeholder 4"/>
          <p:cNvSpPr>
            <a:spLocks noGrp="1"/>
          </p:cNvSpPr>
          <p:nvPr>
            <p:ph type="body" sz="quarter" idx="12"/>
          </p:nvPr>
        </p:nvSpPr>
        <p:spPr>
          <a:xfrm>
            <a:off x="242889" y="1476000"/>
            <a:ext cx="9401174" cy="4752000"/>
          </a:xfrm>
        </p:spPr>
        <p:txBody>
          <a:bodyPr/>
          <a:lstStyle/>
          <a:p>
            <a:r>
              <a:rPr lang="en-GB" sz="1400" dirty="0"/>
              <a:t>The results for the active scenario and operator can be seen in the “R - op and scenario selected” </a:t>
            </a:r>
            <a:r>
              <a:rPr lang="en-GB" sz="1400" dirty="0" smtClean="0"/>
              <a:t>worksheet</a:t>
            </a:r>
          </a:p>
          <a:p>
            <a:r>
              <a:rPr lang="en-GB" sz="1400" dirty="0" smtClean="0"/>
              <a:t>All these results are linked in from various worksheets of </a:t>
            </a:r>
            <a:r>
              <a:rPr lang="en-GB" sz="1400" dirty="0"/>
              <a:t>the model: “NW-2G”, “</a:t>
            </a:r>
            <a:r>
              <a:rPr lang="en-GB" sz="1400" dirty="0" smtClean="0"/>
              <a:t>NW-3G</a:t>
            </a:r>
            <a:r>
              <a:rPr lang="en-GB" sz="1400" dirty="0"/>
              <a:t>”, “NW-LTE</a:t>
            </a:r>
            <a:r>
              <a:rPr lang="en-GB" sz="1400" dirty="0" smtClean="0"/>
              <a:t>” and </a:t>
            </a:r>
            <a:r>
              <a:rPr lang="en-GB" sz="1400" dirty="0"/>
              <a:t>“NW-backhaul</a:t>
            </a:r>
            <a:r>
              <a:rPr lang="en-GB" sz="1400" dirty="0" smtClean="0"/>
              <a:t>”</a:t>
            </a:r>
          </a:p>
          <a:p>
            <a:r>
              <a:rPr lang="en-GB" sz="1400" dirty="0" smtClean="0"/>
              <a:t>It contains the following sections:</a:t>
            </a:r>
          </a:p>
          <a:p>
            <a:pPr lvl="1"/>
            <a:r>
              <a:rPr lang="en-GB" sz="1400" dirty="0" smtClean="0"/>
              <a:t>Active equipment: number of BTS, </a:t>
            </a:r>
            <a:r>
              <a:rPr lang="en-GB" sz="1400" dirty="0" err="1"/>
              <a:t>N</a:t>
            </a:r>
            <a:r>
              <a:rPr lang="en-GB" sz="1400" dirty="0" err="1" smtClean="0"/>
              <a:t>odeBs</a:t>
            </a:r>
            <a:r>
              <a:rPr lang="en-GB" sz="1400" dirty="0" smtClean="0"/>
              <a:t> and </a:t>
            </a:r>
            <a:r>
              <a:rPr lang="en-GB" sz="1400" dirty="0" err="1" smtClean="0"/>
              <a:t>eNodeBs</a:t>
            </a:r>
            <a:r>
              <a:rPr lang="en-GB" sz="1400" dirty="0" smtClean="0"/>
              <a:t> (separately for </a:t>
            </a:r>
            <a:r>
              <a:rPr lang="en-GB" sz="1400" dirty="0" err="1" smtClean="0"/>
              <a:t>macrocells</a:t>
            </a:r>
            <a:r>
              <a:rPr lang="en-GB" sz="1400" dirty="0" smtClean="0"/>
              <a:t> and small cells for the latter)</a:t>
            </a:r>
          </a:p>
          <a:p>
            <a:pPr lvl="1"/>
            <a:r>
              <a:rPr lang="en-GB" sz="1400" dirty="0" smtClean="0"/>
              <a:t>Sites by technology: number of logical sites for each technology, separately for pure </a:t>
            </a:r>
            <a:r>
              <a:rPr lang="en-GB" sz="1400" dirty="0"/>
              <a:t>coverage </a:t>
            </a:r>
            <a:r>
              <a:rPr lang="en-GB" sz="1400" dirty="0" smtClean="0"/>
              <a:t>sites, coverage sites </a:t>
            </a:r>
            <a:r>
              <a:rPr lang="en-GB" sz="1400" dirty="0"/>
              <a:t>with capacity </a:t>
            </a:r>
            <a:r>
              <a:rPr lang="en-GB" sz="1400" dirty="0" smtClean="0"/>
              <a:t>upgrade</a:t>
            </a:r>
            <a:r>
              <a:rPr lang="en-GB" sz="1400" dirty="0"/>
              <a:t> </a:t>
            </a:r>
            <a:r>
              <a:rPr lang="en-GB" sz="1400" dirty="0" smtClean="0"/>
              <a:t>and capacity sites; for LTE, there is also a distinction between </a:t>
            </a:r>
            <a:r>
              <a:rPr lang="en-GB" sz="1400" dirty="0" err="1" smtClean="0"/>
              <a:t>macrosites</a:t>
            </a:r>
            <a:r>
              <a:rPr lang="en-GB" sz="1400" dirty="0" smtClean="0"/>
              <a:t> and small cell sites</a:t>
            </a:r>
          </a:p>
          <a:p>
            <a:pPr lvl="1"/>
            <a:r>
              <a:rPr lang="en-GB" sz="1400" dirty="0" smtClean="0"/>
              <a:t>Physical sites: number of total physical sites, new physical sites deployed for LTE, and site upgrades (one upgrade for each technology above the first one on a physical site)</a:t>
            </a:r>
          </a:p>
          <a:p>
            <a:pPr lvl="1"/>
            <a:r>
              <a:rPr lang="en-GB" sz="1400" dirty="0" smtClean="0"/>
              <a:t>A summary of the number of sites by technology in 2012 and 2020 (by </a:t>
            </a:r>
            <a:r>
              <a:rPr lang="en-GB" sz="1400" dirty="0" err="1" smtClean="0"/>
              <a:t>geotype</a:t>
            </a:r>
            <a:r>
              <a:rPr lang="en-GB" sz="1400" dirty="0" smtClean="0"/>
              <a:t> and type of site) and in 2020 and 2025 (totals by technology only)</a:t>
            </a:r>
          </a:p>
          <a:p>
            <a:pPr lvl="1"/>
            <a:r>
              <a:rPr lang="en-GB" sz="1400" dirty="0"/>
              <a:t>Share of capacity used by type of </a:t>
            </a:r>
            <a:r>
              <a:rPr lang="en-GB" sz="1400" dirty="0" smtClean="0"/>
              <a:t>spectrum: tests the capacity provided by low vs. high frequency bands:</a:t>
            </a:r>
          </a:p>
          <a:p>
            <a:pPr lvl="2"/>
            <a:r>
              <a:rPr lang="en-GB" sz="1400" dirty="0" smtClean="0"/>
              <a:t>A </a:t>
            </a:r>
            <a:r>
              <a:rPr lang="en-GB" sz="1400" dirty="0"/>
              <a:t>high-frequency capacity upgrade installed on a site built for coverage at </a:t>
            </a:r>
            <a:r>
              <a:rPr lang="en-GB" sz="1400" dirty="0" smtClean="0"/>
              <a:t>low </a:t>
            </a:r>
            <a:r>
              <a:rPr lang="en-GB" sz="1400" dirty="0"/>
              <a:t>frequency is not able to cover the same area so we check what % of traffic the model expects to be carried at different </a:t>
            </a:r>
            <a:r>
              <a:rPr lang="en-GB" sz="1400" dirty="0" smtClean="0"/>
              <a:t>frequencies</a:t>
            </a:r>
          </a:p>
          <a:p>
            <a:pPr lvl="2"/>
            <a:r>
              <a:rPr lang="en-GB" sz="1400" dirty="0" smtClean="0"/>
              <a:t>As </a:t>
            </a:r>
            <a:r>
              <a:rPr lang="en-GB" sz="1400" dirty="0"/>
              <a:t>a rule of thumb, we want there to be sufficient spectrum available in the coverage band and/or sub-1GHz to be able to carry at least 30% of the traffic to ensure that cell edge users are properly serviced. This condition is always met </a:t>
            </a:r>
            <a:r>
              <a:rPr lang="en-GB" sz="1400" dirty="0" smtClean="0"/>
              <a:t>here in the base case and the sensitivities that we have modelled</a:t>
            </a:r>
            <a:endParaRPr lang="en-GB" sz="1400" dirty="0"/>
          </a:p>
          <a:p>
            <a:pPr lvl="1"/>
            <a:endParaRPr lang="en-GB" sz="1400" dirty="0"/>
          </a:p>
          <a:p>
            <a:endParaRPr lang="en-GB" sz="1400" dirty="0" smtClean="0"/>
          </a:p>
          <a:p>
            <a:endParaRPr lang="en-GB" sz="1400" dirty="0" smtClean="0"/>
          </a:p>
          <a:p>
            <a:endParaRPr lang="en-GB" sz="1400" dirty="0"/>
          </a:p>
        </p:txBody>
      </p:sp>
      <p:sp>
        <p:nvSpPr>
          <p:cNvPr id="2" name="Slide Number Placeholder 1"/>
          <p:cNvSpPr>
            <a:spLocks noGrp="1"/>
          </p:cNvSpPr>
          <p:nvPr>
            <p:ph type="sldNum" sz="quarter" idx="4"/>
          </p:nvPr>
        </p:nvSpPr>
        <p:spPr/>
        <p:txBody>
          <a:bodyPr/>
          <a:lstStyle/>
          <a:p>
            <a:fld id="{E78626B2-E168-480E-BAE6-B60060C6AB83}" type="slidenum">
              <a:rPr lang="en-GB" smtClean="0"/>
              <a:pPr/>
              <a:t>39</a:t>
            </a:fld>
            <a:endParaRPr lang="en-GB" dirty="0"/>
          </a:p>
        </p:txBody>
      </p:sp>
      <p:sp>
        <p:nvSpPr>
          <p:cNvPr id="7" name="Text Placeholder 6"/>
          <p:cNvSpPr>
            <a:spLocks noGrp="1"/>
          </p:cNvSpPr>
          <p:nvPr>
            <p:ph type="body" sz="quarter" idx="15"/>
          </p:nvPr>
        </p:nvSpPr>
        <p:spPr/>
        <p:txBody>
          <a:bodyPr/>
          <a:lstStyle/>
          <a:p>
            <a:r>
              <a:rPr lang="en-GB" dirty="0"/>
              <a:t>Results – </a:t>
            </a:r>
            <a:r>
              <a:rPr lang="en-GB" dirty="0" smtClean="0"/>
              <a:t>where to read them</a:t>
            </a:r>
            <a:endParaRPr lang="en-GB" dirty="0"/>
          </a:p>
        </p:txBody>
      </p:sp>
    </p:spTree>
    <p:extLst>
      <p:ext uri="{BB962C8B-B14F-4D97-AF65-F5344CB8AC3E}">
        <p14:creationId xmlns:p14="http://schemas.microsoft.com/office/powerpoint/2010/main" val="65826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E78626B2-E168-480E-BAE6-B60060C6AB83}" type="slidenum">
              <a:rPr lang="en-GB" smtClean="0"/>
              <a:pPr/>
              <a:t>4</a:t>
            </a:fld>
            <a:endParaRPr lang="en-GB" dirty="0"/>
          </a:p>
        </p:txBody>
      </p:sp>
      <p:graphicFrame>
        <p:nvGraphicFramePr>
          <p:cNvPr id="7" name="Table Placeholder 8"/>
          <p:cNvGraphicFramePr>
            <a:graphicFrameLocks noGrp="1"/>
          </p:cNvGraphicFramePr>
          <p:nvPr>
            <p:ph type="tbl" sz="quarter" idx="14"/>
            <p:extLst>
              <p:ext uri="{D42A27DB-BD31-4B8C-83A1-F6EECF244321}">
                <p14:modId xmlns:p14="http://schemas.microsoft.com/office/powerpoint/2010/main" val="3422102945"/>
              </p:ext>
            </p:extLst>
          </p:nvPr>
        </p:nvGraphicFramePr>
        <p:xfrm>
          <a:off x="720725" y="1800225"/>
          <a:ext cx="7027719" cy="2426964"/>
        </p:xfrm>
        <a:graphic>
          <a:graphicData uri="http://schemas.openxmlformats.org/drawingml/2006/table">
            <a:tbl>
              <a:tblPr firstRow="1" bandRow="1">
                <a:tableStyleId>{5C22544A-7EE6-4342-B048-85BDC9FD1C3A}</a:tableStyleId>
              </a:tblPr>
              <a:tblGrid>
                <a:gridCol w="7027719"/>
              </a:tblGrid>
              <a:tr h="404494">
                <a:tc>
                  <a:txBody>
                    <a:bodyPr/>
                    <a:lstStyle/>
                    <a:p>
                      <a:r>
                        <a:rPr lang="en-GB" sz="1400" b="1" kern="1200" dirty="0" smtClean="0">
                          <a:solidFill>
                            <a:schemeClr val="tx2"/>
                          </a:solidFill>
                          <a:latin typeface="+mn-lt"/>
                          <a:ea typeface="+mn-ea"/>
                          <a:cs typeface="+mn-cs"/>
                        </a:rPr>
                        <a:t>Overview</a:t>
                      </a:r>
                      <a:endParaRPr lang="en-GB" sz="1400" b="1" kern="1200" dirty="0">
                        <a:solidFill>
                          <a:schemeClr val="tx2"/>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solidFill>
                      <a:srgbClr val="D4E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Excel formulae used</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Market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Network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Network calculations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Results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no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5300075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E78626B2-E168-480E-BAE6-B60060C6AB83}" type="slidenum">
              <a:rPr lang="en-GB" smtClean="0"/>
              <a:pPr/>
              <a:t>40</a:t>
            </a:fld>
            <a:endParaRPr lang="en-GB" dirty="0"/>
          </a:p>
        </p:txBody>
      </p:sp>
      <p:graphicFrame>
        <p:nvGraphicFramePr>
          <p:cNvPr id="7" name="Table Placeholder 8"/>
          <p:cNvGraphicFramePr>
            <a:graphicFrameLocks noGrp="1"/>
          </p:cNvGraphicFramePr>
          <p:nvPr>
            <p:ph type="tbl" sz="quarter" idx="14"/>
            <p:extLst>
              <p:ext uri="{D42A27DB-BD31-4B8C-83A1-F6EECF244321}">
                <p14:modId xmlns:p14="http://schemas.microsoft.com/office/powerpoint/2010/main" val="2631675447"/>
              </p:ext>
            </p:extLst>
          </p:nvPr>
        </p:nvGraphicFramePr>
        <p:xfrm>
          <a:off x="720725" y="1800225"/>
          <a:ext cx="7027719" cy="3640446"/>
        </p:xfrm>
        <a:graphic>
          <a:graphicData uri="http://schemas.openxmlformats.org/drawingml/2006/table">
            <a:tbl>
              <a:tblPr firstRow="1" bandRow="1">
                <a:tableStyleId>{5C22544A-7EE6-4342-B048-85BDC9FD1C3A}</a:tableStyleId>
              </a:tblPr>
              <a:tblGrid>
                <a:gridCol w="7027719"/>
              </a:tblGrid>
              <a:tr h="404494">
                <a:tc>
                  <a:txBody>
                    <a:bodyPr/>
                    <a:lstStyle/>
                    <a:p>
                      <a:r>
                        <a:rPr lang="en-GB" sz="1400" b="0" kern="1200" dirty="0" smtClean="0">
                          <a:solidFill>
                            <a:srgbClr val="7F7F7F"/>
                          </a:solidFill>
                          <a:latin typeface="+mn-lt"/>
                          <a:ea typeface="+mn-ea"/>
                          <a:cs typeface="+mn-cs"/>
                        </a:rPr>
                        <a:t>Overview</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Excel formulae used</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Market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Network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Network calculations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1" kern="1200" dirty="0" smtClean="0">
                          <a:solidFill>
                            <a:schemeClr val="tx2"/>
                          </a:solidFill>
                          <a:latin typeface="+mn-lt"/>
                          <a:ea typeface="+mn-ea"/>
                          <a:cs typeface="+mn-cs"/>
                        </a:rPr>
                        <a:t>Results</a:t>
                      </a:r>
                      <a:endParaRPr lang="en-GB" sz="1400" b="1" kern="1200" dirty="0">
                        <a:solidFill>
                          <a:schemeClr val="tx2"/>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D4EFFF"/>
                    </a:solidFill>
                  </a:tcPr>
                </a:tc>
              </a:tr>
              <a:tr h="404494">
                <a:tc>
                  <a:txBody>
                    <a:bodyPr/>
                    <a:lstStyle/>
                    <a:p>
                      <a:r>
                        <a:rPr lang="en-GB" sz="1400" b="0" kern="1200" dirty="0" smtClean="0">
                          <a:solidFill>
                            <a:srgbClr val="7F7F7F"/>
                          </a:solidFill>
                          <a:latin typeface="+mn-lt"/>
                          <a:ea typeface="+mn-ea"/>
                          <a:cs typeface="+mn-cs"/>
                        </a:rPr>
                        <a:t>	Where to read them</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1" kern="1200" dirty="0" smtClean="0">
                          <a:solidFill>
                            <a:schemeClr val="tx2"/>
                          </a:solidFill>
                          <a:latin typeface="+mn-lt"/>
                          <a:ea typeface="+mn-ea"/>
                          <a:cs typeface="+mn-cs"/>
                        </a:rPr>
                        <a:t>	Macros to run the model</a:t>
                      </a:r>
                      <a:endParaRPr lang="en-GB" sz="1400" b="1" kern="1200" dirty="0">
                        <a:solidFill>
                          <a:schemeClr val="tx2"/>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D4E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	Sensitivities	</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no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5046261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macro produces results for all three operators and another one runs some pre-programmed sensitivities</a:t>
            </a:r>
            <a:endParaRPr lang="en-GB" dirty="0"/>
          </a:p>
        </p:txBody>
      </p:sp>
      <p:sp>
        <p:nvSpPr>
          <p:cNvPr id="3" name="Text Placeholder 2"/>
          <p:cNvSpPr>
            <a:spLocks noGrp="1"/>
          </p:cNvSpPr>
          <p:nvPr>
            <p:ph type="body" sz="quarter" idx="12"/>
          </p:nvPr>
        </p:nvSpPr>
        <p:spPr>
          <a:xfrm>
            <a:off x="407345" y="1412500"/>
            <a:ext cx="9216000" cy="4752000"/>
          </a:xfrm>
        </p:spPr>
        <p:txBody>
          <a:bodyPr/>
          <a:lstStyle/>
          <a:p>
            <a:pPr>
              <a:spcAft>
                <a:spcPts val="600"/>
              </a:spcAft>
            </a:pPr>
            <a:r>
              <a:rPr lang="en-GB" sz="1400" dirty="0" smtClean="0"/>
              <a:t>The results for the active scenario </a:t>
            </a:r>
            <a:r>
              <a:rPr lang="en-GB" sz="1400" dirty="0"/>
              <a:t>and operator can be seen in the “R - op and scenario </a:t>
            </a:r>
            <a:r>
              <a:rPr lang="en-GB" sz="1400" dirty="0" smtClean="0"/>
              <a:t>selected” worksheet</a:t>
            </a:r>
          </a:p>
          <a:p>
            <a:pPr>
              <a:spcAft>
                <a:spcPts val="600"/>
              </a:spcAft>
            </a:pPr>
            <a:r>
              <a:rPr lang="en-GB" sz="1400" dirty="0" smtClean="0"/>
              <a:t>To run a scenario for a single operator the following steps need to be followed:</a:t>
            </a:r>
          </a:p>
          <a:p>
            <a:pPr lvl="1">
              <a:spcAft>
                <a:spcPts val="600"/>
              </a:spcAft>
            </a:pPr>
            <a:r>
              <a:rPr lang="en-GB" sz="1400" dirty="0" smtClean="0"/>
              <a:t>Select the operator in cell H17 of the “CTRL” sheet</a:t>
            </a:r>
          </a:p>
          <a:p>
            <a:pPr lvl="1">
              <a:spcAft>
                <a:spcPts val="600"/>
              </a:spcAft>
            </a:pPr>
            <a:r>
              <a:rPr lang="en-GB" sz="1400" dirty="0" smtClean="0"/>
              <a:t>Select the desired value for each sensitivity in the “Sensitivities” section of the </a:t>
            </a:r>
            <a:r>
              <a:rPr lang="en-GB" sz="1400" dirty="0"/>
              <a:t>“CTRL” </a:t>
            </a:r>
            <a:r>
              <a:rPr lang="en-GB" sz="1400" dirty="0" smtClean="0"/>
              <a:t>sheet (from row 41)</a:t>
            </a:r>
          </a:p>
          <a:p>
            <a:pPr lvl="1">
              <a:spcAft>
                <a:spcPts val="600"/>
              </a:spcAft>
            </a:pPr>
            <a:r>
              <a:rPr lang="en-GB" sz="1400" dirty="0" smtClean="0"/>
              <a:t>Press Ctrl+Alt+F9 to recalculate if the model is not set on automatic calculation</a:t>
            </a:r>
            <a:endParaRPr lang="en-GB" sz="1400" dirty="0"/>
          </a:p>
          <a:p>
            <a:pPr>
              <a:spcAft>
                <a:spcPts val="600"/>
              </a:spcAft>
            </a:pPr>
            <a:r>
              <a:rPr lang="en-GB" sz="1400" dirty="0" smtClean="0"/>
              <a:t>A macro has been built to produce the results for each of the three operators for the scenario selected</a:t>
            </a:r>
          </a:p>
          <a:p>
            <a:pPr lvl="1">
              <a:spcAft>
                <a:spcPts val="600"/>
              </a:spcAft>
            </a:pPr>
            <a:r>
              <a:rPr lang="en-GB" sz="1400" dirty="0" smtClean="0"/>
              <a:t>It can </a:t>
            </a:r>
            <a:r>
              <a:rPr lang="en-GB" sz="1400" dirty="0"/>
              <a:t>be run from the “</a:t>
            </a:r>
            <a:r>
              <a:rPr lang="en-GB" sz="1400" dirty="0" smtClean="0"/>
              <a:t>CTRL” worksheet </a:t>
            </a:r>
            <a:r>
              <a:rPr lang="en-GB" sz="1400" dirty="0"/>
              <a:t>by pressing the “Run </a:t>
            </a:r>
            <a:r>
              <a:rPr lang="en-GB" sz="1400" dirty="0" smtClean="0"/>
              <a:t>scenario selected for all three operators” </a:t>
            </a:r>
            <a:r>
              <a:rPr lang="en-GB" sz="1400" dirty="0"/>
              <a:t>button (around cell </a:t>
            </a:r>
            <a:r>
              <a:rPr lang="en-GB" sz="1400" dirty="0" smtClean="0"/>
              <a:t>E10)</a:t>
            </a:r>
          </a:p>
          <a:p>
            <a:pPr lvl="1">
              <a:spcAft>
                <a:spcPts val="600"/>
              </a:spcAft>
            </a:pPr>
            <a:r>
              <a:rPr lang="en-GB" sz="1400" dirty="0" smtClean="0"/>
              <a:t>It is necessary to run this macro to obtain the results at the market level as the market results are built by adding the results from each of the three operators for a given scenario</a:t>
            </a:r>
          </a:p>
          <a:p>
            <a:pPr lvl="1">
              <a:spcAft>
                <a:spcPts val="600"/>
              </a:spcAft>
            </a:pPr>
            <a:r>
              <a:rPr lang="en-GB" sz="1400" dirty="0" smtClean="0"/>
              <a:t>This macro copies the results for each of the operator in respectively </a:t>
            </a:r>
            <a:r>
              <a:rPr lang="en-GB" sz="1400" dirty="0"/>
              <a:t>the sheets “R - Optus-</a:t>
            </a:r>
            <a:r>
              <a:rPr lang="en-GB" sz="1400" dirty="0" err="1"/>
              <a:t>sce</a:t>
            </a:r>
            <a:r>
              <a:rPr lang="en-GB" sz="1400" dirty="0"/>
              <a:t>. </a:t>
            </a:r>
            <a:r>
              <a:rPr lang="en-GB" sz="1400" dirty="0" smtClean="0"/>
              <a:t>selected”,</a:t>
            </a:r>
            <a:br>
              <a:rPr lang="en-GB" sz="1400" dirty="0" smtClean="0"/>
            </a:br>
            <a:r>
              <a:rPr lang="en-GB" sz="1400" dirty="0" smtClean="0"/>
              <a:t>“</a:t>
            </a:r>
            <a:r>
              <a:rPr lang="en-GB" sz="1400" dirty="0"/>
              <a:t>R - Telstra-</a:t>
            </a:r>
            <a:r>
              <a:rPr lang="en-GB" sz="1400" dirty="0" err="1"/>
              <a:t>sce</a:t>
            </a:r>
            <a:r>
              <a:rPr lang="en-GB" sz="1400" dirty="0"/>
              <a:t>. </a:t>
            </a:r>
            <a:r>
              <a:rPr lang="en-GB" sz="1400" dirty="0" smtClean="0"/>
              <a:t>selected</a:t>
            </a:r>
            <a:r>
              <a:rPr lang="en-GB" sz="1400" dirty="0"/>
              <a:t>” and “R - VHA-</a:t>
            </a:r>
            <a:r>
              <a:rPr lang="en-GB" sz="1400" dirty="0" err="1"/>
              <a:t>sce</a:t>
            </a:r>
            <a:r>
              <a:rPr lang="en-GB" sz="1400" dirty="0"/>
              <a:t>. s</a:t>
            </a:r>
            <a:r>
              <a:rPr lang="en-GB" sz="1400" dirty="0" smtClean="0"/>
              <a:t>elected” and aggregates them for the whole market in </a:t>
            </a:r>
            <a:r>
              <a:rPr lang="en-GB" sz="1400" dirty="0"/>
              <a:t>the sheet “R - market-</a:t>
            </a:r>
            <a:r>
              <a:rPr lang="en-GB" sz="1400" dirty="0" err="1"/>
              <a:t>sce</a:t>
            </a:r>
            <a:r>
              <a:rPr lang="en-GB" sz="1400" dirty="0"/>
              <a:t>. s</a:t>
            </a:r>
            <a:r>
              <a:rPr lang="en-GB" sz="1400" dirty="0" smtClean="0"/>
              <a:t>elected”</a:t>
            </a:r>
          </a:p>
          <a:p>
            <a:pPr>
              <a:spcAft>
                <a:spcPts val="600"/>
              </a:spcAft>
            </a:pPr>
            <a:r>
              <a:rPr lang="en-GB" sz="1400" dirty="0" smtClean="0"/>
              <a:t>Another macro calculates and stores the results of the number of logical sites for a list of </a:t>
            </a:r>
            <a:r>
              <a:rPr lang="en-GB" sz="1400" dirty="0"/>
              <a:t>pre-programmed </a:t>
            </a:r>
            <a:r>
              <a:rPr lang="en-GB" sz="1400" dirty="0" smtClean="0"/>
              <a:t>sensitivities</a:t>
            </a:r>
          </a:p>
          <a:p>
            <a:pPr lvl="1">
              <a:spcAft>
                <a:spcPts val="600"/>
              </a:spcAft>
            </a:pPr>
            <a:r>
              <a:rPr lang="en-GB" sz="1400" dirty="0"/>
              <a:t>It can be run from the “CTRL” worksheet by pressing the “Run sensitivities for total sites count in the market” button (around cell </a:t>
            </a:r>
            <a:r>
              <a:rPr lang="en-GB" sz="1400" dirty="0" smtClean="0"/>
              <a:t>K10)</a:t>
            </a:r>
          </a:p>
          <a:p>
            <a:pPr lvl="1">
              <a:spcAft>
                <a:spcPts val="600"/>
              </a:spcAft>
            </a:pPr>
            <a:r>
              <a:rPr lang="en-GB" sz="1400" dirty="0" smtClean="0"/>
              <a:t>The results can be </a:t>
            </a:r>
            <a:r>
              <a:rPr lang="en-GB" sz="1400" dirty="0"/>
              <a:t>seen in the “R - </a:t>
            </a:r>
            <a:r>
              <a:rPr lang="en-GB" sz="1400" dirty="0" smtClean="0"/>
              <a:t>sites” worksheet</a:t>
            </a:r>
            <a:endParaRPr lang="en-GB" sz="1400" dirty="0"/>
          </a:p>
          <a:p>
            <a:pPr lvl="1">
              <a:spcAft>
                <a:spcPts val="600"/>
              </a:spcAft>
            </a:pPr>
            <a:r>
              <a:rPr lang="en-GB" sz="1400" dirty="0" smtClean="0"/>
              <a:t>The list of </a:t>
            </a:r>
            <a:r>
              <a:rPr lang="en-GB" sz="1400" dirty="0"/>
              <a:t> pre-programmed </a:t>
            </a:r>
            <a:r>
              <a:rPr lang="en-GB" sz="1400" dirty="0" smtClean="0"/>
              <a:t>sensitivities run by the macro is described on the next slide</a:t>
            </a:r>
          </a:p>
        </p:txBody>
      </p:sp>
      <p:sp>
        <p:nvSpPr>
          <p:cNvPr id="4" name="Slide Number Placeholder 3"/>
          <p:cNvSpPr>
            <a:spLocks noGrp="1"/>
          </p:cNvSpPr>
          <p:nvPr>
            <p:ph type="sldNum" sz="quarter" idx="4"/>
          </p:nvPr>
        </p:nvSpPr>
        <p:spPr/>
        <p:txBody>
          <a:bodyPr/>
          <a:lstStyle/>
          <a:p>
            <a:fld id="{E78626B2-E168-480E-BAE6-B60060C6AB83}" type="slidenum">
              <a:rPr lang="en-GB" smtClean="0"/>
              <a:pPr/>
              <a:t>41</a:t>
            </a:fld>
            <a:endParaRPr lang="en-GB" dirty="0"/>
          </a:p>
        </p:txBody>
      </p:sp>
      <p:sp>
        <p:nvSpPr>
          <p:cNvPr id="6" name="Text Placeholder 5"/>
          <p:cNvSpPr>
            <a:spLocks noGrp="1"/>
          </p:cNvSpPr>
          <p:nvPr>
            <p:ph type="body" sz="quarter" idx="15"/>
          </p:nvPr>
        </p:nvSpPr>
        <p:spPr/>
        <p:txBody>
          <a:bodyPr/>
          <a:lstStyle/>
          <a:p>
            <a:r>
              <a:rPr lang="en-GB" dirty="0"/>
              <a:t>Results – </a:t>
            </a:r>
            <a:r>
              <a:rPr lang="en-GB" dirty="0" smtClean="0"/>
              <a:t>macros to run the model</a:t>
            </a:r>
            <a:endParaRPr lang="en-GB" dirty="0"/>
          </a:p>
        </p:txBody>
      </p:sp>
    </p:spTree>
    <p:extLst>
      <p:ext uri="{BB962C8B-B14F-4D97-AF65-F5344CB8AC3E}">
        <p14:creationId xmlns:p14="http://schemas.microsoft.com/office/powerpoint/2010/main" val="30864946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E78626B2-E168-480E-BAE6-B60060C6AB83}" type="slidenum">
              <a:rPr lang="en-GB" smtClean="0"/>
              <a:pPr/>
              <a:t>42</a:t>
            </a:fld>
            <a:endParaRPr lang="en-GB" dirty="0"/>
          </a:p>
        </p:txBody>
      </p:sp>
      <p:graphicFrame>
        <p:nvGraphicFramePr>
          <p:cNvPr id="7" name="Table Placeholder 8"/>
          <p:cNvGraphicFramePr>
            <a:graphicFrameLocks noGrp="1"/>
          </p:cNvGraphicFramePr>
          <p:nvPr>
            <p:ph type="tbl" sz="quarter" idx="14"/>
            <p:extLst>
              <p:ext uri="{D42A27DB-BD31-4B8C-83A1-F6EECF244321}">
                <p14:modId xmlns:p14="http://schemas.microsoft.com/office/powerpoint/2010/main" val="1849222849"/>
              </p:ext>
            </p:extLst>
          </p:nvPr>
        </p:nvGraphicFramePr>
        <p:xfrm>
          <a:off x="720725" y="1800225"/>
          <a:ext cx="7027719" cy="3640446"/>
        </p:xfrm>
        <a:graphic>
          <a:graphicData uri="http://schemas.openxmlformats.org/drawingml/2006/table">
            <a:tbl>
              <a:tblPr firstRow="1" bandRow="1">
                <a:tableStyleId>{5C22544A-7EE6-4342-B048-85BDC9FD1C3A}</a:tableStyleId>
              </a:tblPr>
              <a:tblGrid>
                <a:gridCol w="7027719"/>
              </a:tblGrid>
              <a:tr h="404494">
                <a:tc>
                  <a:txBody>
                    <a:bodyPr/>
                    <a:lstStyle/>
                    <a:p>
                      <a:r>
                        <a:rPr lang="en-GB" sz="1400" b="0" kern="1200" dirty="0" smtClean="0">
                          <a:solidFill>
                            <a:srgbClr val="7F7F7F"/>
                          </a:solidFill>
                          <a:latin typeface="+mn-lt"/>
                          <a:ea typeface="+mn-ea"/>
                          <a:cs typeface="+mn-cs"/>
                        </a:rPr>
                        <a:t>Overview</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Excel formulae used</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Market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Network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Network calculations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1" kern="1200" dirty="0" smtClean="0">
                          <a:solidFill>
                            <a:schemeClr val="tx2"/>
                          </a:solidFill>
                          <a:latin typeface="+mn-lt"/>
                          <a:ea typeface="+mn-ea"/>
                          <a:cs typeface="+mn-cs"/>
                        </a:rPr>
                        <a:t>Results</a:t>
                      </a:r>
                      <a:endParaRPr lang="en-GB" sz="1400" b="1" kern="1200" dirty="0">
                        <a:solidFill>
                          <a:schemeClr val="tx2"/>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D4EFFF"/>
                    </a:solidFill>
                  </a:tcPr>
                </a:tc>
              </a:tr>
              <a:tr h="404494">
                <a:tc>
                  <a:txBody>
                    <a:bodyPr/>
                    <a:lstStyle/>
                    <a:p>
                      <a:r>
                        <a:rPr lang="en-GB" sz="1400" b="0" kern="1200" dirty="0" smtClean="0">
                          <a:solidFill>
                            <a:srgbClr val="7F7F7F"/>
                          </a:solidFill>
                          <a:latin typeface="+mn-lt"/>
                          <a:ea typeface="+mn-ea"/>
                          <a:cs typeface="+mn-cs"/>
                        </a:rPr>
                        <a:t>	Where to read them</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	Macros to run the model</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2"/>
                          </a:solidFill>
                          <a:latin typeface="+mn-lt"/>
                          <a:ea typeface="+mn-ea"/>
                          <a:cs typeface="+mn-cs"/>
                        </a:rPr>
                        <a:t>	Sensitivities	</a:t>
                      </a:r>
                      <a:endParaRPr lang="en-GB" sz="1400" b="1" kern="1200" dirty="0">
                        <a:solidFill>
                          <a:schemeClr val="tx2"/>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noFill/>
                      <a:prstDash val="solid"/>
                      <a:round/>
                      <a:headEnd type="none" w="med" len="med"/>
                      <a:tailEnd type="none" w="med" len="med"/>
                    </a:lnB>
                    <a:solidFill>
                      <a:srgbClr val="D4EFFF"/>
                    </a:solidFill>
                  </a:tcPr>
                </a:tc>
              </a:tr>
            </a:tbl>
          </a:graphicData>
        </a:graphic>
      </p:graphicFrame>
    </p:spTree>
    <p:extLst>
      <p:ext uri="{BB962C8B-B14F-4D97-AF65-F5344CB8AC3E}">
        <p14:creationId xmlns:p14="http://schemas.microsoft.com/office/powerpoint/2010/main" val="28927673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model has many pre-programmed sensitivities. We present a selection of the more important ones here</a:t>
            </a:r>
            <a:endParaRPr lang="en-GB" dirty="0"/>
          </a:p>
        </p:txBody>
      </p:sp>
      <p:sp>
        <p:nvSpPr>
          <p:cNvPr id="3" name="Text Placeholder 2"/>
          <p:cNvSpPr>
            <a:spLocks noGrp="1"/>
          </p:cNvSpPr>
          <p:nvPr>
            <p:ph type="body" sz="quarter" idx="12"/>
          </p:nvPr>
        </p:nvSpPr>
        <p:spPr/>
        <p:txBody>
          <a:bodyPr/>
          <a:lstStyle/>
          <a:p>
            <a:r>
              <a:rPr lang="en-GB" sz="1400" dirty="0" smtClean="0"/>
              <a:t>The results of these sensitivities are contained in </a:t>
            </a:r>
            <a:r>
              <a:rPr lang="en-GB" sz="1400" dirty="0"/>
              <a:t>the “R - </a:t>
            </a:r>
            <a:r>
              <a:rPr lang="en-GB" sz="1400" dirty="0" smtClean="0"/>
              <a:t>sites” sheet, first for the total market,  then for each of the operators separately</a:t>
            </a:r>
          </a:p>
          <a:p>
            <a:r>
              <a:rPr lang="en-GB" sz="1400" dirty="0" smtClean="0"/>
              <a:t>These sensitivities are: </a:t>
            </a:r>
          </a:p>
          <a:p>
            <a:pPr lvl="1"/>
            <a:r>
              <a:rPr lang="en-GB" sz="1400" dirty="0" smtClean="0"/>
              <a:t>50% or 100% more traffic – illustrates the impact of underestimating future growth in traffic (or reduced offloading to Wi-Fi)</a:t>
            </a:r>
          </a:p>
          <a:p>
            <a:pPr lvl="1"/>
            <a:r>
              <a:rPr lang="en-GB" sz="1400" dirty="0" smtClean="0"/>
              <a:t>Increased spectral efficiency (60% higher than base case) – our base case assumption is conservative compared to recent third party estimates for Ofcom in the UK</a:t>
            </a:r>
          </a:p>
          <a:p>
            <a:pPr lvl="1"/>
            <a:r>
              <a:rPr lang="en-GB" sz="1400" dirty="0" smtClean="0"/>
              <a:t>No 700MHz or 2.5GHz spectrum – we were asked to consider to what extent a spectrum ‘crunch’ was avoided by the recent 4G auction</a:t>
            </a:r>
          </a:p>
          <a:p>
            <a:pPr lvl="1"/>
            <a:r>
              <a:rPr lang="en-GB" sz="1400" dirty="0" smtClean="0"/>
              <a:t>150MHz, 240MHz or 540MHz of additional spectrum released in 2015, at the national level. A release of a further 240MHz or 540MHz as early as 2015 is unlikely, but making this assumption avoids the situation where the model builds additional capacity sites which are soon made redundant by further spectrum releases</a:t>
            </a:r>
          </a:p>
          <a:p>
            <a:pPr lvl="1"/>
            <a:r>
              <a:rPr lang="en-GB" sz="1400" dirty="0" smtClean="0"/>
              <a:t>Higher proportion of traffic in the busy hour (11% versus 7%) – illustrates the impact of having much more peaky data traffic in future. Effect is very similar to adding more traffic overall</a:t>
            </a:r>
          </a:p>
        </p:txBody>
      </p:sp>
      <p:sp>
        <p:nvSpPr>
          <p:cNvPr id="4" name="Slide Number Placeholder 3"/>
          <p:cNvSpPr>
            <a:spLocks noGrp="1"/>
          </p:cNvSpPr>
          <p:nvPr>
            <p:ph type="sldNum" sz="quarter" idx="4"/>
          </p:nvPr>
        </p:nvSpPr>
        <p:spPr/>
        <p:txBody>
          <a:bodyPr/>
          <a:lstStyle/>
          <a:p>
            <a:fld id="{E78626B2-E168-480E-BAE6-B60060C6AB83}" type="slidenum">
              <a:rPr lang="en-GB" smtClean="0"/>
              <a:pPr/>
              <a:t>43</a:t>
            </a:fld>
            <a:endParaRPr lang="en-GB" dirty="0"/>
          </a:p>
        </p:txBody>
      </p:sp>
      <p:sp>
        <p:nvSpPr>
          <p:cNvPr id="5" name="Text Placeholder 4"/>
          <p:cNvSpPr>
            <a:spLocks noGrp="1"/>
          </p:cNvSpPr>
          <p:nvPr>
            <p:ph type="body" sz="quarter" idx="14"/>
          </p:nvPr>
        </p:nvSpPr>
        <p:spPr/>
        <p:txBody>
          <a:bodyPr/>
          <a:lstStyle/>
          <a:p>
            <a:endParaRPr lang="en-GB"/>
          </a:p>
        </p:txBody>
      </p:sp>
      <p:sp>
        <p:nvSpPr>
          <p:cNvPr id="6" name="Text Placeholder 5"/>
          <p:cNvSpPr>
            <a:spLocks noGrp="1"/>
          </p:cNvSpPr>
          <p:nvPr>
            <p:ph type="body" sz="quarter" idx="15"/>
          </p:nvPr>
        </p:nvSpPr>
        <p:spPr/>
        <p:txBody>
          <a:bodyPr/>
          <a:lstStyle/>
          <a:p>
            <a:r>
              <a:rPr lang="en-GB" dirty="0"/>
              <a:t>Results – </a:t>
            </a:r>
            <a:r>
              <a:rPr lang="en-GB" dirty="0" smtClean="0"/>
              <a:t>sensitivities</a:t>
            </a:r>
            <a:endParaRPr lang="en-GB" dirty="0"/>
          </a:p>
        </p:txBody>
      </p:sp>
    </p:spTree>
    <p:extLst>
      <p:ext uri="{BB962C8B-B14F-4D97-AF65-F5344CB8AC3E}">
        <p14:creationId xmlns:p14="http://schemas.microsoft.com/office/powerpoint/2010/main" val="100923962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4606181" y="5818321"/>
            <a:ext cx="2160000" cy="720000"/>
          </a:xfrm>
          <a:prstGeom prst="rect">
            <a:avLst/>
          </a:prstGeom>
          <a:solidFill>
            <a:srgbClr val="E5F5FF"/>
          </a:solidFill>
          <a:ln w="952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p:cNvSpPr>
            <a:spLocks noGrp="1"/>
          </p:cNvSpPr>
          <p:nvPr>
            <p:ph type="title"/>
          </p:nvPr>
        </p:nvSpPr>
        <p:spPr>
          <a:xfrm>
            <a:off x="360000" y="666000"/>
            <a:ext cx="3405665" cy="756000"/>
          </a:xfrm>
        </p:spPr>
        <p:txBody>
          <a:bodyPr/>
          <a:lstStyle/>
          <a:p>
            <a:r>
              <a:rPr lang="en-GB" dirty="0"/>
              <a:t>Contact </a:t>
            </a:r>
            <a:r>
              <a:rPr lang="en-GB" dirty="0" smtClean="0"/>
              <a:t>details</a:t>
            </a:r>
            <a:endParaRPr lang="en-GB" dirty="0"/>
          </a:p>
        </p:txBody>
      </p:sp>
      <p:sp>
        <p:nvSpPr>
          <p:cNvPr id="3" name="Slide Number Placeholder 2"/>
          <p:cNvSpPr>
            <a:spLocks noGrp="1"/>
          </p:cNvSpPr>
          <p:nvPr>
            <p:ph type="sldNum" sz="quarter" idx="4"/>
          </p:nvPr>
        </p:nvSpPr>
        <p:spPr/>
        <p:txBody>
          <a:bodyPr/>
          <a:lstStyle/>
          <a:p>
            <a:fld id="{E78626B2-E168-480E-BAE6-B60060C6AB83}" type="slidenum">
              <a:rPr lang="en-GB" smtClean="0"/>
              <a:pPr/>
              <a:t>44</a:t>
            </a:fld>
            <a:endParaRPr lang="en-GB"/>
          </a:p>
        </p:txBody>
      </p:sp>
      <p:graphicFrame>
        <p:nvGraphicFramePr>
          <p:cNvPr id="20" name="Table 19"/>
          <p:cNvGraphicFramePr>
            <a:graphicFrameLocks noGrp="1"/>
          </p:cNvGraphicFramePr>
          <p:nvPr>
            <p:extLst>
              <p:ext uri="{D42A27DB-BD31-4B8C-83A1-F6EECF244321}">
                <p14:modId xmlns:p14="http://schemas.microsoft.com/office/powerpoint/2010/main" val="260117093"/>
              </p:ext>
            </p:extLst>
          </p:nvPr>
        </p:nvGraphicFramePr>
        <p:xfrm>
          <a:off x="361750" y="1556265"/>
          <a:ext cx="4008771" cy="3271520"/>
        </p:xfrm>
        <a:graphic>
          <a:graphicData uri="http://schemas.openxmlformats.org/drawingml/2006/table">
            <a:tbl>
              <a:tblPr firstRow="1" bandRow="1">
                <a:tableStyleId>{2D5ABB26-0587-4C30-8999-92F81FD0307C}</a:tableStyleId>
              </a:tblPr>
              <a:tblGrid>
                <a:gridCol w="4008771"/>
              </a:tblGrid>
              <a:tr h="227391">
                <a:tc>
                  <a:txBody>
                    <a:bodyPr/>
                    <a:lstStyle/>
                    <a:p>
                      <a:pPr algn="l"/>
                      <a:r>
                        <a:rPr lang="en-GB" sz="1600" b="1" dirty="0" smtClean="0"/>
                        <a:t>Loïc Tchoukriel-Thébaud</a:t>
                      </a:r>
                      <a:endParaRPr lang="en-GB" sz="1600" b="1" dirty="0"/>
                    </a:p>
                  </a:txBody>
                  <a:tcPr/>
                </a:tc>
              </a:tr>
              <a:tr h="181478">
                <a:tc>
                  <a:txBody>
                    <a:bodyPr/>
                    <a:lstStyle/>
                    <a:p>
                      <a:pPr algn="l"/>
                      <a:r>
                        <a:rPr lang="en-GB" sz="1200" b="1" dirty="0" smtClean="0"/>
                        <a:t>Consultant</a:t>
                      </a:r>
                      <a:endParaRPr lang="en-GB" sz="1200" b="1" dirty="0"/>
                    </a:p>
                  </a:txBody>
                  <a:tcPr/>
                </a:tc>
              </a:tr>
              <a:tr h="370840">
                <a:tc>
                  <a:txBody>
                    <a:bodyPr/>
                    <a:lstStyle/>
                    <a:p>
                      <a:pPr algn="l"/>
                      <a:r>
                        <a:rPr lang="en-GB" sz="1200" b="1" dirty="0" smtClean="0"/>
                        <a:t>Loic.Tchoukriel-Thebaud@analysysmason.com</a:t>
                      </a:r>
                      <a:endParaRPr lang="en-GB" sz="1200" b="1" dirty="0"/>
                    </a:p>
                  </a:txBody>
                  <a:tcPr/>
                </a:tc>
              </a:tr>
              <a:tr h="370840">
                <a:tc>
                  <a:txBody>
                    <a:bodyPr/>
                    <a:lstStyle/>
                    <a:p>
                      <a:pPr algn="l"/>
                      <a:r>
                        <a:rPr lang="en-GB" sz="1600" b="1" dirty="0" smtClean="0"/>
                        <a:t>Philip</a:t>
                      </a:r>
                      <a:r>
                        <a:rPr lang="en-GB" sz="1600" b="1" baseline="0" dirty="0" smtClean="0"/>
                        <a:t> </a:t>
                      </a:r>
                      <a:r>
                        <a:rPr lang="en-GB" sz="1600" b="1" dirty="0" smtClean="0"/>
                        <a:t>Bates</a:t>
                      </a:r>
                      <a:endParaRPr lang="en-GB" sz="1600" b="1" dirty="0"/>
                    </a:p>
                  </a:txBody>
                  <a:tcPr/>
                </a:tc>
              </a:tr>
              <a:tr h="230862">
                <a:tc>
                  <a:txBody>
                    <a:bodyPr/>
                    <a:lstStyle/>
                    <a:p>
                      <a:pPr algn="l"/>
                      <a:r>
                        <a:rPr lang="en-GB" sz="1200" b="1" dirty="0" smtClean="0"/>
                        <a:t>Principal</a:t>
                      </a:r>
                      <a:endParaRPr lang="en-GB" sz="1200" b="1" dirty="0"/>
                    </a:p>
                  </a:txBody>
                  <a:tcPr/>
                </a:tc>
              </a:tr>
              <a:tr h="240766">
                <a:tc>
                  <a:txBody>
                    <a:bodyPr/>
                    <a:lstStyle/>
                    <a:p>
                      <a:pPr algn="l"/>
                      <a:r>
                        <a:rPr lang="en-GB" sz="1200" b="1" dirty="0" smtClean="0"/>
                        <a:t>Philip.Bates@analysysmason.com</a:t>
                      </a:r>
                      <a:endParaRPr lang="en-GB" sz="1200" b="1" dirty="0"/>
                    </a:p>
                  </a:txBody>
                  <a:tcPr/>
                </a:tc>
              </a:tr>
              <a:tr h="1824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err="1" smtClean="0"/>
                        <a:t>Analysys</a:t>
                      </a:r>
                      <a:r>
                        <a:rPr lang="en-GB" sz="1200" dirty="0" smtClean="0"/>
                        <a:t> Mason Limited</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Bush House, North West Wing</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err="1" smtClean="0"/>
                        <a:t>Aldwych</a:t>
                      </a:r>
                      <a:r>
                        <a:rPr lang="en-GB" sz="1200" dirty="0" smtClean="0"/>
                        <a:t>, London WC2B 4PJ, UK</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Tel: +44 (0)20 7395 9000</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Fax: +44 (0)20 7395 9001</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www.analysysmason.com</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Registered in England No. 5177472</a:t>
                      </a:r>
                    </a:p>
                  </a:txBody>
                  <a:tcPr/>
                </a:tc>
              </a:tr>
            </a:tbl>
          </a:graphicData>
        </a:graphic>
      </p:graphicFrame>
      <p:grpSp>
        <p:nvGrpSpPr>
          <p:cNvPr id="21" name="Group 20"/>
          <p:cNvGrpSpPr/>
          <p:nvPr/>
        </p:nvGrpSpPr>
        <p:grpSpPr>
          <a:xfrm>
            <a:off x="4606181" y="1598315"/>
            <a:ext cx="5050602" cy="4927892"/>
            <a:chOff x="4606181" y="1703511"/>
            <a:chExt cx="5050602" cy="4927892"/>
          </a:xfrm>
        </p:grpSpPr>
        <p:sp>
          <p:nvSpPr>
            <p:cNvPr id="22" name="TextBox 21"/>
            <p:cNvSpPr txBox="1"/>
            <p:nvPr/>
          </p:nvSpPr>
          <p:spPr>
            <a:xfrm>
              <a:off x="4606181" y="2547512"/>
              <a:ext cx="2428892" cy="707886"/>
            </a:xfrm>
            <a:prstGeom prst="rect">
              <a:avLst/>
            </a:prstGeom>
            <a:noFill/>
          </p:spPr>
          <p:txBody>
            <a:bodyPr wrap="square" rtlCol="0">
              <a:spAutoFit/>
            </a:bodyPr>
            <a:lstStyle/>
            <a:p>
              <a:r>
                <a:rPr lang="en-GB" sz="1000" b="1" dirty="0" smtClean="0">
                  <a:solidFill>
                    <a:schemeClr val="accent2"/>
                  </a:solidFill>
                </a:rPr>
                <a:t>Cambridge</a:t>
              </a:r>
            </a:p>
            <a:p>
              <a:r>
                <a:rPr lang="en-GB" sz="1000" dirty="0" smtClean="0"/>
                <a:t>Tel: +44 </a:t>
              </a:r>
              <a:r>
                <a:rPr lang="en-GB" sz="1000" dirty="0"/>
                <a:t>(0)1223 460600</a:t>
              </a:r>
              <a:endParaRPr lang="en-GB" sz="1000" dirty="0" smtClean="0"/>
            </a:p>
            <a:p>
              <a:r>
                <a:rPr lang="en-GB" sz="1000" dirty="0" smtClean="0"/>
                <a:t>Fax: +44 (0)1223 460866</a:t>
              </a:r>
            </a:p>
            <a:p>
              <a:r>
                <a:rPr lang="en-GB" sz="1000" dirty="0" smtClean="0"/>
                <a:t>cambridge@analysysmason.com</a:t>
              </a:r>
              <a:endParaRPr lang="en-GB" sz="1000" dirty="0"/>
            </a:p>
          </p:txBody>
        </p:sp>
        <p:sp>
          <p:nvSpPr>
            <p:cNvPr id="23" name="TextBox 22"/>
            <p:cNvSpPr txBox="1"/>
            <p:nvPr/>
          </p:nvSpPr>
          <p:spPr>
            <a:xfrm>
              <a:off x="4606181" y="3391513"/>
              <a:ext cx="2428892" cy="707886"/>
            </a:xfrm>
            <a:prstGeom prst="rect">
              <a:avLst/>
            </a:prstGeom>
            <a:noFill/>
          </p:spPr>
          <p:txBody>
            <a:bodyPr wrap="square" rtlCol="0">
              <a:spAutoFit/>
            </a:bodyPr>
            <a:lstStyle/>
            <a:p>
              <a:r>
                <a:rPr lang="en-GB" sz="1000" b="1" dirty="0" smtClean="0">
                  <a:solidFill>
                    <a:schemeClr val="accent2"/>
                  </a:solidFill>
                </a:rPr>
                <a:t>Dubai</a:t>
              </a:r>
            </a:p>
            <a:p>
              <a:r>
                <a:rPr lang="en-GB" sz="1000" dirty="0" smtClean="0"/>
                <a:t>Tel: +971 (0)4 446 7473</a:t>
              </a:r>
            </a:p>
            <a:p>
              <a:r>
                <a:rPr lang="en-GB" sz="1000" dirty="0" smtClean="0"/>
                <a:t>Fax: +971 (0)4 446 9827</a:t>
              </a:r>
            </a:p>
            <a:p>
              <a:r>
                <a:rPr lang="en-GB" sz="1000" dirty="0" smtClean="0"/>
                <a:t>dubai@analysysmason.com</a:t>
              </a:r>
              <a:endParaRPr lang="en-GB" sz="1000" dirty="0"/>
            </a:p>
          </p:txBody>
        </p:sp>
        <p:sp>
          <p:nvSpPr>
            <p:cNvPr id="24" name="TextBox 23"/>
            <p:cNvSpPr txBox="1"/>
            <p:nvPr/>
          </p:nvSpPr>
          <p:spPr>
            <a:xfrm>
              <a:off x="4606181" y="4235514"/>
              <a:ext cx="2428892" cy="707886"/>
            </a:xfrm>
            <a:prstGeom prst="rect">
              <a:avLst/>
            </a:prstGeom>
            <a:noFill/>
          </p:spPr>
          <p:txBody>
            <a:bodyPr wrap="square" rtlCol="0">
              <a:spAutoFit/>
            </a:bodyPr>
            <a:lstStyle/>
            <a:p>
              <a:r>
                <a:rPr lang="en-GB" sz="1000" b="1" dirty="0" smtClean="0">
                  <a:solidFill>
                    <a:schemeClr val="accent2"/>
                  </a:solidFill>
                </a:rPr>
                <a:t>Dublin</a:t>
              </a:r>
            </a:p>
            <a:p>
              <a:r>
                <a:rPr lang="en-GB" sz="1000" dirty="0" smtClean="0"/>
                <a:t>Tel: +353 (0)1 602 4755</a:t>
              </a:r>
            </a:p>
            <a:p>
              <a:r>
                <a:rPr lang="en-GB" sz="1000" dirty="0" smtClean="0"/>
                <a:t>Fax: +353 (0)1 602 4777</a:t>
              </a:r>
            </a:p>
            <a:p>
              <a:r>
                <a:rPr lang="en-GB" sz="1000" dirty="0" smtClean="0"/>
                <a:t>dublin@analysysmason.com</a:t>
              </a:r>
              <a:endParaRPr lang="en-GB" sz="1000" dirty="0"/>
            </a:p>
          </p:txBody>
        </p:sp>
        <p:sp>
          <p:nvSpPr>
            <p:cNvPr id="25" name="TextBox 24"/>
            <p:cNvSpPr txBox="1"/>
            <p:nvPr/>
          </p:nvSpPr>
          <p:spPr>
            <a:xfrm>
              <a:off x="4606181" y="5079515"/>
              <a:ext cx="2428892" cy="707886"/>
            </a:xfrm>
            <a:prstGeom prst="rect">
              <a:avLst/>
            </a:prstGeom>
            <a:noFill/>
          </p:spPr>
          <p:txBody>
            <a:bodyPr wrap="square" rtlCol="0">
              <a:spAutoFit/>
            </a:bodyPr>
            <a:lstStyle/>
            <a:p>
              <a:r>
                <a:rPr lang="en-GB" sz="1000" b="1" dirty="0">
                  <a:solidFill>
                    <a:schemeClr val="accent2"/>
                  </a:solidFill>
                </a:rPr>
                <a:t>Johannesburg</a:t>
              </a:r>
            </a:p>
            <a:p>
              <a:r>
                <a:rPr lang="en-GB" sz="1000" dirty="0"/>
                <a:t>Tel: +27 11 666 4786</a:t>
              </a:r>
            </a:p>
            <a:p>
              <a:r>
                <a:rPr lang="en-GB" sz="1000" dirty="0"/>
                <a:t>Fax: +27 11 666 4788</a:t>
              </a:r>
            </a:p>
            <a:p>
              <a:r>
                <a:rPr lang="en-GB" sz="1000" dirty="0"/>
                <a:t>johannesburg@analysysmason.com</a:t>
              </a:r>
            </a:p>
          </p:txBody>
        </p:sp>
        <p:sp>
          <p:nvSpPr>
            <p:cNvPr id="26" name="TextBox 25"/>
            <p:cNvSpPr txBox="1"/>
            <p:nvPr/>
          </p:nvSpPr>
          <p:spPr>
            <a:xfrm>
              <a:off x="4606181" y="5923517"/>
              <a:ext cx="2428892" cy="707886"/>
            </a:xfrm>
            <a:prstGeom prst="rect">
              <a:avLst/>
            </a:prstGeom>
            <a:noFill/>
          </p:spPr>
          <p:txBody>
            <a:bodyPr wrap="square" rtlCol="0">
              <a:spAutoFit/>
            </a:bodyPr>
            <a:lstStyle/>
            <a:p>
              <a:r>
                <a:rPr lang="en-GB" sz="1000" b="1" dirty="0">
                  <a:solidFill>
                    <a:schemeClr val="accent2"/>
                  </a:solidFill>
                </a:rPr>
                <a:t>London</a:t>
              </a:r>
            </a:p>
            <a:p>
              <a:r>
                <a:rPr lang="en-GB" sz="1000" dirty="0"/>
                <a:t>Tel: +44 (0)20 7395 9000</a:t>
              </a:r>
            </a:p>
            <a:p>
              <a:r>
                <a:rPr lang="en-GB" sz="1000" dirty="0"/>
                <a:t>Fax: +44 (0)20 7395 9001</a:t>
              </a:r>
            </a:p>
            <a:p>
              <a:r>
                <a:rPr lang="en-GB" sz="1000" dirty="0"/>
                <a:t>london@analysysmason.com</a:t>
              </a:r>
            </a:p>
          </p:txBody>
        </p:sp>
        <p:sp>
          <p:nvSpPr>
            <p:cNvPr id="27" name="TextBox 26"/>
            <p:cNvSpPr txBox="1"/>
            <p:nvPr/>
          </p:nvSpPr>
          <p:spPr>
            <a:xfrm>
              <a:off x="7227891" y="1703511"/>
              <a:ext cx="2428892" cy="707886"/>
            </a:xfrm>
            <a:prstGeom prst="rect">
              <a:avLst/>
            </a:prstGeom>
            <a:noFill/>
          </p:spPr>
          <p:txBody>
            <a:bodyPr wrap="square" rtlCol="0">
              <a:spAutoFit/>
            </a:bodyPr>
            <a:lstStyle/>
            <a:p>
              <a:r>
                <a:rPr lang="en-GB" sz="1000" b="1" dirty="0" smtClean="0">
                  <a:solidFill>
                    <a:schemeClr val="accent2"/>
                  </a:solidFill>
                </a:rPr>
                <a:t>Madrid</a:t>
              </a:r>
            </a:p>
            <a:p>
              <a:r>
                <a:rPr lang="en-GB" sz="1000" dirty="0" smtClean="0"/>
                <a:t>Tel: +34 91 399 5016</a:t>
              </a:r>
            </a:p>
            <a:p>
              <a:r>
                <a:rPr lang="en-GB" sz="1000" dirty="0" smtClean="0"/>
                <a:t>Fax: +34 91 451 8071</a:t>
              </a:r>
            </a:p>
            <a:p>
              <a:r>
                <a:rPr lang="en-GB" sz="1000" dirty="0" smtClean="0"/>
                <a:t>madrid@analysysmason.com</a:t>
              </a:r>
              <a:endParaRPr lang="en-GB" sz="1000" dirty="0"/>
            </a:p>
          </p:txBody>
        </p:sp>
        <p:sp>
          <p:nvSpPr>
            <p:cNvPr id="28" name="TextBox 27"/>
            <p:cNvSpPr txBox="1"/>
            <p:nvPr/>
          </p:nvSpPr>
          <p:spPr>
            <a:xfrm>
              <a:off x="7227891" y="3391513"/>
              <a:ext cx="2428892" cy="707886"/>
            </a:xfrm>
            <a:prstGeom prst="rect">
              <a:avLst/>
            </a:prstGeom>
            <a:noFill/>
          </p:spPr>
          <p:txBody>
            <a:bodyPr wrap="square" rtlCol="0">
              <a:spAutoFit/>
            </a:bodyPr>
            <a:lstStyle/>
            <a:p>
              <a:r>
                <a:rPr lang="en-GB" sz="1000" b="1" dirty="0" smtClean="0">
                  <a:solidFill>
                    <a:schemeClr val="accent2"/>
                  </a:solidFill>
                </a:rPr>
                <a:t>Milan</a:t>
              </a:r>
            </a:p>
            <a:p>
              <a:r>
                <a:rPr lang="en-GB" sz="1000" dirty="0" smtClean="0"/>
                <a:t>Tel: +39 02 76 31 88 34</a:t>
              </a:r>
            </a:p>
            <a:p>
              <a:r>
                <a:rPr lang="en-GB" sz="1000" dirty="0" smtClean="0"/>
                <a:t>Fax: +39 02 36 50 45 50</a:t>
              </a:r>
            </a:p>
            <a:p>
              <a:r>
                <a:rPr lang="en-GB" sz="1000" dirty="0" smtClean="0"/>
                <a:t>milan@analysysmason.com</a:t>
              </a:r>
              <a:endParaRPr lang="en-GB" sz="1000" dirty="0"/>
            </a:p>
          </p:txBody>
        </p:sp>
        <p:sp>
          <p:nvSpPr>
            <p:cNvPr id="29" name="TextBox 28"/>
            <p:cNvSpPr txBox="1"/>
            <p:nvPr/>
          </p:nvSpPr>
          <p:spPr>
            <a:xfrm>
              <a:off x="7227891" y="4235514"/>
              <a:ext cx="2428892" cy="553998"/>
            </a:xfrm>
            <a:prstGeom prst="rect">
              <a:avLst/>
            </a:prstGeom>
            <a:noFill/>
          </p:spPr>
          <p:txBody>
            <a:bodyPr wrap="square" rtlCol="0">
              <a:spAutoFit/>
            </a:bodyPr>
            <a:lstStyle/>
            <a:p>
              <a:r>
                <a:rPr lang="en-GB" sz="1000" b="1" dirty="0" smtClean="0">
                  <a:solidFill>
                    <a:schemeClr val="accent2"/>
                  </a:solidFill>
                </a:rPr>
                <a:t>New</a:t>
              </a:r>
              <a:r>
                <a:rPr lang="en-GB" sz="1000" b="1" dirty="0" smtClean="0">
                  <a:solidFill>
                    <a:srgbClr val="005BAB"/>
                  </a:solidFill>
                </a:rPr>
                <a:t> </a:t>
              </a:r>
              <a:r>
                <a:rPr lang="en-GB" sz="1000" b="1" dirty="0" smtClean="0">
                  <a:solidFill>
                    <a:schemeClr val="accent2"/>
                  </a:solidFill>
                </a:rPr>
                <a:t>Delhi</a:t>
              </a:r>
            </a:p>
            <a:p>
              <a:r>
                <a:rPr lang="en-GB" sz="1000" dirty="0" smtClean="0"/>
                <a:t>Tel: </a:t>
              </a:r>
              <a:r>
                <a:rPr lang="en-GB" sz="1000" dirty="0"/>
                <a:t>+91 124 4501860</a:t>
              </a:r>
              <a:endParaRPr lang="en-GB" sz="1000" dirty="0" smtClean="0"/>
            </a:p>
            <a:p>
              <a:r>
                <a:rPr lang="en-GB" sz="1000" dirty="0" smtClean="0"/>
                <a:t>newdelhi@analysysmason.com</a:t>
              </a:r>
              <a:endParaRPr lang="en-GB" sz="1000" dirty="0"/>
            </a:p>
          </p:txBody>
        </p:sp>
        <p:sp>
          <p:nvSpPr>
            <p:cNvPr id="30" name="TextBox 29"/>
            <p:cNvSpPr txBox="1"/>
            <p:nvPr/>
          </p:nvSpPr>
          <p:spPr>
            <a:xfrm>
              <a:off x="7227891" y="5079515"/>
              <a:ext cx="2428892" cy="707886"/>
            </a:xfrm>
            <a:prstGeom prst="rect">
              <a:avLst/>
            </a:prstGeom>
            <a:noFill/>
          </p:spPr>
          <p:txBody>
            <a:bodyPr wrap="square" rtlCol="0">
              <a:spAutoFit/>
            </a:bodyPr>
            <a:lstStyle/>
            <a:p>
              <a:r>
                <a:rPr lang="en-GB" sz="1000" b="1" dirty="0" smtClean="0">
                  <a:solidFill>
                    <a:schemeClr val="accent2"/>
                  </a:solidFill>
                </a:rPr>
                <a:t>Paris</a:t>
              </a:r>
            </a:p>
            <a:p>
              <a:r>
                <a:rPr lang="en-GB" sz="1000" dirty="0" smtClean="0"/>
                <a:t>Tel: +33 (0)1 72 71 96 96</a:t>
              </a:r>
            </a:p>
            <a:p>
              <a:r>
                <a:rPr lang="en-GB" sz="1000" dirty="0" smtClean="0"/>
                <a:t>Fax: +33 (0)1 72 71 96 97</a:t>
              </a:r>
            </a:p>
            <a:p>
              <a:r>
                <a:rPr lang="en-GB" sz="1000" dirty="0" smtClean="0"/>
                <a:t>paris@analysysmason.com</a:t>
              </a:r>
              <a:endParaRPr lang="en-GB" sz="1000" dirty="0"/>
            </a:p>
          </p:txBody>
        </p:sp>
        <p:sp>
          <p:nvSpPr>
            <p:cNvPr id="31" name="TextBox 30"/>
            <p:cNvSpPr txBox="1"/>
            <p:nvPr/>
          </p:nvSpPr>
          <p:spPr>
            <a:xfrm>
              <a:off x="7227891" y="5923517"/>
              <a:ext cx="2428892" cy="707886"/>
            </a:xfrm>
            <a:prstGeom prst="rect">
              <a:avLst/>
            </a:prstGeom>
            <a:noFill/>
          </p:spPr>
          <p:txBody>
            <a:bodyPr wrap="square" rtlCol="0">
              <a:spAutoFit/>
            </a:bodyPr>
            <a:lstStyle/>
            <a:p>
              <a:r>
                <a:rPr lang="en-GB" sz="1000" b="1" dirty="0" smtClean="0">
                  <a:solidFill>
                    <a:schemeClr val="accent2"/>
                  </a:solidFill>
                </a:rPr>
                <a:t>Singapore</a:t>
              </a:r>
            </a:p>
            <a:p>
              <a:r>
                <a:rPr lang="en-GB" sz="1000" dirty="0" smtClean="0"/>
                <a:t>Tel: +65 6493 6038</a:t>
              </a:r>
            </a:p>
            <a:p>
              <a:r>
                <a:rPr lang="en-GB" sz="1000" dirty="0" smtClean="0"/>
                <a:t>Fax: +65 6720 6038</a:t>
              </a:r>
            </a:p>
            <a:p>
              <a:r>
                <a:rPr lang="en-GB" sz="1000" dirty="0" smtClean="0"/>
                <a:t>singapore@analysysmason.com</a:t>
              </a:r>
              <a:endParaRPr lang="en-GB" sz="1000" dirty="0"/>
            </a:p>
          </p:txBody>
        </p:sp>
        <p:sp>
          <p:nvSpPr>
            <p:cNvPr id="32" name="TextBox 31"/>
            <p:cNvSpPr txBox="1"/>
            <p:nvPr/>
          </p:nvSpPr>
          <p:spPr>
            <a:xfrm>
              <a:off x="4606181" y="1703511"/>
              <a:ext cx="2500330" cy="707886"/>
            </a:xfrm>
            <a:prstGeom prst="rect">
              <a:avLst/>
            </a:prstGeom>
            <a:noFill/>
          </p:spPr>
          <p:txBody>
            <a:bodyPr wrap="square" rtlCol="0">
              <a:spAutoFit/>
            </a:bodyPr>
            <a:lstStyle/>
            <a:p>
              <a:r>
                <a:rPr lang="en-GB" sz="1000" b="1" dirty="0" smtClean="0">
                  <a:solidFill>
                    <a:schemeClr val="accent2"/>
                  </a:solidFill>
                </a:rPr>
                <a:t>Boston</a:t>
              </a:r>
            </a:p>
            <a:p>
              <a:r>
                <a:rPr lang="en-GB" sz="1000" dirty="0" smtClean="0"/>
                <a:t>Tel: +1 202 331 3080</a:t>
              </a:r>
            </a:p>
            <a:p>
              <a:r>
                <a:rPr lang="en-GB" sz="1000" dirty="0" smtClean="0"/>
                <a:t>Fax: +1 202 331 3083</a:t>
              </a:r>
            </a:p>
            <a:p>
              <a:r>
                <a:rPr lang="en-GB" sz="1000" dirty="0" smtClean="0"/>
                <a:t>boston@analysysmason.com</a:t>
              </a:r>
              <a:endParaRPr lang="en-GB" sz="1000" dirty="0"/>
            </a:p>
          </p:txBody>
        </p:sp>
        <p:sp>
          <p:nvSpPr>
            <p:cNvPr id="33" name="TextBox 32"/>
            <p:cNvSpPr txBox="1"/>
            <p:nvPr/>
          </p:nvSpPr>
          <p:spPr>
            <a:xfrm>
              <a:off x="7227891" y="2547512"/>
              <a:ext cx="2428892" cy="707886"/>
            </a:xfrm>
            <a:prstGeom prst="rect">
              <a:avLst/>
            </a:prstGeom>
            <a:noFill/>
          </p:spPr>
          <p:txBody>
            <a:bodyPr wrap="square" rtlCol="0">
              <a:spAutoFit/>
            </a:bodyPr>
            <a:lstStyle/>
            <a:p>
              <a:r>
                <a:rPr lang="en-GB" sz="1000" b="1" dirty="0" smtClean="0">
                  <a:solidFill>
                    <a:schemeClr val="accent2"/>
                  </a:solidFill>
                </a:rPr>
                <a:t>Manchester</a:t>
              </a:r>
            </a:p>
            <a:p>
              <a:r>
                <a:rPr lang="en-GB" sz="1000" dirty="0" smtClean="0"/>
                <a:t>Tel: +44 </a:t>
              </a:r>
              <a:r>
                <a:rPr lang="en-GB" sz="1000" dirty="0"/>
                <a:t>(0)161 877 7808</a:t>
              </a:r>
              <a:endParaRPr lang="en-GB" sz="1000" dirty="0" smtClean="0"/>
            </a:p>
            <a:p>
              <a:r>
                <a:rPr lang="en-GB" sz="1000" dirty="0" smtClean="0"/>
                <a:t>Fax: +44 (0)161 877 7810</a:t>
              </a:r>
            </a:p>
            <a:p>
              <a:r>
                <a:rPr lang="en-GB" sz="1000" dirty="0" smtClean="0"/>
                <a:t>manchester@analysysmason.com</a:t>
              </a:r>
              <a:endParaRPr lang="en-GB" sz="1000" dirty="0"/>
            </a:p>
          </p:txBody>
        </p:sp>
        <p:sp>
          <p:nvSpPr>
            <p:cNvPr id="18" name="TextBox 17"/>
            <p:cNvSpPr txBox="1"/>
            <p:nvPr/>
          </p:nvSpPr>
          <p:spPr>
            <a:xfrm>
              <a:off x="7227891" y="1703511"/>
              <a:ext cx="2428892" cy="246221"/>
            </a:xfrm>
            <a:prstGeom prst="rect">
              <a:avLst/>
            </a:prstGeom>
            <a:noFill/>
          </p:spPr>
          <p:txBody>
            <a:bodyPr wrap="square" rtlCol="0">
              <a:spAutoFit/>
            </a:bodyPr>
            <a:lstStyle/>
            <a:p>
              <a:endParaRPr lang="en-GB" sz="1000" dirty="0"/>
            </a:p>
          </p:txBody>
        </p:sp>
      </p:grpSp>
      <p:sp>
        <p:nvSpPr>
          <p:cNvPr id="4" name="Rectangle 3"/>
          <p:cNvSpPr/>
          <p:nvPr/>
        </p:nvSpPr>
        <p:spPr>
          <a:xfrm>
            <a:off x="0" y="6344156"/>
            <a:ext cx="2476163" cy="51384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0)1223 460866</a:t>
            </a:r>
          </a:p>
        </p:txBody>
      </p:sp>
    </p:spTree>
    <p:extLst>
      <p:ext uri="{BB962C8B-B14F-4D97-AF65-F5344CB8AC3E}">
        <p14:creationId xmlns:p14="http://schemas.microsoft.com/office/powerpoint/2010/main" val="906044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Background</a:t>
            </a:r>
            <a:endParaRPr lang="en-GB" dirty="0"/>
          </a:p>
        </p:txBody>
      </p:sp>
      <p:sp>
        <p:nvSpPr>
          <p:cNvPr id="5" name="Text Placeholder 4"/>
          <p:cNvSpPr>
            <a:spLocks noGrp="1"/>
          </p:cNvSpPr>
          <p:nvPr>
            <p:ph type="body" sz="quarter" idx="12"/>
          </p:nvPr>
        </p:nvSpPr>
        <p:spPr/>
        <p:txBody>
          <a:bodyPr/>
          <a:lstStyle/>
          <a:p>
            <a:r>
              <a:rPr lang="en-GB" sz="1400" dirty="0" smtClean="0"/>
              <a:t>In 2013, Analysys Mason was engaged by the Australian Communications and Media Authority (ACMA) to undertake a study to forecast the future need for infrastructure for wireless access services in Australia (reference </a:t>
            </a:r>
            <a:r>
              <a:rPr lang="en-GB" sz="1400" dirty="0"/>
              <a:t>13ACMA013)</a:t>
            </a:r>
            <a:endParaRPr lang="en-GB" sz="1400" dirty="0" smtClean="0"/>
          </a:p>
          <a:p>
            <a:r>
              <a:rPr lang="en-GB" sz="1400" dirty="0" smtClean="0"/>
              <a:t>As part of this study Analysys Mason built an Excel model for the ACMA to assess the impact of spectrum on the number of cell sites required by Australian mobile operators</a:t>
            </a:r>
          </a:p>
          <a:p>
            <a:r>
              <a:rPr lang="en-GB" sz="1400" dirty="0" smtClean="0"/>
              <a:t>The model is also used to generate cost inputs for a study undertaken by The Centre for International Economics (The CIE) and Analysys Mason on the impact of mobile broadband on the Australian economy and society (reference 13ACMA014)</a:t>
            </a:r>
          </a:p>
          <a:p>
            <a:r>
              <a:rPr lang="en-GB" sz="1400" dirty="0" smtClean="0"/>
              <a:t>The ACMA originally asked Analysys Mason to prepare this user guide to assist respondents to its public consultation on the model. </a:t>
            </a:r>
          </a:p>
          <a:p>
            <a:r>
              <a:rPr lang="en-GB" sz="1400" dirty="0" smtClean="0"/>
              <a:t>This version excludes any information that may be considered confidential.</a:t>
            </a:r>
          </a:p>
        </p:txBody>
      </p:sp>
      <p:sp>
        <p:nvSpPr>
          <p:cNvPr id="2" name="Slide Number Placeholder 1"/>
          <p:cNvSpPr>
            <a:spLocks noGrp="1"/>
          </p:cNvSpPr>
          <p:nvPr>
            <p:ph type="sldNum" sz="quarter" idx="4"/>
          </p:nvPr>
        </p:nvSpPr>
        <p:spPr/>
        <p:txBody>
          <a:bodyPr/>
          <a:lstStyle/>
          <a:p>
            <a:fld id="{E78626B2-E168-480E-BAE6-B60060C6AB83}" type="slidenum">
              <a:rPr lang="en-GB" smtClean="0"/>
              <a:pPr/>
              <a:t>5</a:t>
            </a:fld>
            <a:endParaRPr lang="en-GB" dirty="0"/>
          </a:p>
        </p:txBody>
      </p:sp>
      <p:sp>
        <p:nvSpPr>
          <p:cNvPr id="10" name="Text Placeholder 5"/>
          <p:cNvSpPr>
            <a:spLocks noGrp="1"/>
          </p:cNvSpPr>
          <p:nvPr>
            <p:ph type="body" sz="quarter" idx="14"/>
          </p:nvPr>
        </p:nvSpPr>
        <p:spPr/>
        <p:txBody>
          <a:bodyPr/>
          <a:lstStyle/>
          <a:p>
            <a:endParaRPr lang="en-GB" dirty="0"/>
          </a:p>
        </p:txBody>
      </p:sp>
      <p:sp>
        <p:nvSpPr>
          <p:cNvPr id="3" name="Text Placeholder 2"/>
          <p:cNvSpPr>
            <a:spLocks noGrp="1"/>
          </p:cNvSpPr>
          <p:nvPr>
            <p:ph type="body" sz="quarter" idx="15"/>
          </p:nvPr>
        </p:nvSpPr>
        <p:spPr/>
        <p:txBody>
          <a:bodyPr/>
          <a:lstStyle/>
          <a:p>
            <a:r>
              <a:rPr lang="en-GB" dirty="0" smtClean="0"/>
              <a:t>Overview</a:t>
            </a:r>
            <a:endParaRPr lang="en-GB" dirty="0"/>
          </a:p>
        </p:txBody>
      </p:sp>
    </p:spTree>
    <p:extLst>
      <p:ext uri="{BB962C8B-B14F-4D97-AF65-F5344CB8AC3E}">
        <p14:creationId xmlns:p14="http://schemas.microsoft.com/office/powerpoint/2010/main" val="3773547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 of the model</a:t>
            </a:r>
            <a:endParaRPr lang="en-GB" dirty="0"/>
          </a:p>
        </p:txBody>
      </p:sp>
      <p:sp>
        <p:nvSpPr>
          <p:cNvPr id="6" name="Text Placeholder 5"/>
          <p:cNvSpPr>
            <a:spLocks noGrp="1"/>
          </p:cNvSpPr>
          <p:nvPr>
            <p:ph type="body" sz="quarter" idx="12"/>
          </p:nvPr>
        </p:nvSpPr>
        <p:spPr/>
        <p:txBody>
          <a:bodyPr/>
          <a:lstStyle/>
          <a:p>
            <a:r>
              <a:rPr lang="en-GB" sz="1400" dirty="0" smtClean="0"/>
              <a:t>The model calculates the number of sites and site upgrades required for one operator at a time, given a set of assumptions about:</a:t>
            </a:r>
          </a:p>
          <a:p>
            <a:pPr lvl="1"/>
            <a:r>
              <a:rPr lang="en-GB" sz="1400" dirty="0" smtClean="0"/>
              <a:t>the area to be covered by each technology (2G, 3G, 4G)</a:t>
            </a:r>
          </a:p>
          <a:p>
            <a:pPr lvl="1"/>
            <a:r>
              <a:rPr lang="en-GB" sz="1400" dirty="0" smtClean="0"/>
              <a:t>the volume of traffic to be carried by each technology</a:t>
            </a:r>
          </a:p>
          <a:p>
            <a:pPr lvl="1"/>
            <a:r>
              <a:rPr lang="en-GB" sz="1400" dirty="0" smtClean="0"/>
              <a:t>the spectrum available for each technology (by spectrum band)</a:t>
            </a:r>
          </a:p>
          <a:p>
            <a:pPr lvl="1"/>
            <a:r>
              <a:rPr lang="en-GB" sz="1400" dirty="0"/>
              <a:t>t</a:t>
            </a:r>
            <a:r>
              <a:rPr lang="en-GB" sz="1400" dirty="0" smtClean="0"/>
              <a:t>he spectral efficiency of each technology</a:t>
            </a:r>
          </a:p>
          <a:p>
            <a:r>
              <a:rPr lang="en-GB" sz="1400" dirty="0" smtClean="0"/>
              <a:t>By altering the above inputs the model can be used to investigate the impact of assuming that different amounts of spectrum are available under different traffic and roll-out scenarios</a:t>
            </a:r>
          </a:p>
          <a:p>
            <a:r>
              <a:rPr lang="en-GB" sz="1400" dirty="0" smtClean="0"/>
              <a:t>Relevant sets of parameters for Optus, Telstra </a:t>
            </a:r>
            <a:r>
              <a:rPr lang="en-GB" sz="1400" dirty="0"/>
              <a:t>and </a:t>
            </a:r>
            <a:r>
              <a:rPr lang="en-GB" sz="1400" dirty="0" smtClean="0"/>
              <a:t>Vodafone are already stored in the model</a:t>
            </a:r>
          </a:p>
          <a:p>
            <a:r>
              <a:rPr lang="en-GB" sz="1400" dirty="0" smtClean="0"/>
              <a:t>To speed up operation, there is a macro which will run the model for each operator in turn and paste all the results into output sheets</a:t>
            </a:r>
          </a:p>
          <a:p>
            <a:r>
              <a:rPr lang="en-GB" sz="1400" dirty="0" smtClean="0"/>
              <a:t>Various sensitivities are also pre-programmed and two further macros are used to run them</a:t>
            </a:r>
          </a:p>
          <a:p>
            <a:r>
              <a:rPr lang="en-GB" sz="1400" dirty="0" smtClean="0"/>
              <a:t>In addition, the model produces a high level estimate of the radio access network cost associated with the current set of results (to provide the inputs needed by The CIE’s economic impact model which was also commissioned by the ACMA in 2013)</a:t>
            </a:r>
          </a:p>
          <a:p>
            <a:r>
              <a:rPr lang="en-GB" sz="1400" dirty="0"/>
              <a:t>To protect the confidentiality of various inputs provided by the operators, some of the original data </a:t>
            </a:r>
            <a:r>
              <a:rPr lang="en-GB" sz="1400" dirty="0" smtClean="0"/>
              <a:t>has been replaced by public domain information, </a:t>
            </a:r>
            <a:r>
              <a:rPr lang="en-GB" sz="1400" dirty="0" err="1" smtClean="0"/>
              <a:t>Analysys</a:t>
            </a:r>
            <a:r>
              <a:rPr lang="en-GB" sz="1400" dirty="0" smtClean="0"/>
              <a:t> Mason’s own intelligence or dummy </a:t>
            </a:r>
            <a:r>
              <a:rPr lang="en-GB" sz="1400" dirty="0" smtClean="0"/>
              <a:t>data </a:t>
            </a:r>
            <a:r>
              <a:rPr lang="en-GB" sz="1400" dirty="0"/>
              <a:t>in the version of the model released for </a:t>
            </a:r>
            <a:r>
              <a:rPr lang="en-GB" sz="1400" dirty="0" smtClean="0"/>
              <a:t>consultation. Consequently</a:t>
            </a:r>
            <a:r>
              <a:rPr lang="en-GB" sz="1400" dirty="0"/>
              <a:t>, this version of the model does not calculate the same </a:t>
            </a:r>
            <a:r>
              <a:rPr lang="en-GB" sz="1400" dirty="0" smtClean="0"/>
              <a:t>results as the confidential version built for the ACMA.</a:t>
            </a:r>
            <a:endParaRPr lang="en-GB" sz="1400" dirty="0"/>
          </a:p>
        </p:txBody>
      </p:sp>
      <p:sp>
        <p:nvSpPr>
          <p:cNvPr id="3" name="Slide Number Placeholder 2"/>
          <p:cNvSpPr>
            <a:spLocks noGrp="1"/>
          </p:cNvSpPr>
          <p:nvPr>
            <p:ph type="sldNum" sz="quarter" idx="4"/>
          </p:nvPr>
        </p:nvSpPr>
        <p:spPr/>
        <p:txBody>
          <a:bodyPr/>
          <a:lstStyle/>
          <a:p>
            <a:fld id="{E78626B2-E168-480E-BAE6-B60060C6AB83}" type="slidenum">
              <a:rPr lang="en-GB" smtClean="0"/>
              <a:pPr/>
              <a:t>6</a:t>
            </a:fld>
            <a:endParaRPr lang="en-GB" dirty="0"/>
          </a:p>
        </p:txBody>
      </p:sp>
      <p:sp>
        <p:nvSpPr>
          <p:cNvPr id="8" name="Text Placeholder 7"/>
          <p:cNvSpPr>
            <a:spLocks noGrp="1"/>
          </p:cNvSpPr>
          <p:nvPr>
            <p:ph type="body" sz="quarter" idx="15"/>
          </p:nvPr>
        </p:nvSpPr>
        <p:spPr/>
        <p:txBody>
          <a:bodyPr/>
          <a:lstStyle/>
          <a:p>
            <a:r>
              <a:rPr lang="en-GB" dirty="0" smtClean="0"/>
              <a:t>Overview</a:t>
            </a:r>
            <a:endParaRPr lang="en-GB" dirty="0"/>
          </a:p>
        </p:txBody>
      </p:sp>
    </p:spTree>
    <p:extLst>
      <p:ext uri="{BB962C8B-B14F-4D97-AF65-F5344CB8AC3E}">
        <p14:creationId xmlns:p14="http://schemas.microsoft.com/office/powerpoint/2010/main" val="3927081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Logical flow of model</a:t>
            </a:r>
            <a:endParaRPr lang="en-GB" dirty="0"/>
          </a:p>
        </p:txBody>
      </p:sp>
      <p:sp>
        <p:nvSpPr>
          <p:cNvPr id="4" name="Slide Number Placeholder 3"/>
          <p:cNvSpPr>
            <a:spLocks noGrp="1"/>
          </p:cNvSpPr>
          <p:nvPr>
            <p:ph type="sldNum" sz="quarter" idx="4"/>
          </p:nvPr>
        </p:nvSpPr>
        <p:spPr/>
        <p:txBody>
          <a:bodyPr/>
          <a:lstStyle/>
          <a:p>
            <a:fld id="{E78626B2-E168-480E-BAE6-B60060C6AB83}" type="slidenum">
              <a:rPr lang="en-GB" smtClean="0"/>
              <a:pPr/>
              <a:t>7</a:t>
            </a:fld>
            <a:endParaRPr lang="en-GB" dirty="0"/>
          </a:p>
        </p:txBody>
      </p:sp>
      <p:sp>
        <p:nvSpPr>
          <p:cNvPr id="5" name="Text Placeholder 4"/>
          <p:cNvSpPr>
            <a:spLocks noGrp="1"/>
          </p:cNvSpPr>
          <p:nvPr>
            <p:ph type="body" sz="quarter" idx="14"/>
          </p:nvPr>
        </p:nvSpPr>
        <p:spPr/>
        <p:txBody>
          <a:bodyPr/>
          <a:lstStyle/>
          <a:p>
            <a:endParaRPr lang="en-GB" dirty="0"/>
          </a:p>
        </p:txBody>
      </p:sp>
      <p:sp>
        <p:nvSpPr>
          <p:cNvPr id="6" name="Text Placeholder 5"/>
          <p:cNvSpPr>
            <a:spLocks noGrp="1"/>
          </p:cNvSpPr>
          <p:nvPr>
            <p:ph type="body" sz="quarter" idx="15"/>
          </p:nvPr>
        </p:nvSpPr>
        <p:spPr/>
        <p:txBody>
          <a:bodyPr/>
          <a:lstStyle/>
          <a:p>
            <a:r>
              <a:rPr lang="en-GB" dirty="0" smtClean="0"/>
              <a:t>Overview</a:t>
            </a:r>
            <a:endParaRPr lang="en-GB" dirty="0"/>
          </a:p>
        </p:txBody>
      </p:sp>
      <p:grpSp>
        <p:nvGrpSpPr>
          <p:cNvPr id="3" name="Group 2"/>
          <p:cNvGrpSpPr/>
          <p:nvPr/>
        </p:nvGrpSpPr>
        <p:grpSpPr>
          <a:xfrm>
            <a:off x="732013" y="1858963"/>
            <a:ext cx="8668022" cy="4219667"/>
            <a:chOff x="732013" y="1858963"/>
            <a:chExt cx="8668022" cy="4219667"/>
          </a:xfrm>
        </p:grpSpPr>
        <p:sp>
          <p:nvSpPr>
            <p:cNvPr id="7" name="Freeform 109"/>
            <p:cNvSpPr>
              <a:spLocks/>
            </p:cNvSpPr>
            <p:nvPr/>
          </p:nvSpPr>
          <p:spPr bwMode="auto">
            <a:xfrm>
              <a:off x="8766025" y="2432745"/>
              <a:ext cx="242887" cy="228600"/>
            </a:xfrm>
            <a:custGeom>
              <a:avLst/>
              <a:gdLst>
                <a:gd name="T0" fmla="*/ 0 w 308"/>
                <a:gd name="T1" fmla="*/ 143 h 288"/>
                <a:gd name="T2" fmla="*/ 2 w 308"/>
                <a:gd name="T3" fmla="*/ 114 h 288"/>
                <a:gd name="T4" fmla="*/ 12 w 308"/>
                <a:gd name="T5" fmla="*/ 88 h 288"/>
                <a:gd name="T6" fmla="*/ 26 w 308"/>
                <a:gd name="T7" fmla="*/ 64 h 288"/>
                <a:gd name="T8" fmla="*/ 45 w 308"/>
                <a:gd name="T9" fmla="*/ 42 h 288"/>
                <a:gd name="T10" fmla="*/ 68 w 308"/>
                <a:gd name="T11" fmla="*/ 25 h 288"/>
                <a:gd name="T12" fmla="*/ 94 w 308"/>
                <a:gd name="T13" fmla="*/ 12 h 288"/>
                <a:gd name="T14" fmla="*/ 123 w 308"/>
                <a:gd name="T15" fmla="*/ 2 h 288"/>
                <a:gd name="T16" fmla="*/ 154 w 308"/>
                <a:gd name="T17" fmla="*/ 0 h 288"/>
                <a:gd name="T18" fmla="*/ 185 w 308"/>
                <a:gd name="T19" fmla="*/ 2 h 288"/>
                <a:gd name="T20" fmla="*/ 213 w 308"/>
                <a:gd name="T21" fmla="*/ 12 h 288"/>
                <a:gd name="T22" fmla="*/ 239 w 308"/>
                <a:gd name="T23" fmla="*/ 25 h 288"/>
                <a:gd name="T24" fmla="*/ 263 w 308"/>
                <a:gd name="T25" fmla="*/ 42 h 288"/>
                <a:gd name="T26" fmla="*/ 280 w 308"/>
                <a:gd name="T27" fmla="*/ 64 h 288"/>
                <a:gd name="T28" fmla="*/ 296 w 308"/>
                <a:gd name="T29" fmla="*/ 88 h 288"/>
                <a:gd name="T30" fmla="*/ 304 w 308"/>
                <a:gd name="T31" fmla="*/ 114 h 288"/>
                <a:gd name="T32" fmla="*/ 308 w 308"/>
                <a:gd name="T33" fmla="*/ 143 h 288"/>
                <a:gd name="T34" fmla="*/ 304 w 308"/>
                <a:gd name="T35" fmla="*/ 172 h 288"/>
                <a:gd name="T36" fmla="*/ 296 w 308"/>
                <a:gd name="T37" fmla="*/ 200 h 288"/>
                <a:gd name="T38" fmla="*/ 280 w 308"/>
                <a:gd name="T39" fmla="*/ 224 h 288"/>
                <a:gd name="T40" fmla="*/ 263 w 308"/>
                <a:gd name="T41" fmla="*/ 245 h 288"/>
                <a:gd name="T42" fmla="*/ 239 w 308"/>
                <a:gd name="T43" fmla="*/ 263 h 288"/>
                <a:gd name="T44" fmla="*/ 213 w 308"/>
                <a:gd name="T45" fmla="*/ 276 h 288"/>
                <a:gd name="T46" fmla="*/ 185 w 308"/>
                <a:gd name="T47" fmla="*/ 284 h 288"/>
                <a:gd name="T48" fmla="*/ 154 w 308"/>
                <a:gd name="T49" fmla="*/ 288 h 288"/>
                <a:gd name="T50" fmla="*/ 123 w 308"/>
                <a:gd name="T51" fmla="*/ 284 h 288"/>
                <a:gd name="T52" fmla="*/ 94 w 308"/>
                <a:gd name="T53" fmla="*/ 276 h 288"/>
                <a:gd name="T54" fmla="*/ 68 w 308"/>
                <a:gd name="T55" fmla="*/ 263 h 288"/>
                <a:gd name="T56" fmla="*/ 45 w 308"/>
                <a:gd name="T57" fmla="*/ 245 h 288"/>
                <a:gd name="T58" fmla="*/ 26 w 308"/>
                <a:gd name="T59" fmla="*/ 224 h 288"/>
                <a:gd name="T60" fmla="*/ 12 w 308"/>
                <a:gd name="T61" fmla="*/ 200 h 288"/>
                <a:gd name="T62" fmla="*/ 2 w 308"/>
                <a:gd name="T63" fmla="*/ 172 h 288"/>
                <a:gd name="T64" fmla="*/ 0 w 308"/>
                <a:gd name="T65" fmla="*/ 143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8" h="288">
                  <a:moveTo>
                    <a:pt x="0" y="143"/>
                  </a:moveTo>
                  <a:lnTo>
                    <a:pt x="2" y="114"/>
                  </a:lnTo>
                  <a:lnTo>
                    <a:pt x="12" y="88"/>
                  </a:lnTo>
                  <a:lnTo>
                    <a:pt x="26" y="64"/>
                  </a:lnTo>
                  <a:lnTo>
                    <a:pt x="45" y="42"/>
                  </a:lnTo>
                  <a:lnTo>
                    <a:pt x="68" y="25"/>
                  </a:lnTo>
                  <a:lnTo>
                    <a:pt x="94" y="12"/>
                  </a:lnTo>
                  <a:lnTo>
                    <a:pt x="123" y="2"/>
                  </a:lnTo>
                  <a:lnTo>
                    <a:pt x="154" y="0"/>
                  </a:lnTo>
                  <a:lnTo>
                    <a:pt x="185" y="2"/>
                  </a:lnTo>
                  <a:lnTo>
                    <a:pt x="213" y="12"/>
                  </a:lnTo>
                  <a:lnTo>
                    <a:pt x="239" y="25"/>
                  </a:lnTo>
                  <a:lnTo>
                    <a:pt x="263" y="42"/>
                  </a:lnTo>
                  <a:lnTo>
                    <a:pt x="280" y="64"/>
                  </a:lnTo>
                  <a:lnTo>
                    <a:pt x="296" y="88"/>
                  </a:lnTo>
                  <a:lnTo>
                    <a:pt x="304" y="114"/>
                  </a:lnTo>
                  <a:lnTo>
                    <a:pt x="308" y="143"/>
                  </a:lnTo>
                  <a:lnTo>
                    <a:pt x="304" y="172"/>
                  </a:lnTo>
                  <a:lnTo>
                    <a:pt x="296" y="200"/>
                  </a:lnTo>
                  <a:lnTo>
                    <a:pt x="280" y="224"/>
                  </a:lnTo>
                  <a:lnTo>
                    <a:pt x="263" y="245"/>
                  </a:lnTo>
                  <a:lnTo>
                    <a:pt x="239" y="263"/>
                  </a:lnTo>
                  <a:lnTo>
                    <a:pt x="213" y="276"/>
                  </a:lnTo>
                  <a:lnTo>
                    <a:pt x="185" y="284"/>
                  </a:lnTo>
                  <a:lnTo>
                    <a:pt x="154" y="288"/>
                  </a:lnTo>
                  <a:lnTo>
                    <a:pt x="123" y="284"/>
                  </a:lnTo>
                  <a:lnTo>
                    <a:pt x="94" y="276"/>
                  </a:lnTo>
                  <a:lnTo>
                    <a:pt x="68" y="263"/>
                  </a:lnTo>
                  <a:lnTo>
                    <a:pt x="45" y="245"/>
                  </a:lnTo>
                  <a:lnTo>
                    <a:pt x="26" y="224"/>
                  </a:lnTo>
                  <a:lnTo>
                    <a:pt x="12" y="200"/>
                  </a:lnTo>
                  <a:lnTo>
                    <a:pt x="2" y="172"/>
                  </a:lnTo>
                  <a:lnTo>
                    <a:pt x="0" y="143"/>
                  </a:lnTo>
                  <a:close/>
                </a:path>
              </a:pathLst>
            </a:custGeom>
            <a:solidFill>
              <a:srgbClr val="B426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ts val="1000"/>
                </a:lnSpc>
              </a:pPr>
              <a:endParaRPr lang="en-GB" sz="2000" dirty="0"/>
            </a:p>
          </p:txBody>
        </p:sp>
        <p:sp>
          <p:nvSpPr>
            <p:cNvPr id="8" name="Rectangle 110"/>
            <p:cNvSpPr>
              <a:spLocks noChangeArrowheads="1"/>
            </p:cNvSpPr>
            <p:nvPr/>
          </p:nvSpPr>
          <p:spPr bwMode="auto">
            <a:xfrm>
              <a:off x="8830562" y="2517925"/>
              <a:ext cx="113814" cy="128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pitchFamily="34" charset="0"/>
                  <a:cs typeface="Arial" pitchFamily="34" charset="0"/>
                </a:rPr>
                <a:t>1</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111"/>
            <p:cNvSpPr>
              <a:spLocks noChangeArrowheads="1"/>
            </p:cNvSpPr>
            <p:nvPr/>
          </p:nvSpPr>
          <p:spPr bwMode="auto">
            <a:xfrm>
              <a:off x="8686292" y="2713732"/>
              <a:ext cx="402353" cy="128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0" lang="en-US" sz="1050" b="1" i="1" u="none" strike="noStrike" cap="none" normalizeH="0" baseline="0" dirty="0" smtClean="0">
                  <a:ln>
                    <a:noFill/>
                  </a:ln>
                  <a:solidFill>
                    <a:srgbClr val="3F6075"/>
                  </a:solidFill>
                  <a:effectLst/>
                  <a:latin typeface="Arial" pitchFamily="34" charset="0"/>
                  <a:cs typeface="Arial" pitchFamily="34" charset="0"/>
                </a:rPr>
                <a:t>Inputs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114"/>
            <p:cNvSpPr>
              <a:spLocks noChangeArrowheads="1"/>
            </p:cNvSpPr>
            <p:nvPr/>
          </p:nvSpPr>
          <p:spPr bwMode="auto">
            <a:xfrm>
              <a:off x="8487519" y="4147034"/>
              <a:ext cx="799899" cy="128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0" lang="en-US" sz="1050" b="1" i="1" u="none" strike="noStrike" cap="none" normalizeH="0" baseline="0" dirty="0" smtClean="0">
                  <a:ln>
                    <a:noFill/>
                  </a:ln>
                  <a:solidFill>
                    <a:srgbClr val="3F6075"/>
                  </a:solidFill>
                  <a:effectLst/>
                  <a:latin typeface="Arial" pitchFamily="34" charset="0"/>
                  <a:cs typeface="Arial" pitchFamily="34" charset="0"/>
                </a:rPr>
                <a:t>Calculations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Freeform 116"/>
            <p:cNvSpPr>
              <a:spLocks/>
            </p:cNvSpPr>
            <p:nvPr/>
          </p:nvSpPr>
          <p:spPr bwMode="auto">
            <a:xfrm>
              <a:off x="8766025" y="4528299"/>
              <a:ext cx="242887" cy="228600"/>
            </a:xfrm>
            <a:custGeom>
              <a:avLst/>
              <a:gdLst>
                <a:gd name="T0" fmla="*/ 0 w 308"/>
                <a:gd name="T1" fmla="*/ 143 h 288"/>
                <a:gd name="T2" fmla="*/ 2 w 308"/>
                <a:gd name="T3" fmla="*/ 114 h 288"/>
                <a:gd name="T4" fmla="*/ 12 w 308"/>
                <a:gd name="T5" fmla="*/ 88 h 288"/>
                <a:gd name="T6" fmla="*/ 26 w 308"/>
                <a:gd name="T7" fmla="*/ 64 h 288"/>
                <a:gd name="T8" fmla="*/ 45 w 308"/>
                <a:gd name="T9" fmla="*/ 43 h 288"/>
                <a:gd name="T10" fmla="*/ 68 w 308"/>
                <a:gd name="T11" fmla="*/ 25 h 288"/>
                <a:gd name="T12" fmla="*/ 94 w 308"/>
                <a:gd name="T13" fmla="*/ 12 h 288"/>
                <a:gd name="T14" fmla="*/ 123 w 308"/>
                <a:gd name="T15" fmla="*/ 2 h 288"/>
                <a:gd name="T16" fmla="*/ 154 w 308"/>
                <a:gd name="T17" fmla="*/ 0 h 288"/>
                <a:gd name="T18" fmla="*/ 185 w 308"/>
                <a:gd name="T19" fmla="*/ 2 h 288"/>
                <a:gd name="T20" fmla="*/ 213 w 308"/>
                <a:gd name="T21" fmla="*/ 12 h 288"/>
                <a:gd name="T22" fmla="*/ 239 w 308"/>
                <a:gd name="T23" fmla="*/ 25 h 288"/>
                <a:gd name="T24" fmla="*/ 263 w 308"/>
                <a:gd name="T25" fmla="*/ 43 h 288"/>
                <a:gd name="T26" fmla="*/ 280 w 308"/>
                <a:gd name="T27" fmla="*/ 64 h 288"/>
                <a:gd name="T28" fmla="*/ 296 w 308"/>
                <a:gd name="T29" fmla="*/ 88 h 288"/>
                <a:gd name="T30" fmla="*/ 304 w 308"/>
                <a:gd name="T31" fmla="*/ 114 h 288"/>
                <a:gd name="T32" fmla="*/ 308 w 308"/>
                <a:gd name="T33" fmla="*/ 143 h 288"/>
                <a:gd name="T34" fmla="*/ 304 w 308"/>
                <a:gd name="T35" fmla="*/ 172 h 288"/>
                <a:gd name="T36" fmla="*/ 296 w 308"/>
                <a:gd name="T37" fmla="*/ 200 h 288"/>
                <a:gd name="T38" fmla="*/ 280 w 308"/>
                <a:gd name="T39" fmla="*/ 224 h 288"/>
                <a:gd name="T40" fmla="*/ 263 w 308"/>
                <a:gd name="T41" fmla="*/ 245 h 288"/>
                <a:gd name="T42" fmla="*/ 239 w 308"/>
                <a:gd name="T43" fmla="*/ 263 h 288"/>
                <a:gd name="T44" fmla="*/ 213 w 308"/>
                <a:gd name="T45" fmla="*/ 276 h 288"/>
                <a:gd name="T46" fmla="*/ 185 w 308"/>
                <a:gd name="T47" fmla="*/ 284 h 288"/>
                <a:gd name="T48" fmla="*/ 154 w 308"/>
                <a:gd name="T49" fmla="*/ 288 h 288"/>
                <a:gd name="T50" fmla="*/ 123 w 308"/>
                <a:gd name="T51" fmla="*/ 284 h 288"/>
                <a:gd name="T52" fmla="*/ 94 w 308"/>
                <a:gd name="T53" fmla="*/ 276 h 288"/>
                <a:gd name="T54" fmla="*/ 68 w 308"/>
                <a:gd name="T55" fmla="*/ 263 h 288"/>
                <a:gd name="T56" fmla="*/ 45 w 308"/>
                <a:gd name="T57" fmla="*/ 245 h 288"/>
                <a:gd name="T58" fmla="*/ 26 w 308"/>
                <a:gd name="T59" fmla="*/ 224 h 288"/>
                <a:gd name="T60" fmla="*/ 12 w 308"/>
                <a:gd name="T61" fmla="*/ 200 h 288"/>
                <a:gd name="T62" fmla="*/ 2 w 308"/>
                <a:gd name="T63" fmla="*/ 172 h 288"/>
                <a:gd name="T64" fmla="*/ 0 w 308"/>
                <a:gd name="T65" fmla="*/ 143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8" h="288">
                  <a:moveTo>
                    <a:pt x="0" y="143"/>
                  </a:moveTo>
                  <a:lnTo>
                    <a:pt x="2" y="114"/>
                  </a:lnTo>
                  <a:lnTo>
                    <a:pt x="12" y="88"/>
                  </a:lnTo>
                  <a:lnTo>
                    <a:pt x="26" y="64"/>
                  </a:lnTo>
                  <a:lnTo>
                    <a:pt x="45" y="43"/>
                  </a:lnTo>
                  <a:lnTo>
                    <a:pt x="68" y="25"/>
                  </a:lnTo>
                  <a:lnTo>
                    <a:pt x="94" y="12"/>
                  </a:lnTo>
                  <a:lnTo>
                    <a:pt x="123" y="2"/>
                  </a:lnTo>
                  <a:lnTo>
                    <a:pt x="154" y="0"/>
                  </a:lnTo>
                  <a:lnTo>
                    <a:pt x="185" y="2"/>
                  </a:lnTo>
                  <a:lnTo>
                    <a:pt x="213" y="12"/>
                  </a:lnTo>
                  <a:lnTo>
                    <a:pt x="239" y="25"/>
                  </a:lnTo>
                  <a:lnTo>
                    <a:pt x="263" y="43"/>
                  </a:lnTo>
                  <a:lnTo>
                    <a:pt x="280" y="64"/>
                  </a:lnTo>
                  <a:lnTo>
                    <a:pt x="296" y="88"/>
                  </a:lnTo>
                  <a:lnTo>
                    <a:pt x="304" y="114"/>
                  </a:lnTo>
                  <a:lnTo>
                    <a:pt x="308" y="143"/>
                  </a:lnTo>
                  <a:lnTo>
                    <a:pt x="304" y="172"/>
                  </a:lnTo>
                  <a:lnTo>
                    <a:pt x="296" y="200"/>
                  </a:lnTo>
                  <a:lnTo>
                    <a:pt x="280" y="224"/>
                  </a:lnTo>
                  <a:lnTo>
                    <a:pt x="263" y="245"/>
                  </a:lnTo>
                  <a:lnTo>
                    <a:pt x="239" y="263"/>
                  </a:lnTo>
                  <a:lnTo>
                    <a:pt x="213" y="276"/>
                  </a:lnTo>
                  <a:lnTo>
                    <a:pt x="185" y="284"/>
                  </a:lnTo>
                  <a:lnTo>
                    <a:pt x="154" y="288"/>
                  </a:lnTo>
                  <a:lnTo>
                    <a:pt x="123" y="284"/>
                  </a:lnTo>
                  <a:lnTo>
                    <a:pt x="94" y="276"/>
                  </a:lnTo>
                  <a:lnTo>
                    <a:pt x="68" y="263"/>
                  </a:lnTo>
                  <a:lnTo>
                    <a:pt x="45" y="245"/>
                  </a:lnTo>
                  <a:lnTo>
                    <a:pt x="26" y="224"/>
                  </a:lnTo>
                  <a:lnTo>
                    <a:pt x="12" y="200"/>
                  </a:lnTo>
                  <a:lnTo>
                    <a:pt x="2" y="172"/>
                  </a:lnTo>
                  <a:lnTo>
                    <a:pt x="0" y="143"/>
                  </a:lnTo>
                  <a:close/>
                </a:path>
              </a:pathLst>
            </a:custGeom>
            <a:solidFill>
              <a:srgbClr val="B426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ts val="1000"/>
                </a:lnSpc>
              </a:pPr>
              <a:endParaRPr lang="en-GB" sz="2000" dirty="0"/>
            </a:p>
          </p:txBody>
        </p:sp>
        <p:sp>
          <p:nvSpPr>
            <p:cNvPr id="12" name="Rectangle 117"/>
            <p:cNvSpPr>
              <a:spLocks noChangeArrowheads="1"/>
            </p:cNvSpPr>
            <p:nvPr/>
          </p:nvSpPr>
          <p:spPr bwMode="auto">
            <a:xfrm>
              <a:off x="8830562" y="4615066"/>
              <a:ext cx="113814" cy="128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pitchFamily="34" charset="0"/>
                  <a:cs typeface="Arial" pitchFamily="34" charset="0"/>
                </a:rPr>
                <a:t>3</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Rectangle 118"/>
            <p:cNvSpPr>
              <a:spLocks noChangeArrowheads="1"/>
            </p:cNvSpPr>
            <p:nvPr/>
          </p:nvSpPr>
          <p:spPr bwMode="auto">
            <a:xfrm>
              <a:off x="8643812" y="4810874"/>
              <a:ext cx="487313" cy="128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0" lang="en-US" sz="1050" b="1" i="1" u="none" strike="noStrike" cap="none" normalizeH="0" baseline="0" dirty="0" smtClean="0">
                  <a:ln>
                    <a:noFill/>
                  </a:ln>
                  <a:solidFill>
                    <a:srgbClr val="3F6075"/>
                  </a:solidFill>
                  <a:effectLst/>
                  <a:latin typeface="Arial" pitchFamily="34" charset="0"/>
                  <a:cs typeface="Arial" pitchFamily="34" charset="0"/>
                </a:rPr>
                <a:t>Results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19"/>
            <p:cNvSpPr>
              <a:spLocks noChangeArrowheads="1"/>
            </p:cNvSpPr>
            <p:nvPr/>
          </p:nvSpPr>
          <p:spPr bwMode="auto">
            <a:xfrm>
              <a:off x="781759" y="2401888"/>
              <a:ext cx="1168400" cy="446087"/>
            </a:xfrm>
            <a:prstGeom prst="rect">
              <a:avLst/>
            </a:prstGeom>
            <a:solidFill>
              <a:srgbClr val="C7C6E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lnSpc>
                  <a:spcPts val="1000"/>
                </a:lnSpc>
              </a:pPr>
              <a:r>
                <a:rPr lang="en-GB" sz="1050" dirty="0"/>
                <a:t>Traffic per subscriber by technology</a:t>
              </a:r>
            </a:p>
          </p:txBody>
        </p:sp>
        <p:sp>
          <p:nvSpPr>
            <p:cNvPr id="15" name="Rectangle 123"/>
            <p:cNvSpPr>
              <a:spLocks noChangeArrowheads="1"/>
            </p:cNvSpPr>
            <p:nvPr/>
          </p:nvSpPr>
          <p:spPr bwMode="auto">
            <a:xfrm>
              <a:off x="2197222" y="1860550"/>
              <a:ext cx="1168400" cy="447675"/>
            </a:xfrm>
            <a:prstGeom prst="rect">
              <a:avLst/>
            </a:prstGeom>
            <a:solidFill>
              <a:srgbClr val="C7C6E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lnSpc>
                  <a:spcPts val="1000"/>
                </a:lnSpc>
              </a:pPr>
              <a:r>
                <a:rPr lang="en-GB" sz="1050" dirty="0"/>
                <a:t>Traffic distribution by geotype</a:t>
              </a:r>
            </a:p>
          </p:txBody>
        </p:sp>
        <p:sp>
          <p:nvSpPr>
            <p:cNvPr id="16" name="Rectangle 129"/>
            <p:cNvSpPr>
              <a:spLocks noChangeArrowheads="1"/>
            </p:cNvSpPr>
            <p:nvPr/>
          </p:nvSpPr>
          <p:spPr bwMode="auto">
            <a:xfrm>
              <a:off x="1355847" y="3614378"/>
              <a:ext cx="1425575" cy="609600"/>
            </a:xfrm>
            <a:prstGeom prst="rect">
              <a:avLst/>
            </a:prstGeom>
            <a:solidFill>
              <a:srgbClr val="94D7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lnSpc>
                  <a:spcPts val="1000"/>
                </a:lnSpc>
              </a:pPr>
              <a:r>
                <a:rPr lang="en-GB" sz="1050" dirty="0"/>
                <a:t>Traffic forecast in Mbit/s per annum by geotype</a:t>
              </a:r>
            </a:p>
          </p:txBody>
        </p:sp>
        <p:sp>
          <p:nvSpPr>
            <p:cNvPr id="17" name="Rectangle 137"/>
            <p:cNvSpPr>
              <a:spLocks noChangeArrowheads="1"/>
            </p:cNvSpPr>
            <p:nvPr/>
          </p:nvSpPr>
          <p:spPr bwMode="auto">
            <a:xfrm>
              <a:off x="2203057" y="2401888"/>
              <a:ext cx="1168400" cy="446087"/>
            </a:xfrm>
            <a:prstGeom prst="rect">
              <a:avLst/>
            </a:prstGeom>
            <a:solidFill>
              <a:srgbClr val="C7C6E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lnSpc>
                  <a:spcPts val="1000"/>
                </a:lnSpc>
              </a:pPr>
              <a:r>
                <a:rPr lang="en-GB" sz="1050" dirty="0"/>
                <a:t>Share of uplink and downlink traffic</a:t>
              </a:r>
            </a:p>
          </p:txBody>
        </p:sp>
        <p:sp>
          <p:nvSpPr>
            <p:cNvPr id="18" name="Rectangle 141"/>
            <p:cNvSpPr>
              <a:spLocks noChangeArrowheads="1"/>
            </p:cNvSpPr>
            <p:nvPr/>
          </p:nvSpPr>
          <p:spPr bwMode="auto">
            <a:xfrm>
              <a:off x="781759" y="1860550"/>
              <a:ext cx="1168400" cy="447675"/>
            </a:xfrm>
            <a:prstGeom prst="rect">
              <a:avLst/>
            </a:prstGeom>
            <a:solidFill>
              <a:srgbClr val="C7C6E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lnSpc>
                  <a:spcPts val="1000"/>
                </a:lnSpc>
              </a:pPr>
              <a:r>
                <a:rPr lang="en-GB" sz="1050" dirty="0" smtClean="0"/>
                <a:t>Subscribers by technology</a:t>
              </a:r>
              <a:endParaRPr lang="en-GB" sz="1050" dirty="0"/>
            </a:p>
          </p:txBody>
        </p:sp>
        <p:sp>
          <p:nvSpPr>
            <p:cNvPr id="19" name="Rectangle 152"/>
            <p:cNvSpPr>
              <a:spLocks noChangeArrowheads="1"/>
            </p:cNvSpPr>
            <p:nvPr/>
          </p:nvSpPr>
          <p:spPr bwMode="auto">
            <a:xfrm>
              <a:off x="3612685" y="1860550"/>
              <a:ext cx="1168400" cy="447675"/>
            </a:xfrm>
            <a:prstGeom prst="rect">
              <a:avLst/>
            </a:prstGeom>
            <a:solidFill>
              <a:srgbClr val="C7C6E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lnSpc>
                  <a:spcPts val="1000"/>
                </a:lnSpc>
              </a:pPr>
              <a:r>
                <a:rPr lang="en-GB" sz="1050" dirty="0"/>
                <a:t>Spectral efficiency </a:t>
              </a:r>
              <a:r>
                <a:rPr lang="en-GB" sz="1050" dirty="0" smtClean="0"/>
                <a:t>by technology</a:t>
              </a:r>
              <a:endParaRPr lang="en-GB" sz="1050" dirty="0"/>
            </a:p>
          </p:txBody>
        </p:sp>
        <p:sp>
          <p:nvSpPr>
            <p:cNvPr id="20" name="Rectangle 156"/>
            <p:cNvSpPr>
              <a:spLocks noChangeArrowheads="1"/>
            </p:cNvSpPr>
            <p:nvPr/>
          </p:nvSpPr>
          <p:spPr bwMode="auto">
            <a:xfrm>
              <a:off x="4179512" y="3154272"/>
              <a:ext cx="1427162" cy="608012"/>
            </a:xfrm>
            <a:prstGeom prst="rect">
              <a:avLst/>
            </a:prstGeom>
            <a:solidFill>
              <a:srgbClr val="94D7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lnSpc>
                  <a:spcPts val="1000"/>
                </a:lnSpc>
              </a:pPr>
              <a:r>
                <a:rPr lang="en-GB" sz="1050" dirty="0" smtClean="0"/>
                <a:t>Basic and maximum capacity of each coverage site by </a:t>
              </a:r>
              <a:r>
                <a:rPr lang="en-GB" sz="1050" dirty="0"/>
                <a:t>technology  in Mbit/s</a:t>
              </a:r>
            </a:p>
          </p:txBody>
        </p:sp>
        <p:sp>
          <p:nvSpPr>
            <p:cNvPr id="21" name="Rectangle 165"/>
            <p:cNvSpPr>
              <a:spLocks noChangeArrowheads="1"/>
            </p:cNvSpPr>
            <p:nvPr/>
          </p:nvSpPr>
          <p:spPr bwMode="auto">
            <a:xfrm>
              <a:off x="6443611" y="1858963"/>
              <a:ext cx="1168400" cy="447675"/>
            </a:xfrm>
            <a:prstGeom prst="rect">
              <a:avLst/>
            </a:prstGeom>
            <a:solidFill>
              <a:srgbClr val="C7C6E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lnSpc>
                  <a:spcPts val="1000"/>
                </a:lnSpc>
              </a:pPr>
              <a:r>
                <a:rPr lang="en-GB" sz="1050" dirty="0" smtClean="0"/>
                <a:t>Cell radii</a:t>
              </a:r>
              <a:endParaRPr lang="en-GB" sz="1050" dirty="0"/>
            </a:p>
          </p:txBody>
        </p:sp>
        <p:sp>
          <p:nvSpPr>
            <p:cNvPr id="22" name="Rectangle 169"/>
            <p:cNvSpPr>
              <a:spLocks noChangeArrowheads="1"/>
            </p:cNvSpPr>
            <p:nvPr/>
          </p:nvSpPr>
          <p:spPr bwMode="auto">
            <a:xfrm>
              <a:off x="7859073" y="1858963"/>
              <a:ext cx="1169987" cy="447675"/>
            </a:xfrm>
            <a:prstGeom prst="rect">
              <a:avLst/>
            </a:prstGeom>
            <a:solidFill>
              <a:srgbClr val="C7C6E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lnSpc>
                  <a:spcPts val="1000"/>
                </a:lnSpc>
              </a:pPr>
              <a:r>
                <a:rPr lang="en-GB" sz="1050" dirty="0" smtClean="0"/>
                <a:t>Network coverage by geotype</a:t>
              </a:r>
              <a:endParaRPr lang="en-GB" sz="1050" dirty="0"/>
            </a:p>
          </p:txBody>
        </p:sp>
        <p:sp>
          <p:nvSpPr>
            <p:cNvPr id="23" name="Rectangle 173"/>
            <p:cNvSpPr>
              <a:spLocks noChangeArrowheads="1"/>
            </p:cNvSpPr>
            <p:nvPr/>
          </p:nvSpPr>
          <p:spPr bwMode="auto">
            <a:xfrm>
              <a:off x="7016437" y="3154273"/>
              <a:ext cx="1425575" cy="608012"/>
            </a:xfrm>
            <a:prstGeom prst="rect">
              <a:avLst/>
            </a:prstGeom>
            <a:solidFill>
              <a:srgbClr val="94D7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lnSpc>
                  <a:spcPts val="1000"/>
                </a:lnSpc>
              </a:pPr>
              <a:r>
                <a:rPr lang="en-GB" sz="1050" dirty="0"/>
                <a:t>Number of coverage sites by geotype</a:t>
              </a:r>
            </a:p>
          </p:txBody>
        </p:sp>
        <p:sp>
          <p:nvSpPr>
            <p:cNvPr id="24" name="Rectangle 165"/>
            <p:cNvSpPr>
              <a:spLocks noChangeArrowheads="1"/>
            </p:cNvSpPr>
            <p:nvPr/>
          </p:nvSpPr>
          <p:spPr bwMode="auto">
            <a:xfrm>
              <a:off x="5022474" y="1860549"/>
              <a:ext cx="1168400" cy="447675"/>
            </a:xfrm>
            <a:prstGeom prst="rect">
              <a:avLst/>
            </a:prstGeom>
            <a:solidFill>
              <a:srgbClr val="C7C6E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lnSpc>
                  <a:spcPts val="1000"/>
                </a:lnSpc>
              </a:pPr>
              <a:r>
                <a:rPr lang="en-GB" sz="1050" dirty="0" smtClean="0"/>
                <a:t>Spectrum available by technology</a:t>
              </a:r>
              <a:endParaRPr lang="en-GB" sz="1050" dirty="0"/>
            </a:p>
          </p:txBody>
        </p:sp>
        <p:cxnSp>
          <p:nvCxnSpPr>
            <p:cNvPr id="25" name="Elbow Connector 24"/>
            <p:cNvCxnSpPr>
              <a:stCxn id="15" idx="1"/>
              <a:endCxn id="16" idx="0"/>
            </p:cNvCxnSpPr>
            <p:nvPr/>
          </p:nvCxnSpPr>
          <p:spPr>
            <a:xfrm rot="10800000" flipV="1">
              <a:off x="2068636" y="2084388"/>
              <a:ext cx="128587" cy="152999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18" idx="3"/>
              <a:endCxn id="16" idx="0"/>
            </p:cNvCxnSpPr>
            <p:nvPr/>
          </p:nvCxnSpPr>
          <p:spPr>
            <a:xfrm>
              <a:off x="1950159" y="2084388"/>
              <a:ext cx="118476" cy="152999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14" idx="3"/>
              <a:endCxn id="17" idx="1"/>
            </p:cNvCxnSpPr>
            <p:nvPr/>
          </p:nvCxnSpPr>
          <p:spPr>
            <a:xfrm>
              <a:off x="1950159" y="2624932"/>
              <a:ext cx="25289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19" idx="3"/>
              <a:endCxn id="20" idx="0"/>
            </p:cNvCxnSpPr>
            <p:nvPr/>
          </p:nvCxnSpPr>
          <p:spPr>
            <a:xfrm>
              <a:off x="4781085" y="2084388"/>
              <a:ext cx="112008" cy="1069884"/>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24" idx="1"/>
              <a:endCxn id="20" idx="0"/>
            </p:cNvCxnSpPr>
            <p:nvPr/>
          </p:nvCxnSpPr>
          <p:spPr>
            <a:xfrm rot="10800000" flipV="1">
              <a:off x="4893094" y="2084386"/>
              <a:ext cx="129381" cy="1069885"/>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21" idx="3"/>
              <a:endCxn id="23" idx="0"/>
            </p:cNvCxnSpPr>
            <p:nvPr/>
          </p:nvCxnSpPr>
          <p:spPr>
            <a:xfrm>
              <a:off x="7612011" y="2082801"/>
              <a:ext cx="117214" cy="107147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Elbow Connector 30"/>
            <p:cNvCxnSpPr>
              <a:stCxn id="22" idx="1"/>
              <a:endCxn id="23" idx="0"/>
            </p:cNvCxnSpPr>
            <p:nvPr/>
          </p:nvCxnSpPr>
          <p:spPr>
            <a:xfrm rot="10800000" flipV="1">
              <a:off x="7729225" y="2082801"/>
              <a:ext cx="129848" cy="107147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Rectangle 129"/>
            <p:cNvSpPr>
              <a:spLocks noChangeArrowheads="1"/>
            </p:cNvSpPr>
            <p:nvPr/>
          </p:nvSpPr>
          <p:spPr bwMode="auto">
            <a:xfrm>
              <a:off x="5602236" y="4556609"/>
              <a:ext cx="1425575" cy="609600"/>
            </a:xfrm>
            <a:prstGeom prst="rect">
              <a:avLst/>
            </a:prstGeom>
            <a:solidFill>
              <a:schemeClr val="accent5">
                <a:lumMod val="20000"/>
                <a:lumOff val="80000"/>
              </a:schemeClr>
            </a:solidFill>
            <a:ln>
              <a:noFill/>
            </a:ln>
          </p:spPr>
          <p:txBody>
            <a:bodyPr vert="horz" wrap="square" lIns="91440" tIns="45720" rIns="91440" bIns="45720" numCol="1" anchor="ctr" anchorCtr="0" compatLnSpc="1">
              <a:prstTxWarp prst="textNoShape">
                <a:avLst/>
              </a:prstTxWarp>
            </a:bodyPr>
            <a:lstStyle/>
            <a:p>
              <a:pPr algn="ctr">
                <a:lnSpc>
                  <a:spcPts val="1000"/>
                </a:lnSpc>
              </a:pPr>
              <a:r>
                <a:rPr lang="en-GB" sz="1050" dirty="0" smtClean="0"/>
                <a:t>Site upgrades and extra sites required for capacity</a:t>
              </a:r>
              <a:endParaRPr lang="en-GB" sz="1050" dirty="0"/>
            </a:p>
          </p:txBody>
        </p:sp>
        <p:cxnSp>
          <p:nvCxnSpPr>
            <p:cNvPr id="33" name="Elbow Connector 32"/>
            <p:cNvCxnSpPr>
              <a:stCxn id="20" idx="3"/>
              <a:endCxn id="32" idx="0"/>
            </p:cNvCxnSpPr>
            <p:nvPr/>
          </p:nvCxnSpPr>
          <p:spPr>
            <a:xfrm>
              <a:off x="5606674" y="3458278"/>
              <a:ext cx="708350" cy="1098331"/>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Elbow Connector 33"/>
            <p:cNvCxnSpPr>
              <a:stCxn id="23" idx="1"/>
              <a:endCxn id="32" idx="0"/>
            </p:cNvCxnSpPr>
            <p:nvPr/>
          </p:nvCxnSpPr>
          <p:spPr>
            <a:xfrm rot="10800000" flipV="1">
              <a:off x="6315025" y="3458279"/>
              <a:ext cx="701413" cy="109833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16" idx="3"/>
              <a:endCxn id="32" idx="0"/>
            </p:cNvCxnSpPr>
            <p:nvPr/>
          </p:nvCxnSpPr>
          <p:spPr>
            <a:xfrm>
              <a:off x="2781422" y="3919178"/>
              <a:ext cx="3533602" cy="637431"/>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32013" y="2992438"/>
              <a:ext cx="8579100"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37" name="Freeform 109"/>
            <p:cNvSpPr>
              <a:spLocks/>
            </p:cNvSpPr>
            <p:nvPr/>
          </p:nvSpPr>
          <p:spPr bwMode="auto">
            <a:xfrm>
              <a:off x="8766025" y="3844079"/>
              <a:ext cx="242887" cy="228600"/>
            </a:xfrm>
            <a:custGeom>
              <a:avLst/>
              <a:gdLst>
                <a:gd name="T0" fmla="*/ 0 w 308"/>
                <a:gd name="T1" fmla="*/ 143 h 288"/>
                <a:gd name="T2" fmla="*/ 2 w 308"/>
                <a:gd name="T3" fmla="*/ 114 h 288"/>
                <a:gd name="T4" fmla="*/ 12 w 308"/>
                <a:gd name="T5" fmla="*/ 88 h 288"/>
                <a:gd name="T6" fmla="*/ 26 w 308"/>
                <a:gd name="T7" fmla="*/ 64 h 288"/>
                <a:gd name="T8" fmla="*/ 45 w 308"/>
                <a:gd name="T9" fmla="*/ 42 h 288"/>
                <a:gd name="T10" fmla="*/ 68 w 308"/>
                <a:gd name="T11" fmla="*/ 25 h 288"/>
                <a:gd name="T12" fmla="*/ 94 w 308"/>
                <a:gd name="T13" fmla="*/ 12 h 288"/>
                <a:gd name="T14" fmla="*/ 123 w 308"/>
                <a:gd name="T15" fmla="*/ 2 h 288"/>
                <a:gd name="T16" fmla="*/ 154 w 308"/>
                <a:gd name="T17" fmla="*/ 0 h 288"/>
                <a:gd name="T18" fmla="*/ 185 w 308"/>
                <a:gd name="T19" fmla="*/ 2 h 288"/>
                <a:gd name="T20" fmla="*/ 213 w 308"/>
                <a:gd name="T21" fmla="*/ 12 h 288"/>
                <a:gd name="T22" fmla="*/ 239 w 308"/>
                <a:gd name="T23" fmla="*/ 25 h 288"/>
                <a:gd name="T24" fmla="*/ 263 w 308"/>
                <a:gd name="T25" fmla="*/ 42 h 288"/>
                <a:gd name="T26" fmla="*/ 280 w 308"/>
                <a:gd name="T27" fmla="*/ 64 h 288"/>
                <a:gd name="T28" fmla="*/ 296 w 308"/>
                <a:gd name="T29" fmla="*/ 88 h 288"/>
                <a:gd name="T30" fmla="*/ 304 w 308"/>
                <a:gd name="T31" fmla="*/ 114 h 288"/>
                <a:gd name="T32" fmla="*/ 308 w 308"/>
                <a:gd name="T33" fmla="*/ 143 h 288"/>
                <a:gd name="T34" fmla="*/ 304 w 308"/>
                <a:gd name="T35" fmla="*/ 172 h 288"/>
                <a:gd name="T36" fmla="*/ 296 w 308"/>
                <a:gd name="T37" fmla="*/ 200 h 288"/>
                <a:gd name="T38" fmla="*/ 280 w 308"/>
                <a:gd name="T39" fmla="*/ 224 h 288"/>
                <a:gd name="T40" fmla="*/ 263 w 308"/>
                <a:gd name="T41" fmla="*/ 245 h 288"/>
                <a:gd name="T42" fmla="*/ 239 w 308"/>
                <a:gd name="T43" fmla="*/ 263 h 288"/>
                <a:gd name="T44" fmla="*/ 213 w 308"/>
                <a:gd name="T45" fmla="*/ 276 h 288"/>
                <a:gd name="T46" fmla="*/ 185 w 308"/>
                <a:gd name="T47" fmla="*/ 284 h 288"/>
                <a:gd name="T48" fmla="*/ 154 w 308"/>
                <a:gd name="T49" fmla="*/ 288 h 288"/>
                <a:gd name="T50" fmla="*/ 123 w 308"/>
                <a:gd name="T51" fmla="*/ 284 h 288"/>
                <a:gd name="T52" fmla="*/ 94 w 308"/>
                <a:gd name="T53" fmla="*/ 276 h 288"/>
                <a:gd name="T54" fmla="*/ 68 w 308"/>
                <a:gd name="T55" fmla="*/ 263 h 288"/>
                <a:gd name="T56" fmla="*/ 45 w 308"/>
                <a:gd name="T57" fmla="*/ 245 h 288"/>
                <a:gd name="T58" fmla="*/ 26 w 308"/>
                <a:gd name="T59" fmla="*/ 224 h 288"/>
                <a:gd name="T60" fmla="*/ 12 w 308"/>
                <a:gd name="T61" fmla="*/ 200 h 288"/>
                <a:gd name="T62" fmla="*/ 2 w 308"/>
                <a:gd name="T63" fmla="*/ 172 h 288"/>
                <a:gd name="T64" fmla="*/ 0 w 308"/>
                <a:gd name="T65" fmla="*/ 143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8" h="288">
                  <a:moveTo>
                    <a:pt x="0" y="143"/>
                  </a:moveTo>
                  <a:lnTo>
                    <a:pt x="2" y="114"/>
                  </a:lnTo>
                  <a:lnTo>
                    <a:pt x="12" y="88"/>
                  </a:lnTo>
                  <a:lnTo>
                    <a:pt x="26" y="64"/>
                  </a:lnTo>
                  <a:lnTo>
                    <a:pt x="45" y="42"/>
                  </a:lnTo>
                  <a:lnTo>
                    <a:pt x="68" y="25"/>
                  </a:lnTo>
                  <a:lnTo>
                    <a:pt x="94" y="12"/>
                  </a:lnTo>
                  <a:lnTo>
                    <a:pt x="123" y="2"/>
                  </a:lnTo>
                  <a:lnTo>
                    <a:pt x="154" y="0"/>
                  </a:lnTo>
                  <a:lnTo>
                    <a:pt x="185" y="2"/>
                  </a:lnTo>
                  <a:lnTo>
                    <a:pt x="213" y="12"/>
                  </a:lnTo>
                  <a:lnTo>
                    <a:pt x="239" y="25"/>
                  </a:lnTo>
                  <a:lnTo>
                    <a:pt x="263" y="42"/>
                  </a:lnTo>
                  <a:lnTo>
                    <a:pt x="280" y="64"/>
                  </a:lnTo>
                  <a:lnTo>
                    <a:pt x="296" y="88"/>
                  </a:lnTo>
                  <a:lnTo>
                    <a:pt x="304" y="114"/>
                  </a:lnTo>
                  <a:lnTo>
                    <a:pt x="308" y="143"/>
                  </a:lnTo>
                  <a:lnTo>
                    <a:pt x="304" y="172"/>
                  </a:lnTo>
                  <a:lnTo>
                    <a:pt x="296" y="200"/>
                  </a:lnTo>
                  <a:lnTo>
                    <a:pt x="280" y="224"/>
                  </a:lnTo>
                  <a:lnTo>
                    <a:pt x="263" y="245"/>
                  </a:lnTo>
                  <a:lnTo>
                    <a:pt x="239" y="263"/>
                  </a:lnTo>
                  <a:lnTo>
                    <a:pt x="213" y="276"/>
                  </a:lnTo>
                  <a:lnTo>
                    <a:pt x="185" y="284"/>
                  </a:lnTo>
                  <a:lnTo>
                    <a:pt x="154" y="288"/>
                  </a:lnTo>
                  <a:lnTo>
                    <a:pt x="123" y="284"/>
                  </a:lnTo>
                  <a:lnTo>
                    <a:pt x="94" y="276"/>
                  </a:lnTo>
                  <a:lnTo>
                    <a:pt x="68" y="263"/>
                  </a:lnTo>
                  <a:lnTo>
                    <a:pt x="45" y="245"/>
                  </a:lnTo>
                  <a:lnTo>
                    <a:pt x="26" y="224"/>
                  </a:lnTo>
                  <a:lnTo>
                    <a:pt x="12" y="200"/>
                  </a:lnTo>
                  <a:lnTo>
                    <a:pt x="2" y="172"/>
                  </a:lnTo>
                  <a:lnTo>
                    <a:pt x="0" y="143"/>
                  </a:lnTo>
                  <a:close/>
                </a:path>
              </a:pathLst>
            </a:custGeom>
            <a:solidFill>
              <a:srgbClr val="B426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ts val="1000"/>
                </a:lnSpc>
              </a:pPr>
              <a:endParaRPr lang="en-GB" sz="2000" dirty="0"/>
            </a:p>
          </p:txBody>
        </p:sp>
        <p:sp>
          <p:nvSpPr>
            <p:cNvPr id="38" name="Rectangle 110"/>
            <p:cNvSpPr>
              <a:spLocks noChangeArrowheads="1"/>
            </p:cNvSpPr>
            <p:nvPr/>
          </p:nvSpPr>
          <p:spPr bwMode="auto">
            <a:xfrm>
              <a:off x="8830561" y="3929259"/>
              <a:ext cx="113814" cy="128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pitchFamily="34" charset="0"/>
                  <a:cs typeface="Arial" pitchFamily="34" charset="0"/>
                </a:rPr>
                <a:t>2</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9" name="Freeform 116"/>
            <p:cNvSpPr>
              <a:spLocks/>
            </p:cNvSpPr>
            <p:nvPr/>
          </p:nvSpPr>
          <p:spPr bwMode="auto">
            <a:xfrm>
              <a:off x="8751202" y="5461093"/>
              <a:ext cx="242887" cy="228600"/>
            </a:xfrm>
            <a:custGeom>
              <a:avLst/>
              <a:gdLst>
                <a:gd name="T0" fmla="*/ 0 w 308"/>
                <a:gd name="T1" fmla="*/ 143 h 288"/>
                <a:gd name="T2" fmla="*/ 2 w 308"/>
                <a:gd name="T3" fmla="*/ 114 h 288"/>
                <a:gd name="T4" fmla="*/ 12 w 308"/>
                <a:gd name="T5" fmla="*/ 88 h 288"/>
                <a:gd name="T6" fmla="*/ 26 w 308"/>
                <a:gd name="T7" fmla="*/ 64 h 288"/>
                <a:gd name="T8" fmla="*/ 45 w 308"/>
                <a:gd name="T9" fmla="*/ 43 h 288"/>
                <a:gd name="T10" fmla="*/ 68 w 308"/>
                <a:gd name="T11" fmla="*/ 25 h 288"/>
                <a:gd name="T12" fmla="*/ 94 w 308"/>
                <a:gd name="T13" fmla="*/ 12 h 288"/>
                <a:gd name="T14" fmla="*/ 123 w 308"/>
                <a:gd name="T15" fmla="*/ 2 h 288"/>
                <a:gd name="T16" fmla="*/ 154 w 308"/>
                <a:gd name="T17" fmla="*/ 0 h 288"/>
                <a:gd name="T18" fmla="*/ 185 w 308"/>
                <a:gd name="T19" fmla="*/ 2 h 288"/>
                <a:gd name="T20" fmla="*/ 213 w 308"/>
                <a:gd name="T21" fmla="*/ 12 h 288"/>
                <a:gd name="T22" fmla="*/ 239 w 308"/>
                <a:gd name="T23" fmla="*/ 25 h 288"/>
                <a:gd name="T24" fmla="*/ 263 w 308"/>
                <a:gd name="T25" fmla="*/ 43 h 288"/>
                <a:gd name="T26" fmla="*/ 280 w 308"/>
                <a:gd name="T27" fmla="*/ 64 h 288"/>
                <a:gd name="T28" fmla="*/ 296 w 308"/>
                <a:gd name="T29" fmla="*/ 88 h 288"/>
                <a:gd name="T30" fmla="*/ 304 w 308"/>
                <a:gd name="T31" fmla="*/ 114 h 288"/>
                <a:gd name="T32" fmla="*/ 308 w 308"/>
                <a:gd name="T33" fmla="*/ 143 h 288"/>
                <a:gd name="T34" fmla="*/ 304 w 308"/>
                <a:gd name="T35" fmla="*/ 172 h 288"/>
                <a:gd name="T36" fmla="*/ 296 w 308"/>
                <a:gd name="T37" fmla="*/ 200 h 288"/>
                <a:gd name="T38" fmla="*/ 280 w 308"/>
                <a:gd name="T39" fmla="*/ 224 h 288"/>
                <a:gd name="T40" fmla="*/ 263 w 308"/>
                <a:gd name="T41" fmla="*/ 245 h 288"/>
                <a:gd name="T42" fmla="*/ 239 w 308"/>
                <a:gd name="T43" fmla="*/ 263 h 288"/>
                <a:gd name="T44" fmla="*/ 213 w 308"/>
                <a:gd name="T45" fmla="*/ 276 h 288"/>
                <a:gd name="T46" fmla="*/ 185 w 308"/>
                <a:gd name="T47" fmla="*/ 284 h 288"/>
                <a:gd name="T48" fmla="*/ 154 w 308"/>
                <a:gd name="T49" fmla="*/ 288 h 288"/>
                <a:gd name="T50" fmla="*/ 123 w 308"/>
                <a:gd name="T51" fmla="*/ 284 h 288"/>
                <a:gd name="T52" fmla="*/ 94 w 308"/>
                <a:gd name="T53" fmla="*/ 276 h 288"/>
                <a:gd name="T54" fmla="*/ 68 w 308"/>
                <a:gd name="T55" fmla="*/ 263 h 288"/>
                <a:gd name="T56" fmla="*/ 45 w 308"/>
                <a:gd name="T57" fmla="*/ 245 h 288"/>
                <a:gd name="T58" fmla="*/ 26 w 308"/>
                <a:gd name="T59" fmla="*/ 224 h 288"/>
                <a:gd name="T60" fmla="*/ 12 w 308"/>
                <a:gd name="T61" fmla="*/ 200 h 288"/>
                <a:gd name="T62" fmla="*/ 2 w 308"/>
                <a:gd name="T63" fmla="*/ 172 h 288"/>
                <a:gd name="T64" fmla="*/ 0 w 308"/>
                <a:gd name="T65" fmla="*/ 143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8" h="288">
                  <a:moveTo>
                    <a:pt x="0" y="143"/>
                  </a:moveTo>
                  <a:lnTo>
                    <a:pt x="2" y="114"/>
                  </a:lnTo>
                  <a:lnTo>
                    <a:pt x="12" y="88"/>
                  </a:lnTo>
                  <a:lnTo>
                    <a:pt x="26" y="64"/>
                  </a:lnTo>
                  <a:lnTo>
                    <a:pt x="45" y="43"/>
                  </a:lnTo>
                  <a:lnTo>
                    <a:pt x="68" y="25"/>
                  </a:lnTo>
                  <a:lnTo>
                    <a:pt x="94" y="12"/>
                  </a:lnTo>
                  <a:lnTo>
                    <a:pt x="123" y="2"/>
                  </a:lnTo>
                  <a:lnTo>
                    <a:pt x="154" y="0"/>
                  </a:lnTo>
                  <a:lnTo>
                    <a:pt x="185" y="2"/>
                  </a:lnTo>
                  <a:lnTo>
                    <a:pt x="213" y="12"/>
                  </a:lnTo>
                  <a:lnTo>
                    <a:pt x="239" y="25"/>
                  </a:lnTo>
                  <a:lnTo>
                    <a:pt x="263" y="43"/>
                  </a:lnTo>
                  <a:lnTo>
                    <a:pt x="280" y="64"/>
                  </a:lnTo>
                  <a:lnTo>
                    <a:pt x="296" y="88"/>
                  </a:lnTo>
                  <a:lnTo>
                    <a:pt x="304" y="114"/>
                  </a:lnTo>
                  <a:lnTo>
                    <a:pt x="308" y="143"/>
                  </a:lnTo>
                  <a:lnTo>
                    <a:pt x="304" y="172"/>
                  </a:lnTo>
                  <a:lnTo>
                    <a:pt x="296" y="200"/>
                  </a:lnTo>
                  <a:lnTo>
                    <a:pt x="280" y="224"/>
                  </a:lnTo>
                  <a:lnTo>
                    <a:pt x="263" y="245"/>
                  </a:lnTo>
                  <a:lnTo>
                    <a:pt x="239" y="263"/>
                  </a:lnTo>
                  <a:lnTo>
                    <a:pt x="213" y="276"/>
                  </a:lnTo>
                  <a:lnTo>
                    <a:pt x="185" y="284"/>
                  </a:lnTo>
                  <a:lnTo>
                    <a:pt x="154" y="288"/>
                  </a:lnTo>
                  <a:lnTo>
                    <a:pt x="123" y="284"/>
                  </a:lnTo>
                  <a:lnTo>
                    <a:pt x="94" y="276"/>
                  </a:lnTo>
                  <a:lnTo>
                    <a:pt x="68" y="263"/>
                  </a:lnTo>
                  <a:lnTo>
                    <a:pt x="45" y="245"/>
                  </a:lnTo>
                  <a:lnTo>
                    <a:pt x="26" y="224"/>
                  </a:lnTo>
                  <a:lnTo>
                    <a:pt x="12" y="200"/>
                  </a:lnTo>
                  <a:lnTo>
                    <a:pt x="2" y="172"/>
                  </a:lnTo>
                  <a:lnTo>
                    <a:pt x="0" y="143"/>
                  </a:lnTo>
                  <a:close/>
                </a:path>
              </a:pathLst>
            </a:custGeom>
            <a:solidFill>
              <a:srgbClr val="B426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ts val="1000"/>
                </a:lnSpc>
              </a:pPr>
              <a:endParaRPr lang="en-GB" sz="2000" dirty="0"/>
            </a:p>
          </p:txBody>
        </p:sp>
        <p:sp>
          <p:nvSpPr>
            <p:cNvPr id="40" name="Rectangle 117"/>
            <p:cNvSpPr>
              <a:spLocks noChangeArrowheads="1"/>
            </p:cNvSpPr>
            <p:nvPr/>
          </p:nvSpPr>
          <p:spPr bwMode="auto">
            <a:xfrm>
              <a:off x="8815739" y="5547860"/>
              <a:ext cx="113814" cy="128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pitchFamily="34" charset="0"/>
                  <a:cs typeface="Arial" pitchFamily="34" charset="0"/>
                </a:rPr>
                <a:t>4</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1" name="Rectangle 118"/>
            <p:cNvSpPr>
              <a:spLocks noChangeArrowheads="1"/>
            </p:cNvSpPr>
            <p:nvPr/>
          </p:nvSpPr>
          <p:spPr bwMode="auto">
            <a:xfrm>
              <a:off x="8345259" y="5743668"/>
              <a:ext cx="1054776" cy="128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0" lang="en-US" sz="1050" b="1" i="1" u="none" strike="noStrike" cap="none" normalizeH="0" baseline="0" dirty="0" smtClean="0">
                  <a:ln>
                    <a:noFill/>
                  </a:ln>
                  <a:solidFill>
                    <a:srgbClr val="3F6075"/>
                  </a:solidFill>
                  <a:effectLst/>
                  <a:latin typeface="Arial" pitchFamily="34" charset="0"/>
                  <a:cs typeface="Arial" pitchFamily="34" charset="0"/>
                </a:rPr>
                <a:t>Post-processing</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42" name="Straight Connector 41"/>
            <p:cNvCxnSpPr/>
            <p:nvPr/>
          </p:nvCxnSpPr>
          <p:spPr>
            <a:xfrm>
              <a:off x="732013" y="5304663"/>
              <a:ext cx="8579100"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43" name="Rectangle 129"/>
            <p:cNvSpPr>
              <a:spLocks noChangeArrowheads="1"/>
            </p:cNvSpPr>
            <p:nvPr/>
          </p:nvSpPr>
          <p:spPr bwMode="auto">
            <a:xfrm>
              <a:off x="5606674" y="5469030"/>
              <a:ext cx="1425575" cy="609600"/>
            </a:xfrm>
            <a:prstGeom prst="rect">
              <a:avLst/>
            </a:prstGeom>
            <a:solidFill>
              <a:schemeClr val="accent5">
                <a:lumMod val="20000"/>
                <a:lumOff val="80000"/>
              </a:schemeClr>
            </a:solidFill>
            <a:ln>
              <a:noFill/>
            </a:ln>
          </p:spPr>
          <p:txBody>
            <a:bodyPr vert="horz" wrap="square" lIns="91440" tIns="45720" rIns="91440" bIns="45720" numCol="1" anchor="ctr" anchorCtr="0" compatLnSpc="1">
              <a:prstTxWarp prst="textNoShape">
                <a:avLst/>
              </a:prstTxWarp>
            </a:bodyPr>
            <a:lstStyle/>
            <a:p>
              <a:pPr algn="ctr">
                <a:lnSpc>
                  <a:spcPts val="1000"/>
                </a:lnSpc>
              </a:pPr>
              <a:r>
                <a:rPr lang="en-GB" sz="1050" dirty="0" smtClean="0"/>
                <a:t>Proportion of traffic that can be carried by high frequency spectrum</a:t>
              </a:r>
              <a:endParaRPr lang="en-GB" sz="1050" dirty="0"/>
            </a:p>
          </p:txBody>
        </p:sp>
        <p:sp>
          <p:nvSpPr>
            <p:cNvPr id="44" name="Rectangle 152"/>
            <p:cNvSpPr>
              <a:spLocks noChangeArrowheads="1"/>
            </p:cNvSpPr>
            <p:nvPr/>
          </p:nvSpPr>
          <p:spPr bwMode="auto">
            <a:xfrm>
              <a:off x="3612685" y="5549992"/>
              <a:ext cx="1168400" cy="447675"/>
            </a:xfrm>
            <a:prstGeom prst="rect">
              <a:avLst/>
            </a:prstGeom>
            <a:solidFill>
              <a:srgbClr val="C7C6E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lnSpc>
                  <a:spcPts val="1000"/>
                </a:lnSpc>
              </a:pPr>
              <a:r>
                <a:rPr lang="en-GB" sz="1050" dirty="0" smtClean="0"/>
                <a:t>Distance of traffic from cell centre</a:t>
              </a:r>
              <a:endParaRPr lang="en-GB" sz="1050" dirty="0"/>
            </a:p>
          </p:txBody>
        </p:sp>
        <p:cxnSp>
          <p:nvCxnSpPr>
            <p:cNvPr id="45" name="Straight Arrow Connector 44"/>
            <p:cNvCxnSpPr>
              <a:stCxn id="44" idx="3"/>
              <a:endCxn id="43" idx="1"/>
            </p:cNvCxnSpPr>
            <p:nvPr/>
          </p:nvCxnSpPr>
          <p:spPr>
            <a:xfrm>
              <a:off x="4781085" y="5773830"/>
              <a:ext cx="82558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32" idx="2"/>
              <a:endCxn id="43" idx="0"/>
            </p:cNvCxnSpPr>
            <p:nvPr/>
          </p:nvCxnSpPr>
          <p:spPr>
            <a:xfrm>
              <a:off x="6315024" y="5166209"/>
              <a:ext cx="4438" cy="3028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32013" y="4392891"/>
              <a:ext cx="8579100"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98770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List </a:t>
            </a:r>
            <a:r>
              <a:rPr lang="en-GB" dirty="0"/>
              <a:t>of worksheets contained in the model </a:t>
            </a:r>
            <a:r>
              <a:rPr lang="en-GB" dirty="0" smtClean="0"/>
              <a:t>and Analysys Mason’s cell formatting conventions</a:t>
            </a:r>
            <a:endParaRPr lang="en-GB" dirty="0"/>
          </a:p>
        </p:txBody>
      </p:sp>
      <p:sp>
        <p:nvSpPr>
          <p:cNvPr id="8" name="Text Placeholder 7"/>
          <p:cNvSpPr>
            <a:spLocks noGrp="1"/>
          </p:cNvSpPr>
          <p:nvPr>
            <p:ph type="body" sz="quarter" idx="12"/>
          </p:nvPr>
        </p:nvSpPr>
        <p:spPr/>
        <p:txBody>
          <a:bodyPr/>
          <a:lstStyle/>
          <a:p>
            <a:r>
              <a:rPr lang="en-GB" sz="1400" dirty="0" smtClean="0"/>
              <a:t>The first sheet of the model, labelled “INTRO”, includes a list of all the worksheets contained in the model, along with a brief description of each of each</a:t>
            </a:r>
          </a:p>
          <a:p>
            <a:r>
              <a:rPr lang="en-GB" sz="1400" dirty="0" smtClean="0"/>
              <a:t>The table below presents the different formatting conventions used in the model</a:t>
            </a:r>
          </a:p>
          <a:p>
            <a:endParaRPr lang="en-GB" sz="1400"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smtClean="0"/>
          </a:p>
          <a:p>
            <a:r>
              <a:rPr lang="en-GB" sz="1400" dirty="0" smtClean="0"/>
              <a:t>Sometimes the “</a:t>
            </a:r>
            <a:r>
              <a:rPr lang="en-GB" sz="1400" dirty="0">
                <a:latin typeface="Arial"/>
              </a:rPr>
              <a:t>Data calculated based on a trend </a:t>
            </a:r>
            <a:r>
              <a:rPr lang="en-GB" sz="1400" dirty="0" smtClean="0">
                <a:latin typeface="Arial"/>
              </a:rPr>
              <a:t>line” and “</a:t>
            </a:r>
            <a:r>
              <a:rPr lang="en-GB" sz="1400" dirty="0">
                <a:latin typeface="Arial"/>
              </a:rPr>
              <a:t>Data calculated from other </a:t>
            </a:r>
            <a:r>
              <a:rPr lang="en-GB" sz="1400" dirty="0" smtClean="0">
                <a:latin typeface="Arial"/>
              </a:rPr>
              <a:t>inputs” are both used in a given block of calculations to indicate that the formula is not the same for the whole block (for example one formula for the first three rows and a different one for the last two)</a:t>
            </a:r>
            <a:endParaRPr lang="en-GB" sz="1400" dirty="0">
              <a:latin typeface="Arial"/>
            </a:endParaRPr>
          </a:p>
        </p:txBody>
      </p:sp>
      <p:sp>
        <p:nvSpPr>
          <p:cNvPr id="4" name="Slide Number Placeholder 3"/>
          <p:cNvSpPr>
            <a:spLocks noGrp="1"/>
          </p:cNvSpPr>
          <p:nvPr>
            <p:ph type="sldNum" sz="quarter" idx="4"/>
          </p:nvPr>
        </p:nvSpPr>
        <p:spPr/>
        <p:txBody>
          <a:bodyPr/>
          <a:lstStyle/>
          <a:p>
            <a:fld id="{E78626B2-E168-480E-BAE6-B60060C6AB83}" type="slidenum">
              <a:rPr lang="en-GB" smtClean="0"/>
              <a:pPr/>
              <a:t>8</a:t>
            </a:fld>
            <a:endParaRPr lang="en-GB" dirty="0"/>
          </a:p>
        </p:txBody>
      </p:sp>
      <p:sp>
        <p:nvSpPr>
          <p:cNvPr id="6" name="Text Placeholder 5"/>
          <p:cNvSpPr>
            <a:spLocks noGrp="1"/>
          </p:cNvSpPr>
          <p:nvPr>
            <p:ph type="body" sz="quarter" idx="15"/>
          </p:nvPr>
        </p:nvSpPr>
        <p:spPr/>
        <p:txBody>
          <a:bodyPr/>
          <a:lstStyle/>
          <a:p>
            <a:r>
              <a:rPr lang="en-GB" dirty="0" smtClean="0"/>
              <a:t>Overview</a:t>
            </a:r>
            <a:endParaRPr lang="en-GB" dirty="0"/>
          </a:p>
        </p:txBody>
      </p:sp>
      <p:graphicFrame>
        <p:nvGraphicFramePr>
          <p:cNvPr id="9" name="Table 8"/>
          <p:cNvGraphicFramePr>
            <a:graphicFrameLocks noGrp="1"/>
          </p:cNvGraphicFramePr>
          <p:nvPr>
            <p:extLst>
              <p:ext uri="{D42A27DB-BD31-4B8C-83A1-F6EECF244321}">
                <p14:modId xmlns:p14="http://schemas.microsoft.com/office/powerpoint/2010/main" val="1984519617"/>
              </p:ext>
            </p:extLst>
          </p:nvPr>
        </p:nvGraphicFramePr>
        <p:xfrm>
          <a:off x="628650" y="2467781"/>
          <a:ext cx="8648700" cy="3200400"/>
        </p:xfrm>
        <a:graphic>
          <a:graphicData uri="http://schemas.openxmlformats.org/drawingml/2006/table">
            <a:tbl>
              <a:tblPr/>
              <a:tblGrid>
                <a:gridCol w="1688480"/>
                <a:gridCol w="6017591"/>
                <a:gridCol w="942629"/>
              </a:tblGrid>
              <a:tr h="152400">
                <a:tc>
                  <a:txBody>
                    <a:bodyPr/>
                    <a:lstStyle/>
                    <a:p>
                      <a:pPr algn="l" fontAlgn="ctr"/>
                      <a:r>
                        <a:rPr lang="en-GB" sz="1200" b="1" i="0" u="none" strike="noStrike" dirty="0">
                          <a:effectLst/>
                          <a:latin typeface="Arial"/>
                        </a:rPr>
                        <a:t>Links </a:t>
                      </a:r>
                    </a:p>
                  </a:txBody>
                  <a:tcPr marL="0" marR="0" marT="0" marB="0" anchor="ctr">
                    <a:lnL>
                      <a:noFill/>
                    </a:lnL>
                    <a:lnR>
                      <a:noFill/>
                    </a:lnR>
                    <a:lnT>
                      <a:noFill/>
                    </a:lnT>
                    <a:lnB>
                      <a:noFill/>
                    </a:lnB>
                  </a:tcPr>
                </a:tc>
                <a:tc>
                  <a:txBody>
                    <a:bodyPr/>
                    <a:lstStyle/>
                    <a:p>
                      <a:pPr algn="l" fontAlgn="ctr"/>
                      <a:r>
                        <a:rPr lang="en-GB" sz="1200" b="0" i="0" u="none" strike="noStrike" dirty="0">
                          <a:effectLst/>
                          <a:latin typeface="Arial"/>
                        </a:rPr>
                        <a:t>External link </a:t>
                      </a:r>
                    </a:p>
                  </a:txBody>
                  <a:tcPr marL="0" marR="0" marT="0" marB="0" anchor="ctr">
                    <a:lnL>
                      <a:noFill/>
                    </a:lnL>
                    <a:lnR>
                      <a:noFill/>
                    </a:lnR>
                    <a:lnT>
                      <a:noFill/>
                    </a:lnT>
                    <a:lnB>
                      <a:noFill/>
                    </a:lnB>
                  </a:tcPr>
                </a:tc>
                <a:tc>
                  <a:txBody>
                    <a:bodyPr/>
                    <a:lstStyle/>
                    <a:p>
                      <a:pPr algn="r" fontAlgn="ctr"/>
                      <a:r>
                        <a:rPr lang="en-GB" sz="1200" b="0" i="0" u="none" strike="noStrike" dirty="0">
                          <a:effectLst/>
                          <a:latin typeface="Arial"/>
                        </a:rPr>
                        <a:t>100 </a:t>
                      </a:r>
                    </a:p>
                  </a:txBody>
                  <a:tcPr marL="0" marR="0" marT="0" marB="0" anchor="ctr">
                    <a:lnL>
                      <a:noFill/>
                    </a:lnL>
                    <a:lnR>
                      <a:noFill/>
                    </a:lnR>
                    <a:lnT>
                      <a:noFill/>
                    </a:lnT>
                    <a:lnB>
                      <a:noFill/>
                    </a:lnB>
                    <a:solidFill>
                      <a:srgbClr val="00FF00"/>
                    </a:solidFill>
                  </a:tcPr>
                </a:tc>
              </a:tr>
              <a:tr h="0">
                <a:tc>
                  <a:txBody>
                    <a:bodyPr/>
                    <a:lstStyle/>
                    <a:p>
                      <a:pPr algn="l" fontAlgn="b"/>
                      <a:endParaRPr lang="en-GB" sz="600" b="0" i="0" u="none" strike="noStrike" dirty="0">
                        <a:effectLst/>
                        <a:latin typeface="Arial"/>
                      </a:endParaRPr>
                    </a:p>
                  </a:txBody>
                  <a:tcPr marL="0" marR="0" marT="0" marB="0" anchor="b">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b"/>
                      <a:endParaRPr lang="en-GB" sz="600" b="0" i="0" u="none" strike="noStrike" dirty="0">
                        <a:effectLst/>
                        <a:latin typeface="Arial"/>
                      </a:endParaRPr>
                    </a:p>
                  </a:txBody>
                  <a:tcPr marL="0" marR="0" marT="0" marB="0" anchor="b">
                    <a:lnL>
                      <a:noFill/>
                    </a:lnL>
                    <a:lnR>
                      <a:noFill/>
                    </a:lnR>
                    <a:lnT>
                      <a:noFill/>
                    </a:lnT>
                    <a:lnB>
                      <a:noFill/>
                    </a:lnB>
                  </a:tcPr>
                </a:tc>
              </a:tr>
              <a:tr h="152400">
                <a:tc>
                  <a:txBody>
                    <a:bodyPr/>
                    <a:lstStyle/>
                    <a:p>
                      <a:pPr algn="l" fontAlgn="ctr"/>
                      <a:endParaRPr lang="en-GB" sz="1200" b="0" i="0" u="none" strike="noStrike" dirty="0">
                        <a:effectLst/>
                        <a:latin typeface="Arial"/>
                      </a:endParaRPr>
                    </a:p>
                  </a:txBody>
                  <a:tcPr marL="0" marR="0" marT="0" marB="0" anchor="ctr">
                    <a:lnL>
                      <a:noFill/>
                    </a:lnL>
                    <a:lnR>
                      <a:noFill/>
                    </a:lnR>
                    <a:lnT>
                      <a:noFill/>
                    </a:lnT>
                    <a:lnB>
                      <a:noFill/>
                    </a:lnB>
                  </a:tcPr>
                </a:tc>
                <a:tc>
                  <a:txBody>
                    <a:bodyPr/>
                    <a:lstStyle/>
                    <a:p>
                      <a:pPr algn="l" fontAlgn="ctr"/>
                      <a:r>
                        <a:rPr lang="en-GB" sz="1200" b="0" i="0" u="none" strike="noStrike" dirty="0">
                          <a:effectLst/>
                          <a:latin typeface="Arial"/>
                        </a:rPr>
                        <a:t>Local link </a:t>
                      </a:r>
                    </a:p>
                  </a:txBody>
                  <a:tcPr marL="0" marR="0" marT="0" marB="0" anchor="ctr">
                    <a:lnL>
                      <a:noFill/>
                    </a:lnL>
                    <a:lnR>
                      <a:noFill/>
                    </a:lnR>
                    <a:lnT>
                      <a:noFill/>
                    </a:lnT>
                    <a:lnB>
                      <a:noFill/>
                    </a:lnB>
                  </a:tcPr>
                </a:tc>
                <a:tc>
                  <a:txBody>
                    <a:bodyPr/>
                    <a:lstStyle/>
                    <a:p>
                      <a:pPr algn="r" fontAlgn="ctr"/>
                      <a:r>
                        <a:rPr lang="en-GB" sz="1200" b="0" i="0" u="none" strike="noStrike" dirty="0">
                          <a:effectLst/>
                          <a:latin typeface="Arial"/>
                        </a:rPr>
                        <a:t>100 </a:t>
                      </a:r>
                    </a:p>
                  </a:txBody>
                  <a:tcPr marL="0" marR="0" marT="0" marB="0" anchor="ctr">
                    <a:lnL>
                      <a:noFill/>
                    </a:lnL>
                    <a:lnR>
                      <a:noFill/>
                    </a:lnR>
                    <a:lnT>
                      <a:noFill/>
                    </a:lnT>
                    <a:lnB>
                      <a:noFill/>
                    </a:lnB>
                    <a:solidFill>
                      <a:srgbClr val="D0FFD0"/>
                    </a:solidFill>
                  </a:tcPr>
                </a:tc>
              </a:tr>
              <a:tr h="0">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a:noFill/>
                    </a:lnT>
                    <a:lnB w="6350" cap="flat" cmpd="sng" algn="ctr">
                      <a:solidFill>
                        <a:srgbClr val="0000FF"/>
                      </a:solidFill>
                      <a:prstDash val="solid"/>
                      <a:round/>
                      <a:headEnd type="none" w="med" len="med"/>
                      <a:tailEnd type="none" w="med" len="med"/>
                    </a:lnB>
                  </a:tcPr>
                </a:tc>
              </a:tr>
              <a:tr h="169698">
                <a:tc>
                  <a:txBody>
                    <a:bodyPr/>
                    <a:lstStyle/>
                    <a:p>
                      <a:pPr algn="l" fontAlgn="ctr"/>
                      <a:r>
                        <a:rPr lang="en-GB" sz="1200" b="1" i="0" u="none" strike="noStrike" dirty="0">
                          <a:effectLst/>
                          <a:latin typeface="Arial"/>
                        </a:rPr>
                        <a:t>Data </a:t>
                      </a:r>
                    </a:p>
                  </a:txBody>
                  <a:tcPr marL="0" marR="0" marT="0" marB="0" anchor="ctr">
                    <a:lnL>
                      <a:noFill/>
                    </a:lnL>
                    <a:lnR>
                      <a:noFill/>
                    </a:lnR>
                    <a:lnT>
                      <a:noFill/>
                    </a:lnT>
                    <a:lnB>
                      <a:noFill/>
                    </a:lnB>
                  </a:tcPr>
                </a:tc>
                <a:tc>
                  <a:txBody>
                    <a:bodyPr/>
                    <a:lstStyle/>
                    <a:p>
                      <a:pPr algn="l" fontAlgn="ctr"/>
                      <a:r>
                        <a:rPr lang="en-GB" sz="1200" b="0" i="0" u="none" strike="noStrike" dirty="0">
                          <a:effectLst/>
                          <a:latin typeface="Arial"/>
                        </a:rPr>
                        <a:t>Parameter defined by the user </a:t>
                      </a:r>
                    </a:p>
                  </a:txBody>
                  <a:tcPr marL="0" marR="0" marT="0" marB="0" anchor="ctr">
                    <a:lnL>
                      <a:noFill/>
                    </a:lnL>
                    <a:lnR w="6350" cap="flat" cmpd="sng" algn="ctr">
                      <a:solidFill>
                        <a:srgbClr val="0000FF"/>
                      </a:solidFill>
                      <a:prstDash val="solid"/>
                      <a:round/>
                      <a:headEnd type="none" w="med" len="med"/>
                      <a:tailEnd type="none" w="med" len="med"/>
                    </a:lnR>
                    <a:lnT>
                      <a:noFill/>
                    </a:lnT>
                    <a:lnB>
                      <a:noFill/>
                    </a:lnB>
                  </a:tcPr>
                </a:tc>
                <a:tc>
                  <a:txBody>
                    <a:bodyPr/>
                    <a:lstStyle/>
                    <a:p>
                      <a:pPr algn="r" fontAlgn="ctr"/>
                      <a:r>
                        <a:rPr lang="en-GB" sz="1200" b="0" i="0" u="none" strike="noStrike" dirty="0">
                          <a:effectLst/>
                          <a:latin typeface="Arial"/>
                        </a:rPr>
                        <a:t>100 </a:t>
                      </a:r>
                    </a:p>
                  </a:txBody>
                  <a:tcPr marL="0" marR="0" marT="0" marB="0" anchor="ctr">
                    <a:lnL w="6350" cap="flat" cmpd="sng" algn="ctr">
                      <a:solidFill>
                        <a:srgbClr val="0000FF"/>
                      </a:solidFill>
                      <a:prstDash val="solid"/>
                      <a:round/>
                      <a:headEnd type="none" w="med" len="med"/>
                      <a:tailEnd type="none" w="med" len="med"/>
                    </a:lnL>
                    <a:lnR w="6350" cap="flat" cmpd="sng" algn="ctr">
                      <a:solidFill>
                        <a:srgbClr val="0000FF"/>
                      </a:solidFill>
                      <a:prstDash val="solid"/>
                      <a:round/>
                      <a:headEnd type="none" w="med" len="med"/>
                      <a:tailEnd type="none" w="med" len="med"/>
                    </a:lnR>
                    <a:lnT w="6350" cap="flat" cmpd="sng" algn="ctr">
                      <a:solidFill>
                        <a:srgbClr val="0000FF"/>
                      </a:solidFill>
                      <a:prstDash val="solid"/>
                      <a:round/>
                      <a:headEnd type="none" w="med" len="med"/>
                      <a:tailEnd type="none" w="med" len="med"/>
                    </a:lnT>
                    <a:lnB w="6350" cap="flat" cmpd="sng" algn="ctr">
                      <a:solidFill>
                        <a:srgbClr val="0000FF"/>
                      </a:solidFill>
                      <a:prstDash val="solid"/>
                      <a:round/>
                      <a:headEnd type="none" w="med" len="med"/>
                      <a:tailEnd type="none" w="med" len="med"/>
                    </a:lnB>
                  </a:tcPr>
                </a:tc>
              </a:tr>
              <a:tr h="0">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w="6350" cap="flat" cmpd="sng" algn="ctr">
                      <a:solidFill>
                        <a:srgbClr val="0000FF"/>
                      </a:solidFill>
                      <a:prstDash val="solid"/>
                      <a:round/>
                      <a:headEnd type="none" w="med" len="med"/>
                      <a:tailEnd type="none" w="med" len="med"/>
                    </a:lnT>
                    <a:lnB w="6350" cap="flat" cmpd="sng" algn="ctr">
                      <a:solidFill>
                        <a:srgbClr val="00C000"/>
                      </a:solidFill>
                      <a:prstDash val="solid"/>
                      <a:round/>
                      <a:headEnd type="none" w="med" len="med"/>
                      <a:tailEnd type="none" w="med" len="med"/>
                    </a:lnB>
                  </a:tcPr>
                </a:tc>
              </a:tr>
              <a:tr h="152400">
                <a:tc>
                  <a:txBody>
                    <a:bodyPr/>
                    <a:lstStyle/>
                    <a:p>
                      <a:pPr algn="l" fontAlgn="ctr"/>
                      <a:endParaRPr lang="en-GB" sz="1200" b="0" i="0" u="none" strike="noStrike" dirty="0">
                        <a:effectLst/>
                        <a:latin typeface="Arial"/>
                      </a:endParaRPr>
                    </a:p>
                  </a:txBody>
                  <a:tcPr marL="0" marR="0" marT="0" marB="0" anchor="ctr">
                    <a:lnL>
                      <a:noFill/>
                    </a:lnL>
                    <a:lnR>
                      <a:noFill/>
                    </a:lnR>
                    <a:lnT>
                      <a:noFill/>
                    </a:lnT>
                    <a:lnB>
                      <a:noFill/>
                    </a:lnB>
                  </a:tcPr>
                </a:tc>
                <a:tc>
                  <a:txBody>
                    <a:bodyPr/>
                    <a:lstStyle/>
                    <a:p>
                      <a:pPr algn="l" fontAlgn="ctr"/>
                      <a:r>
                        <a:rPr lang="en-GB" sz="1200" b="0" i="0" u="none" strike="noStrike" dirty="0">
                          <a:effectLst/>
                          <a:latin typeface="Arial"/>
                        </a:rPr>
                        <a:t>Real piece of data </a:t>
                      </a:r>
                    </a:p>
                  </a:txBody>
                  <a:tcPr marL="0" marR="0" marT="0" marB="0" anchor="ctr">
                    <a:lnL>
                      <a:noFill/>
                    </a:lnL>
                    <a:lnR w="6350" cap="flat" cmpd="sng" algn="ctr">
                      <a:solidFill>
                        <a:srgbClr val="00C000"/>
                      </a:solidFill>
                      <a:prstDash val="solid"/>
                      <a:round/>
                      <a:headEnd type="none" w="med" len="med"/>
                      <a:tailEnd type="none" w="med" len="med"/>
                    </a:lnR>
                    <a:lnT>
                      <a:noFill/>
                    </a:lnT>
                    <a:lnB>
                      <a:noFill/>
                    </a:lnB>
                  </a:tcPr>
                </a:tc>
                <a:tc>
                  <a:txBody>
                    <a:bodyPr/>
                    <a:lstStyle/>
                    <a:p>
                      <a:pPr algn="r" fontAlgn="ctr"/>
                      <a:r>
                        <a:rPr lang="en-GB" sz="1200" b="0" i="0" u="none" strike="noStrike" dirty="0">
                          <a:effectLst/>
                          <a:latin typeface="Arial"/>
                        </a:rPr>
                        <a:t>100 </a:t>
                      </a:r>
                    </a:p>
                  </a:txBody>
                  <a:tcPr marL="0" marR="0" marT="0" marB="0" anchor="ctr">
                    <a:lnL w="6350" cap="flat" cmpd="sng" algn="ctr">
                      <a:solidFill>
                        <a:srgbClr val="00C000"/>
                      </a:solidFill>
                      <a:prstDash val="solid"/>
                      <a:round/>
                      <a:headEnd type="none" w="med" len="med"/>
                      <a:tailEnd type="none" w="med" len="med"/>
                    </a:lnL>
                    <a:lnR w="6350" cap="flat" cmpd="sng" algn="ctr">
                      <a:solidFill>
                        <a:srgbClr val="00C000"/>
                      </a:solidFill>
                      <a:prstDash val="solid"/>
                      <a:round/>
                      <a:headEnd type="none" w="med" len="med"/>
                      <a:tailEnd type="none" w="med" len="med"/>
                    </a:lnR>
                    <a:lnT w="6350" cap="flat" cmpd="sng" algn="ctr">
                      <a:solidFill>
                        <a:srgbClr val="00C000"/>
                      </a:solidFill>
                      <a:prstDash val="solid"/>
                      <a:round/>
                      <a:headEnd type="none" w="med" len="med"/>
                      <a:tailEnd type="none" w="med" len="med"/>
                    </a:lnT>
                    <a:lnB w="6350" cap="flat" cmpd="sng" algn="ctr">
                      <a:solidFill>
                        <a:srgbClr val="00C000"/>
                      </a:solidFill>
                      <a:prstDash val="solid"/>
                      <a:round/>
                      <a:headEnd type="none" w="med" len="med"/>
                      <a:tailEnd type="none" w="med" len="med"/>
                    </a:lnB>
                  </a:tcPr>
                </a:tc>
              </a:tr>
              <a:tr h="0">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w="6350" cap="flat" cmpd="sng" algn="ctr">
                      <a:solidFill>
                        <a:srgbClr val="00C000"/>
                      </a:solidFill>
                      <a:prstDash val="solid"/>
                      <a:round/>
                      <a:headEnd type="none" w="med" len="med"/>
                      <a:tailEnd type="none" w="med" len="med"/>
                    </a:lnT>
                    <a:lnB w="6350" cap="flat" cmpd="sng" algn="ctr">
                      <a:solidFill>
                        <a:srgbClr val="00C000"/>
                      </a:solidFill>
                      <a:prstDash val="solid"/>
                      <a:round/>
                      <a:headEnd type="none" w="med" len="med"/>
                      <a:tailEnd type="none" w="med" len="med"/>
                    </a:lnB>
                  </a:tcPr>
                </a:tc>
              </a:tr>
              <a:tr h="152400">
                <a:tc>
                  <a:txBody>
                    <a:bodyPr/>
                    <a:lstStyle/>
                    <a:p>
                      <a:pPr algn="l" fontAlgn="ctr"/>
                      <a:endParaRPr lang="en-GB" sz="1200" b="0" i="0" u="none" strike="noStrike" dirty="0">
                        <a:effectLst/>
                        <a:latin typeface="Arial"/>
                      </a:endParaRPr>
                    </a:p>
                  </a:txBody>
                  <a:tcPr marL="0" marR="0" marT="0" marB="0" anchor="ctr">
                    <a:lnL>
                      <a:noFill/>
                    </a:lnL>
                    <a:lnR>
                      <a:noFill/>
                    </a:lnR>
                    <a:lnT>
                      <a:noFill/>
                    </a:lnT>
                    <a:lnB>
                      <a:noFill/>
                    </a:lnB>
                  </a:tcPr>
                </a:tc>
                <a:tc>
                  <a:txBody>
                    <a:bodyPr/>
                    <a:lstStyle/>
                    <a:p>
                      <a:pPr algn="l" fontAlgn="ctr"/>
                      <a:r>
                        <a:rPr lang="en-GB" sz="1200" b="0" i="0" u="none" strike="noStrike" dirty="0">
                          <a:effectLst/>
                          <a:latin typeface="Arial"/>
                        </a:rPr>
                        <a:t>Estimate used in the absence of real data </a:t>
                      </a:r>
                    </a:p>
                  </a:txBody>
                  <a:tcPr marL="0" marR="0" marT="0" marB="0" anchor="ctr">
                    <a:lnL>
                      <a:noFill/>
                    </a:lnL>
                    <a:lnR w="6350" cap="flat" cmpd="sng" algn="ctr">
                      <a:solidFill>
                        <a:srgbClr val="00C000"/>
                      </a:solidFill>
                      <a:prstDash val="solid"/>
                      <a:round/>
                      <a:headEnd type="none" w="med" len="med"/>
                      <a:tailEnd type="none" w="med" len="med"/>
                    </a:lnR>
                    <a:lnT>
                      <a:noFill/>
                    </a:lnT>
                    <a:lnB>
                      <a:noFill/>
                    </a:lnB>
                  </a:tcPr>
                </a:tc>
                <a:tc>
                  <a:txBody>
                    <a:bodyPr/>
                    <a:lstStyle/>
                    <a:p>
                      <a:pPr algn="r" fontAlgn="ctr"/>
                      <a:r>
                        <a:rPr lang="en-GB" sz="1200" b="0" i="0" u="none" strike="noStrike" dirty="0">
                          <a:effectLst/>
                          <a:latin typeface="Arial"/>
                        </a:rPr>
                        <a:t>100 </a:t>
                      </a:r>
                    </a:p>
                  </a:txBody>
                  <a:tcPr marL="0" marR="0" marT="0" marB="0" anchor="ctr">
                    <a:lnL w="6350" cap="flat" cmpd="sng" algn="ctr">
                      <a:solidFill>
                        <a:srgbClr val="00C000"/>
                      </a:solidFill>
                      <a:prstDash val="solid"/>
                      <a:round/>
                      <a:headEnd type="none" w="med" len="med"/>
                      <a:tailEnd type="none" w="med" len="med"/>
                    </a:lnL>
                    <a:lnR w="6350" cap="flat" cmpd="sng" algn="ctr">
                      <a:solidFill>
                        <a:srgbClr val="00C000"/>
                      </a:solidFill>
                      <a:prstDash val="solid"/>
                      <a:round/>
                      <a:headEnd type="none" w="med" len="med"/>
                      <a:tailEnd type="none" w="med" len="med"/>
                    </a:lnR>
                    <a:lnT w="6350" cap="flat" cmpd="sng" algn="ctr">
                      <a:solidFill>
                        <a:srgbClr val="00C000"/>
                      </a:solidFill>
                      <a:prstDash val="solid"/>
                      <a:round/>
                      <a:headEnd type="none" w="med" len="med"/>
                      <a:tailEnd type="none" w="med" len="med"/>
                    </a:lnT>
                    <a:lnB w="6350" cap="flat" cmpd="sng" algn="ctr">
                      <a:solidFill>
                        <a:srgbClr val="00C000"/>
                      </a:solidFill>
                      <a:prstDash val="solid"/>
                      <a:round/>
                      <a:headEnd type="none" w="med" len="med"/>
                      <a:tailEnd type="none" w="med" len="med"/>
                    </a:lnB>
                    <a:solidFill>
                      <a:srgbClr val="FFFF00"/>
                    </a:solidFill>
                  </a:tcPr>
                </a:tc>
              </a:tr>
              <a:tr h="0">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w="6350" cap="flat" cmpd="sng" algn="ctr">
                      <a:solidFill>
                        <a:srgbClr val="00C000"/>
                      </a:solidFill>
                      <a:prstDash val="solid"/>
                      <a:round/>
                      <a:headEnd type="none" w="med" len="med"/>
                      <a:tailEnd type="none" w="med" len="med"/>
                    </a:lnT>
                    <a:lnB>
                      <a:noFill/>
                    </a:lnB>
                  </a:tcPr>
                </a:tc>
              </a:tr>
              <a:tr h="152400">
                <a:tc>
                  <a:txBody>
                    <a:bodyPr/>
                    <a:lstStyle/>
                    <a:p>
                      <a:pPr algn="l" fontAlgn="ctr"/>
                      <a:endParaRPr lang="en-GB" sz="1200" b="0" i="0" u="none" strike="noStrike" dirty="0">
                        <a:effectLst/>
                        <a:latin typeface="Arial"/>
                      </a:endParaRPr>
                    </a:p>
                  </a:txBody>
                  <a:tcPr marL="0" marR="0" marT="0" marB="0" anchor="ctr">
                    <a:lnL>
                      <a:noFill/>
                    </a:lnL>
                    <a:lnR>
                      <a:noFill/>
                    </a:lnR>
                    <a:lnT>
                      <a:noFill/>
                    </a:lnT>
                    <a:lnB>
                      <a:noFill/>
                    </a:lnB>
                  </a:tcPr>
                </a:tc>
                <a:tc>
                  <a:txBody>
                    <a:bodyPr/>
                    <a:lstStyle/>
                    <a:p>
                      <a:pPr algn="l" fontAlgn="ctr"/>
                      <a:r>
                        <a:rPr lang="en-GB" sz="1200" b="0" i="0" u="none" strike="noStrike" dirty="0">
                          <a:effectLst/>
                          <a:latin typeface="Arial"/>
                        </a:rPr>
                        <a:t>Data calculated from other inputs </a:t>
                      </a:r>
                    </a:p>
                  </a:txBody>
                  <a:tcPr marL="0" marR="0" marT="0" marB="0" anchor="ctr">
                    <a:lnL>
                      <a:noFill/>
                    </a:lnL>
                    <a:lnR>
                      <a:noFill/>
                    </a:lnR>
                    <a:lnT>
                      <a:noFill/>
                    </a:lnT>
                    <a:lnB>
                      <a:noFill/>
                    </a:lnB>
                  </a:tcPr>
                </a:tc>
                <a:tc>
                  <a:txBody>
                    <a:bodyPr/>
                    <a:lstStyle/>
                    <a:p>
                      <a:pPr algn="r" fontAlgn="ctr"/>
                      <a:r>
                        <a:rPr lang="en-GB" sz="1200" b="0" i="0" u="none" strike="noStrike" dirty="0">
                          <a:effectLst/>
                          <a:latin typeface="Arial"/>
                        </a:rPr>
                        <a:t>100 </a:t>
                      </a:r>
                    </a:p>
                  </a:txBody>
                  <a:tcPr marL="0" marR="0" marT="0" marB="0" anchor="ctr">
                    <a:lnL>
                      <a:noFill/>
                    </a:lnL>
                    <a:lnR>
                      <a:noFill/>
                    </a:lnR>
                    <a:lnT>
                      <a:noFill/>
                    </a:lnT>
                    <a:lnB>
                      <a:noFill/>
                    </a:lnB>
                  </a:tcPr>
                </a:tc>
              </a:tr>
              <a:tr h="0">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a:noFill/>
                    </a:lnT>
                    <a:lnB w="6350" cap="flat" cmpd="sng" algn="ctr">
                      <a:solidFill>
                        <a:srgbClr val="00C000"/>
                      </a:solidFill>
                      <a:prstDash val="dot"/>
                      <a:round/>
                      <a:headEnd type="none" w="med" len="med"/>
                      <a:tailEnd type="none" w="med" len="med"/>
                    </a:lnB>
                  </a:tcPr>
                </a:tc>
              </a:tr>
              <a:tr h="152400">
                <a:tc>
                  <a:txBody>
                    <a:bodyPr/>
                    <a:lstStyle/>
                    <a:p>
                      <a:pPr algn="l" fontAlgn="ctr"/>
                      <a:endParaRPr lang="en-GB" sz="1200" b="0" i="0" u="none" strike="noStrike" dirty="0">
                        <a:effectLst/>
                        <a:latin typeface="Arial"/>
                      </a:endParaRPr>
                    </a:p>
                  </a:txBody>
                  <a:tcPr marL="0" marR="0" marT="0" marB="0" anchor="ctr">
                    <a:lnL>
                      <a:noFill/>
                    </a:lnL>
                    <a:lnR>
                      <a:noFill/>
                    </a:lnR>
                    <a:lnT>
                      <a:noFill/>
                    </a:lnT>
                    <a:lnB>
                      <a:noFill/>
                    </a:lnB>
                  </a:tcPr>
                </a:tc>
                <a:tc>
                  <a:txBody>
                    <a:bodyPr/>
                    <a:lstStyle/>
                    <a:p>
                      <a:pPr algn="l" fontAlgn="ctr"/>
                      <a:r>
                        <a:rPr lang="en-GB" sz="1200" b="0" i="0" u="none" strike="noStrike" dirty="0">
                          <a:effectLst/>
                          <a:latin typeface="Arial"/>
                        </a:rPr>
                        <a:t>Data calculated based on a trend line </a:t>
                      </a:r>
                    </a:p>
                  </a:txBody>
                  <a:tcPr marL="0" marR="0" marT="0" marB="0" anchor="ctr">
                    <a:lnL>
                      <a:noFill/>
                    </a:lnL>
                    <a:lnR w="6350" cap="flat" cmpd="sng" algn="ctr">
                      <a:solidFill>
                        <a:srgbClr val="00C000"/>
                      </a:solidFill>
                      <a:prstDash val="dot"/>
                      <a:round/>
                      <a:headEnd type="none" w="med" len="med"/>
                      <a:tailEnd type="none" w="med" len="med"/>
                    </a:lnR>
                    <a:lnT>
                      <a:noFill/>
                    </a:lnT>
                    <a:lnB>
                      <a:noFill/>
                    </a:lnB>
                  </a:tcPr>
                </a:tc>
                <a:tc>
                  <a:txBody>
                    <a:bodyPr/>
                    <a:lstStyle/>
                    <a:p>
                      <a:pPr algn="r" fontAlgn="ctr"/>
                      <a:r>
                        <a:rPr lang="en-GB" sz="1200" b="0" i="0" u="none" strike="noStrike" dirty="0">
                          <a:effectLst/>
                          <a:latin typeface="Arial"/>
                        </a:rPr>
                        <a:t>100 </a:t>
                      </a:r>
                    </a:p>
                  </a:txBody>
                  <a:tcPr marL="0" marR="0" marT="0" marB="0" anchor="ctr">
                    <a:lnL w="6350" cap="flat" cmpd="sng" algn="ctr">
                      <a:solidFill>
                        <a:srgbClr val="00C000"/>
                      </a:solidFill>
                      <a:prstDash val="dot"/>
                      <a:round/>
                      <a:headEnd type="none" w="med" len="med"/>
                      <a:tailEnd type="none" w="med" len="med"/>
                    </a:lnL>
                    <a:lnR w="6350" cap="flat" cmpd="sng" algn="ctr">
                      <a:solidFill>
                        <a:srgbClr val="00C000"/>
                      </a:solidFill>
                      <a:prstDash val="dot"/>
                      <a:round/>
                      <a:headEnd type="none" w="med" len="med"/>
                      <a:tailEnd type="none" w="med" len="med"/>
                    </a:lnR>
                    <a:lnT w="6350" cap="flat" cmpd="sng" algn="ctr">
                      <a:solidFill>
                        <a:srgbClr val="00C000"/>
                      </a:solidFill>
                      <a:prstDash val="dot"/>
                      <a:round/>
                      <a:headEnd type="none" w="med" len="med"/>
                      <a:tailEnd type="none" w="med" len="med"/>
                    </a:lnT>
                    <a:lnB w="6350" cap="flat" cmpd="sng" algn="ctr">
                      <a:solidFill>
                        <a:srgbClr val="00C000"/>
                      </a:solidFill>
                      <a:prstDash val="dot"/>
                      <a:round/>
                      <a:headEnd type="none" w="med" len="med"/>
                      <a:tailEnd type="none" w="med" len="med"/>
                    </a:lnB>
                  </a:tcPr>
                </a:tc>
              </a:tr>
              <a:tr h="0">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w="6350" cap="flat" cmpd="sng" algn="ctr">
                      <a:solidFill>
                        <a:srgbClr val="00C000"/>
                      </a:solidFill>
                      <a:prstDash val="dot"/>
                      <a:round/>
                      <a:headEnd type="none" w="med" len="med"/>
                      <a:tailEnd type="none" w="med" len="med"/>
                    </a:lnT>
                    <a:lnB>
                      <a:noFill/>
                    </a:lnB>
                  </a:tcPr>
                </a:tc>
              </a:tr>
              <a:tr h="152400">
                <a:tc>
                  <a:txBody>
                    <a:bodyPr/>
                    <a:lstStyle/>
                    <a:p>
                      <a:pPr algn="l" fontAlgn="ctr"/>
                      <a:endParaRPr lang="en-GB" sz="1200" b="0" i="0" u="none" strike="noStrike" dirty="0">
                        <a:effectLst/>
                        <a:latin typeface="Arial"/>
                      </a:endParaRPr>
                    </a:p>
                  </a:txBody>
                  <a:tcPr marL="0" marR="0" marT="0" marB="0" anchor="ctr">
                    <a:lnL>
                      <a:noFill/>
                    </a:lnL>
                    <a:lnR>
                      <a:noFill/>
                    </a:lnR>
                    <a:lnT>
                      <a:noFill/>
                    </a:lnT>
                    <a:lnB>
                      <a:noFill/>
                    </a:lnB>
                  </a:tcPr>
                </a:tc>
                <a:tc>
                  <a:txBody>
                    <a:bodyPr/>
                    <a:lstStyle/>
                    <a:p>
                      <a:pPr algn="l" fontAlgn="ctr"/>
                      <a:r>
                        <a:rPr lang="en-GB" sz="1200" b="0" i="0" u="none" strike="noStrike" dirty="0">
                          <a:effectLst/>
                          <a:latin typeface="Arial"/>
                        </a:rPr>
                        <a:t>Output of a sheet or workbook </a:t>
                      </a:r>
                    </a:p>
                  </a:txBody>
                  <a:tcPr marL="0" marR="0" marT="0" marB="0" anchor="ctr">
                    <a:lnL>
                      <a:noFill/>
                    </a:lnL>
                    <a:lnR>
                      <a:noFill/>
                    </a:lnR>
                    <a:lnT>
                      <a:noFill/>
                    </a:lnT>
                    <a:lnB>
                      <a:noFill/>
                    </a:lnB>
                  </a:tcPr>
                </a:tc>
                <a:tc>
                  <a:txBody>
                    <a:bodyPr/>
                    <a:lstStyle/>
                    <a:p>
                      <a:pPr algn="r" fontAlgn="ctr"/>
                      <a:r>
                        <a:rPr lang="en-GB" sz="1200" b="0" i="0" u="none" strike="noStrike" dirty="0">
                          <a:effectLst/>
                          <a:latin typeface="Arial"/>
                        </a:rPr>
                        <a:t>100 </a:t>
                      </a:r>
                    </a:p>
                  </a:txBody>
                  <a:tcPr marL="0" marR="0" marT="0" marB="0" anchor="ctr">
                    <a:lnL>
                      <a:noFill/>
                    </a:lnL>
                    <a:lnR>
                      <a:noFill/>
                    </a:lnR>
                    <a:lnT>
                      <a:noFill/>
                    </a:lnT>
                    <a:lnB>
                      <a:noFill/>
                    </a:lnB>
                    <a:solidFill>
                      <a:srgbClr val="FFE0A0"/>
                    </a:solidFill>
                  </a:tcPr>
                </a:tc>
              </a:tr>
              <a:tr h="0">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r>
              <a:tr h="152400">
                <a:tc>
                  <a:txBody>
                    <a:bodyPr/>
                    <a:lstStyle/>
                    <a:p>
                      <a:pPr algn="l" fontAlgn="ctr"/>
                      <a:endParaRPr lang="en-GB" sz="1200" b="0" i="0" u="none" strike="noStrike" dirty="0">
                        <a:effectLst/>
                        <a:latin typeface="Arial"/>
                      </a:endParaRPr>
                    </a:p>
                  </a:txBody>
                  <a:tcPr marL="0" marR="0" marT="0" marB="0" anchor="ctr">
                    <a:lnL>
                      <a:noFill/>
                    </a:lnL>
                    <a:lnR>
                      <a:noFill/>
                    </a:lnR>
                    <a:lnT>
                      <a:noFill/>
                    </a:lnT>
                    <a:lnB>
                      <a:noFill/>
                    </a:lnB>
                  </a:tcPr>
                </a:tc>
                <a:tc>
                  <a:txBody>
                    <a:bodyPr/>
                    <a:lstStyle/>
                    <a:p>
                      <a:pPr algn="l" fontAlgn="ctr"/>
                      <a:r>
                        <a:rPr lang="en-GB" sz="1200" b="0" i="0" u="none" strike="noStrike" dirty="0">
                          <a:effectLst/>
                          <a:latin typeface="Arial"/>
                        </a:rPr>
                        <a:t>Parameter linked to a sensitivity </a:t>
                      </a:r>
                    </a:p>
                  </a:txBody>
                  <a:tcPr marL="0" marR="0" marT="0" marB="0" anchor="ctr">
                    <a:lnL>
                      <a:noFill/>
                    </a:lnL>
                    <a:lnR>
                      <a:noFill/>
                    </a:lnR>
                    <a:lnT>
                      <a:noFill/>
                    </a:lnT>
                    <a:lnB>
                      <a:noFill/>
                    </a:lnB>
                  </a:tcPr>
                </a:tc>
                <a:tc>
                  <a:txBody>
                    <a:bodyPr/>
                    <a:lstStyle/>
                    <a:p>
                      <a:pPr algn="r" fontAlgn="ctr"/>
                      <a:r>
                        <a:rPr lang="en-GB" sz="1200" b="0" i="0" u="none" strike="noStrike" dirty="0">
                          <a:effectLst/>
                          <a:latin typeface="Arial"/>
                        </a:rPr>
                        <a:t>100 </a:t>
                      </a:r>
                    </a:p>
                  </a:txBody>
                  <a:tcPr marL="0" marR="0" marT="0" marB="0" anchor="ctr">
                    <a:lnL>
                      <a:noFill/>
                    </a:lnL>
                    <a:lnR>
                      <a:noFill/>
                    </a:lnR>
                    <a:lnT>
                      <a:noFill/>
                    </a:lnT>
                    <a:lnB>
                      <a:noFill/>
                    </a:lnB>
                    <a:solidFill>
                      <a:srgbClr val="F7C8CF"/>
                    </a:solidFill>
                  </a:tcPr>
                </a:tc>
              </a:tr>
              <a:tr h="0">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a:noFill/>
                    </a:lnT>
                    <a:lnB w="6350" cap="flat" cmpd="sng" algn="ctr">
                      <a:solidFill>
                        <a:srgbClr val="00C000"/>
                      </a:solidFill>
                      <a:prstDash val="solid"/>
                      <a:round/>
                      <a:headEnd type="none" w="med" len="med"/>
                      <a:tailEnd type="none" w="med" len="med"/>
                    </a:lnB>
                  </a:tcPr>
                </a:tc>
              </a:tr>
              <a:tr h="152400">
                <a:tc>
                  <a:txBody>
                    <a:bodyPr/>
                    <a:lstStyle/>
                    <a:p>
                      <a:pPr algn="l" fontAlgn="ctr"/>
                      <a:endParaRPr lang="en-GB" sz="1200" b="0" i="0" u="none" strike="noStrike" dirty="0">
                        <a:effectLst/>
                        <a:latin typeface="Arial"/>
                      </a:endParaRPr>
                    </a:p>
                  </a:txBody>
                  <a:tcPr marL="0" marR="0" marT="0" marB="0" anchor="ctr">
                    <a:lnL>
                      <a:noFill/>
                    </a:lnL>
                    <a:lnR>
                      <a:noFill/>
                    </a:lnR>
                    <a:lnT>
                      <a:noFill/>
                    </a:lnT>
                    <a:lnB>
                      <a:noFill/>
                    </a:lnB>
                  </a:tcPr>
                </a:tc>
                <a:tc>
                  <a:txBody>
                    <a:bodyPr/>
                    <a:lstStyle/>
                    <a:p>
                      <a:pPr algn="l" fontAlgn="ctr"/>
                      <a:r>
                        <a:rPr lang="en-GB" sz="1200" b="0" i="0" u="none" strike="noStrike" dirty="0">
                          <a:effectLst/>
                          <a:latin typeface="Arial"/>
                        </a:rPr>
                        <a:t>Dummy value (to protect the confidentiality of inputs provided by the operators) </a:t>
                      </a:r>
                    </a:p>
                  </a:txBody>
                  <a:tcPr marL="0" marR="0" marT="0" marB="0" anchor="ctr">
                    <a:lnL>
                      <a:noFill/>
                    </a:lnL>
                    <a:lnR w="6350" cap="flat" cmpd="sng" algn="ctr">
                      <a:solidFill>
                        <a:srgbClr val="00C000"/>
                      </a:solidFill>
                      <a:prstDash val="solid"/>
                      <a:round/>
                      <a:headEnd type="none" w="med" len="med"/>
                      <a:tailEnd type="none" w="med" len="med"/>
                    </a:lnR>
                    <a:lnT>
                      <a:noFill/>
                    </a:lnT>
                    <a:lnB>
                      <a:noFill/>
                    </a:lnB>
                  </a:tcPr>
                </a:tc>
                <a:tc>
                  <a:txBody>
                    <a:bodyPr/>
                    <a:lstStyle/>
                    <a:p>
                      <a:pPr algn="r" fontAlgn="ctr"/>
                      <a:r>
                        <a:rPr lang="en-GB" sz="1200" b="0" i="0" u="none" strike="noStrike" dirty="0">
                          <a:effectLst/>
                          <a:latin typeface="Arial"/>
                        </a:rPr>
                        <a:t>100 </a:t>
                      </a:r>
                    </a:p>
                  </a:txBody>
                  <a:tcPr marL="0" marR="0" marT="0" marB="0" anchor="ctr">
                    <a:lnL w="6350" cap="flat" cmpd="sng" algn="ctr">
                      <a:solidFill>
                        <a:srgbClr val="00C000"/>
                      </a:solidFill>
                      <a:prstDash val="solid"/>
                      <a:round/>
                      <a:headEnd type="none" w="med" len="med"/>
                      <a:tailEnd type="none" w="med" len="med"/>
                    </a:lnL>
                    <a:lnR w="6350" cap="flat" cmpd="sng" algn="ctr">
                      <a:solidFill>
                        <a:srgbClr val="00C000"/>
                      </a:solidFill>
                      <a:prstDash val="solid"/>
                      <a:round/>
                      <a:headEnd type="none" w="med" len="med"/>
                      <a:tailEnd type="none" w="med" len="med"/>
                    </a:lnR>
                    <a:lnT w="6350" cap="flat" cmpd="sng" algn="ctr">
                      <a:solidFill>
                        <a:srgbClr val="00C000"/>
                      </a:solidFill>
                      <a:prstDash val="solid"/>
                      <a:round/>
                      <a:headEnd type="none" w="med" len="med"/>
                      <a:tailEnd type="none" w="med" len="med"/>
                    </a:lnT>
                    <a:lnB w="6350" cap="flat" cmpd="sng" algn="ctr">
                      <a:solidFill>
                        <a:srgbClr val="00C000"/>
                      </a:solidFill>
                      <a:prstDash val="solid"/>
                      <a:round/>
                      <a:headEnd type="none" w="med" len="med"/>
                      <a:tailEnd type="none" w="med" len="med"/>
                    </a:lnB>
                    <a:solidFill>
                      <a:srgbClr val="A6A6A6"/>
                    </a:solidFill>
                  </a:tcPr>
                </a:tc>
              </a:tr>
              <a:tr h="0">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w="6350" cap="flat" cmpd="sng" algn="ctr">
                      <a:solidFill>
                        <a:srgbClr val="00C000"/>
                      </a:solidFill>
                      <a:prstDash val="solid"/>
                      <a:round/>
                      <a:headEnd type="none" w="med" len="med"/>
                      <a:tailEnd type="none" w="med" len="med"/>
                    </a:lnT>
                    <a:lnB>
                      <a:noFill/>
                    </a:lnB>
                  </a:tcPr>
                </a:tc>
              </a:tr>
              <a:tr h="152400">
                <a:tc>
                  <a:txBody>
                    <a:bodyPr/>
                    <a:lstStyle/>
                    <a:p>
                      <a:pPr algn="l" fontAlgn="ctr"/>
                      <a:r>
                        <a:rPr lang="en-GB" sz="1200" b="1" i="0" u="none" strike="noStrike" dirty="0">
                          <a:effectLst/>
                          <a:latin typeface="Arial"/>
                        </a:rPr>
                        <a:t>Other </a:t>
                      </a:r>
                    </a:p>
                  </a:txBody>
                  <a:tcPr marL="0" marR="0" marT="0" marB="0" anchor="ctr">
                    <a:lnL>
                      <a:noFill/>
                    </a:lnL>
                    <a:lnR>
                      <a:noFill/>
                    </a:lnR>
                    <a:lnT>
                      <a:noFill/>
                    </a:lnT>
                    <a:lnB>
                      <a:noFill/>
                    </a:lnB>
                  </a:tcPr>
                </a:tc>
                <a:tc>
                  <a:txBody>
                    <a:bodyPr/>
                    <a:lstStyle/>
                    <a:p>
                      <a:pPr algn="l" fontAlgn="ctr"/>
                      <a:r>
                        <a:rPr lang="en-GB" sz="1200" b="0" i="0" u="none" strike="noStrike" dirty="0">
                          <a:effectLst/>
                          <a:latin typeface="Arial"/>
                        </a:rPr>
                        <a:t>Checksum </a:t>
                      </a:r>
                    </a:p>
                  </a:txBody>
                  <a:tcPr marL="0" marR="0" marT="0" marB="0" anchor="ctr">
                    <a:lnL>
                      <a:noFill/>
                    </a:lnL>
                    <a:lnR>
                      <a:noFill/>
                    </a:lnR>
                    <a:lnT>
                      <a:noFill/>
                    </a:lnT>
                    <a:lnB>
                      <a:noFill/>
                    </a:lnB>
                  </a:tcPr>
                </a:tc>
                <a:tc>
                  <a:txBody>
                    <a:bodyPr/>
                    <a:lstStyle/>
                    <a:p>
                      <a:pPr algn="ctr" fontAlgn="ctr"/>
                      <a:r>
                        <a:rPr lang="en-GB" sz="1200" b="0" i="1" u="none" strike="noStrike" dirty="0">
                          <a:solidFill>
                            <a:srgbClr val="C0C0C0"/>
                          </a:solidFill>
                          <a:effectLst/>
                          <a:latin typeface="Arial"/>
                        </a:rPr>
                        <a:t>TRUE </a:t>
                      </a:r>
                    </a:p>
                  </a:txBody>
                  <a:tcPr marL="0" marR="0" marT="0" marB="0" anchor="ctr">
                    <a:lnL>
                      <a:noFill/>
                    </a:lnL>
                    <a:lnR>
                      <a:noFill/>
                    </a:lnR>
                    <a:lnT>
                      <a:noFill/>
                    </a:lnT>
                    <a:lnB>
                      <a:noFill/>
                    </a:lnB>
                  </a:tcPr>
                </a:tc>
              </a:tr>
              <a:tr h="0">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c>
                  <a:txBody>
                    <a:bodyPr/>
                    <a:lstStyle/>
                    <a:p>
                      <a:pPr algn="l" fontAlgn="ctr"/>
                      <a:endParaRPr lang="en-GB" sz="600" b="0" i="0" u="none" strike="noStrike" dirty="0">
                        <a:effectLst/>
                        <a:latin typeface="Arial"/>
                      </a:endParaRPr>
                    </a:p>
                  </a:txBody>
                  <a:tcPr marL="0" marR="0" marT="0" marB="0" anchor="ctr">
                    <a:lnL>
                      <a:noFill/>
                    </a:lnL>
                    <a:lnR>
                      <a:noFill/>
                    </a:lnR>
                    <a:lnT>
                      <a:noFill/>
                    </a:lnT>
                    <a:lnB>
                      <a:noFill/>
                    </a:lnB>
                  </a:tcPr>
                </a:tc>
              </a:tr>
              <a:tr h="152400">
                <a:tc>
                  <a:txBody>
                    <a:bodyPr/>
                    <a:lstStyle/>
                    <a:p>
                      <a:pPr algn="l" fontAlgn="ctr"/>
                      <a:endParaRPr lang="en-GB" sz="1200" b="0" i="0" u="none" strike="noStrike" dirty="0">
                        <a:effectLst/>
                        <a:latin typeface="Arial"/>
                      </a:endParaRPr>
                    </a:p>
                  </a:txBody>
                  <a:tcPr marL="0" marR="0" marT="0" marB="0" anchor="ctr">
                    <a:lnL>
                      <a:noFill/>
                    </a:lnL>
                    <a:lnR>
                      <a:noFill/>
                    </a:lnR>
                    <a:lnT>
                      <a:noFill/>
                    </a:lnT>
                    <a:lnB>
                      <a:noFill/>
                    </a:lnB>
                  </a:tcPr>
                </a:tc>
                <a:tc>
                  <a:txBody>
                    <a:bodyPr/>
                    <a:lstStyle/>
                    <a:p>
                      <a:pPr algn="l" fontAlgn="ctr"/>
                      <a:r>
                        <a:rPr lang="en-GB" sz="1200" b="0" i="0" u="none" strike="noStrike" dirty="0">
                          <a:effectLst/>
                          <a:latin typeface="Arial"/>
                        </a:rPr>
                        <a:t>Excel name of a list or a single cell </a:t>
                      </a:r>
                    </a:p>
                  </a:txBody>
                  <a:tcPr marL="0" marR="0" marT="0" marB="0" anchor="ctr">
                    <a:lnL>
                      <a:noFill/>
                    </a:lnL>
                    <a:lnR>
                      <a:noFill/>
                    </a:lnR>
                    <a:lnT>
                      <a:noFill/>
                    </a:lnT>
                    <a:lnB>
                      <a:noFill/>
                    </a:lnB>
                  </a:tcPr>
                </a:tc>
                <a:tc>
                  <a:txBody>
                    <a:bodyPr/>
                    <a:lstStyle/>
                    <a:p>
                      <a:pPr algn="l" fontAlgn="ctr"/>
                      <a:r>
                        <a:rPr lang="en-GB" sz="1200" b="0" i="1" u="none" strike="noStrike" dirty="0">
                          <a:solidFill>
                            <a:srgbClr val="C00000"/>
                          </a:solidFill>
                          <a:effectLst/>
                          <a:latin typeface="Arial"/>
                        </a:rPr>
                        <a:t>Name </a:t>
                      </a:r>
                    </a:p>
                  </a:txBody>
                  <a:tcPr marL="0" marR="0" marT="0" marB="0" anchor="ctr">
                    <a:lnL>
                      <a:noFill/>
                    </a:lnL>
                    <a:lnR>
                      <a:noFill/>
                    </a:lnR>
                    <a:lnT>
                      <a:noFill/>
                    </a:lnT>
                    <a:lnB>
                      <a:noFill/>
                    </a:lnB>
                  </a:tcPr>
                </a:tc>
              </a:tr>
            </a:tbl>
          </a:graphicData>
        </a:graphic>
      </p:graphicFrame>
    </p:spTree>
    <p:extLst>
      <p:ext uri="{BB962C8B-B14F-4D97-AF65-F5344CB8AC3E}">
        <p14:creationId xmlns:p14="http://schemas.microsoft.com/office/powerpoint/2010/main" val="81443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E78626B2-E168-480E-BAE6-B60060C6AB83}" type="slidenum">
              <a:rPr lang="en-GB" smtClean="0"/>
              <a:pPr/>
              <a:t>9</a:t>
            </a:fld>
            <a:endParaRPr lang="en-GB" dirty="0"/>
          </a:p>
        </p:txBody>
      </p:sp>
      <p:graphicFrame>
        <p:nvGraphicFramePr>
          <p:cNvPr id="7" name="Table Placeholder 8"/>
          <p:cNvGraphicFramePr>
            <a:graphicFrameLocks noGrp="1"/>
          </p:cNvGraphicFramePr>
          <p:nvPr>
            <p:ph type="tbl" sz="quarter" idx="14"/>
            <p:extLst>
              <p:ext uri="{D42A27DB-BD31-4B8C-83A1-F6EECF244321}">
                <p14:modId xmlns:p14="http://schemas.microsoft.com/office/powerpoint/2010/main" val="1095229598"/>
              </p:ext>
            </p:extLst>
          </p:nvPr>
        </p:nvGraphicFramePr>
        <p:xfrm>
          <a:off x="720725" y="1800225"/>
          <a:ext cx="7027719" cy="2426964"/>
        </p:xfrm>
        <a:graphic>
          <a:graphicData uri="http://schemas.openxmlformats.org/drawingml/2006/table">
            <a:tbl>
              <a:tblPr firstRow="1" bandRow="1">
                <a:tableStyleId>{5C22544A-7EE6-4342-B048-85BDC9FD1C3A}</a:tableStyleId>
              </a:tblPr>
              <a:tblGrid>
                <a:gridCol w="7027719"/>
              </a:tblGrid>
              <a:tr h="404494">
                <a:tc>
                  <a:txBody>
                    <a:bodyPr/>
                    <a:lstStyle/>
                    <a:p>
                      <a:r>
                        <a:rPr lang="en-GB" sz="1400" b="0" kern="1200" dirty="0" smtClean="0">
                          <a:solidFill>
                            <a:srgbClr val="7F7F7F"/>
                          </a:solidFill>
                          <a:latin typeface="+mn-lt"/>
                          <a:ea typeface="+mn-ea"/>
                          <a:cs typeface="+mn-cs"/>
                        </a:rPr>
                        <a:t>Overview</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tx2"/>
                          </a:solidFill>
                          <a:latin typeface="+mn-lt"/>
                          <a:ea typeface="+mn-ea"/>
                          <a:cs typeface="+mn-cs"/>
                        </a:rPr>
                        <a:t>Excel formulae used</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D4E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Market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rgbClr val="7F7F7F"/>
                          </a:solidFill>
                          <a:latin typeface="+mn-lt"/>
                          <a:ea typeface="+mn-ea"/>
                          <a:cs typeface="+mn-cs"/>
                        </a:rPr>
                        <a:t>Network parameters and assumptions</a:t>
                      </a: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Network calculations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solidFill>
                      <a:srgbClr val="FFFFFF"/>
                    </a:solidFill>
                  </a:tcPr>
                </a:tc>
              </a:tr>
              <a:tr h="404494">
                <a:tc>
                  <a:txBody>
                    <a:bodyPr/>
                    <a:lstStyle/>
                    <a:p>
                      <a:r>
                        <a:rPr lang="en-GB" sz="1400" b="0" kern="1200" dirty="0" smtClean="0">
                          <a:solidFill>
                            <a:srgbClr val="7F7F7F"/>
                          </a:solidFill>
                          <a:latin typeface="+mn-lt"/>
                          <a:ea typeface="+mn-ea"/>
                          <a:cs typeface="+mn-cs"/>
                        </a:rPr>
                        <a:t>Results</a:t>
                      </a:r>
                      <a:endParaRPr lang="en-GB" sz="1400" b="0" kern="1200" dirty="0">
                        <a:solidFill>
                          <a:srgbClr val="7F7F7F"/>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ap="flat" cmpd="sng" algn="ctr">
                      <a:no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01545158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lank">
  <a:themeElements>
    <a:clrScheme name="AnalysysMasonPPT2">
      <a:dk1>
        <a:srgbClr val="003352"/>
      </a:dk1>
      <a:lt1>
        <a:srgbClr val="FFFFFF"/>
      </a:lt1>
      <a:dk2>
        <a:srgbClr val="003352"/>
      </a:dk2>
      <a:lt2>
        <a:srgbClr val="61586C"/>
      </a:lt2>
      <a:accent1>
        <a:srgbClr val="221F72"/>
      </a:accent1>
      <a:accent2>
        <a:srgbClr val="0067B1"/>
      </a:accent2>
      <a:accent3>
        <a:srgbClr val="C4D0E9"/>
      </a:accent3>
      <a:accent4>
        <a:srgbClr val="556D21"/>
      </a:accent4>
      <a:accent5>
        <a:srgbClr val="5A2149"/>
      </a:accent5>
      <a:accent6>
        <a:srgbClr val="C41230"/>
      </a:accent6>
      <a:hlink>
        <a:srgbClr val="003352"/>
      </a:hlink>
      <a:folHlink>
        <a:srgbClr val="00335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2805</TotalTime>
  <Words>6005</Words>
  <Application>Microsoft Office PowerPoint</Application>
  <PresentationFormat>A4 Paper (210x297 mm)</PresentationFormat>
  <Paragraphs>716</Paragraphs>
  <Slides>44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46" baseType="lpstr">
      <vt:lpstr>Blank</vt:lpstr>
      <vt:lpstr>think-cell Slide</vt:lpstr>
      <vt:lpstr>Updated user guide</vt:lpstr>
      <vt:lpstr>Confidentiality notice</vt:lpstr>
      <vt:lpstr>Contents</vt:lpstr>
      <vt:lpstr>PowerPoint Presentation</vt:lpstr>
      <vt:lpstr>Background</vt:lpstr>
      <vt:lpstr>Overview of the model</vt:lpstr>
      <vt:lpstr>Logical flow of model</vt:lpstr>
      <vt:lpstr>List of worksheets contained in the model and Analysys Mason’s cell formatting conventions</vt:lpstr>
      <vt:lpstr>PowerPoint Presentation</vt:lpstr>
      <vt:lpstr>About calculations (1/2): (INDEX, MATCH) </vt:lpstr>
      <vt:lpstr>About calculations (2/2): OFFSET </vt:lpstr>
      <vt:lpstr>PowerPoint Presentation</vt:lpstr>
      <vt:lpstr>Market parameters and assumptions (1/3: subscribers)</vt:lpstr>
      <vt:lpstr>Market parameters and assumptions (2/3: penetration and traffic)</vt:lpstr>
      <vt:lpstr>Market parameters and assumptions (3/3: charts)</vt:lpstr>
      <vt:lpstr>PowerPoint Presentation</vt:lpstr>
      <vt:lpstr>The “CTRL” sheet (1/4)</vt:lpstr>
      <vt:lpstr>The “CTRL” sheet (2/4)</vt:lpstr>
      <vt:lpstr>The “CTRL” sheet (3/4)</vt:lpstr>
      <vt:lpstr>The “CTRL” sheet (4/4)</vt:lpstr>
      <vt:lpstr>PowerPoint Presentation</vt:lpstr>
      <vt:lpstr>The “IN” sheet</vt:lpstr>
      <vt:lpstr>PowerPoint Presentation</vt:lpstr>
      <vt:lpstr>Geotypes and spectrum allocations (1/2)</vt:lpstr>
      <vt:lpstr>Geotypes and spectrum allocations (2/2)</vt:lpstr>
      <vt:lpstr>Map of geotypes</vt:lpstr>
      <vt:lpstr>PowerPoint Presentation</vt:lpstr>
      <vt:lpstr>National roaming and commuting</vt:lpstr>
      <vt:lpstr>PowerPoint Presentation</vt:lpstr>
      <vt:lpstr>Traffic parameters</vt:lpstr>
      <vt:lpstr>PowerPoint Presentation</vt:lpstr>
      <vt:lpstr>Coverage parameters</vt:lpstr>
      <vt:lpstr>PowerPoint Presentation</vt:lpstr>
      <vt:lpstr>Capacity parameters</vt:lpstr>
      <vt:lpstr>PowerPoint Presentation</vt:lpstr>
      <vt:lpstr>Coverage and capacity sites: definitions</vt:lpstr>
      <vt:lpstr>Coverage and capacity sites: calculations</vt:lpstr>
      <vt:lpstr>PowerPoint Presentation</vt:lpstr>
      <vt:lpstr>The “Results” worksheet collates the various network dimensioning and cost results for the operator modelled</vt:lpstr>
      <vt:lpstr>PowerPoint Presentation</vt:lpstr>
      <vt:lpstr>A macro produces results for all three operators and another one runs some pre-programmed sensitivities</vt:lpstr>
      <vt:lpstr>PowerPoint Presentation</vt:lpstr>
      <vt:lpstr>The model has many pre-programmed sensitivities. We present a selection of the more important ones here</vt:lpstr>
      <vt:lpstr>Contact details</vt:lpstr>
    </vt:vector>
  </TitlesOfParts>
  <Company>Analysys Mason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presentation</dc:title>
  <dc:creator>Philip Bates</dc:creator>
  <cp:lastModifiedBy>LOIC TCHOUKRIEL-THEBAUD</cp:lastModifiedBy>
  <cp:revision>322</cp:revision>
  <cp:lastPrinted>2013-03-20T11:36:12Z</cp:lastPrinted>
  <dcterms:created xsi:type="dcterms:W3CDTF">2014-01-07T15:09:32Z</dcterms:created>
  <dcterms:modified xsi:type="dcterms:W3CDTF">2015-06-10T08:43:45Z</dcterms:modified>
</cp:coreProperties>
</file>